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9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bg-BG" altLang="bg-BG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bg-BG" altLang="bg-BG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25012 w 4917"/>
                <a:gd name="T3" fmla="*/ 0 h 1000"/>
                <a:gd name="T4" fmla="*/ 27850 w 4917"/>
                <a:gd name="T5" fmla="*/ 576 h 1000"/>
                <a:gd name="T6" fmla="*/ 25018 w 4917"/>
                <a:gd name="T7" fmla="*/ 1152 h 1000"/>
                <a:gd name="T8" fmla="*/ 0 w 4917"/>
                <a:gd name="T9" fmla="*/ 1152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389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63D86CEF-357E-45BA-AACA-59A5A821F1C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3369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5AA557-224C-4267-9F4C-5FB747CE057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9397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39BCD-D48B-4210-80F7-71674912C10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562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2E75F-6D5A-467B-A3C6-7209B874E417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10535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C07E07-BCF1-4BA3-BD9A-622C2BE59F2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7187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8EC39-A624-4193-AB97-8B830A11C79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29424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E5376A-F6A5-4836-B27B-FDF2885B949C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3057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DEBC5-3921-4A1F-A27E-F2E628FCC0C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9533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C5A286-4F6F-4712-A8B0-DDC97B036296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40341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DBB500-6780-457C-82C4-4910B935CFC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199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F46A2-9183-4D01-9EAA-D3D43FF66B1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36129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bg-BG" altLang="bg-BG" sz="2400" dirty="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34939 w 7000"/>
                <a:gd name="T3" fmla="*/ 0 h 1000"/>
                <a:gd name="T4" fmla="*/ 37632 w 7000"/>
                <a:gd name="T5" fmla="*/ 384 h 1000"/>
                <a:gd name="T6" fmla="*/ 34944 w 7000"/>
                <a:gd name="T7" fmla="*/ 768 h 1000"/>
                <a:gd name="T8" fmla="*/ 0 w 7000"/>
                <a:gd name="T9" fmla="*/ 76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bg-BG" dirty="0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 dirty="0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FCCDF40F-D64A-447F-95DD-11B760DA546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8077200" cy="1944688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Прекомпенсиране на реактивна ел</a:t>
            </a:r>
            <a:r>
              <a:rPr lang="bg-BG" altLang="bg-BG" dirty="0" smtClean="0">
                <a:latin typeface="Times New Roman" panose="02020603050405020304" pitchFamily="18" charset="0"/>
              </a:rPr>
              <a:t>. енергия</a:t>
            </a:r>
            <a:endParaRPr lang="bg-BG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3400" dirty="0" smtClean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3400" dirty="0" smtClean="0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7924800" cy="4419600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Основен захранващ ЕП за ПС І-ви подем е ЕП Водохващане</a:t>
            </a:r>
            <a:r>
              <a:rPr lang="bg-BG" altLang="bg-BG" dirty="0" smtClean="0">
                <a:latin typeface="Times New Roman" panose="02020603050405020304" pitchFamily="18" charset="0"/>
              </a:rPr>
              <a:t>. Електромера </a:t>
            </a:r>
            <a:r>
              <a:rPr lang="bg-BG" altLang="bg-BG" dirty="0" smtClean="0">
                <a:latin typeface="Times New Roman" panose="02020603050405020304" pitchFamily="18" charset="0"/>
              </a:rPr>
              <a:t>за търговско мерене е монтиран в началото на ЕП в п/ст Бабово;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След монтажа на нов чувствителен електронен електромер Индиго започна да се навърта по малко върната реактивна енергия,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която заплащаме;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04813"/>
            <a:ext cx="8385175" cy="936625"/>
          </a:xfrm>
        </p:spPr>
        <p:txBody>
          <a:bodyPr/>
          <a:lstStyle/>
          <a:p>
            <a:pPr eaLnBrk="1" hangingPunct="1"/>
            <a:r>
              <a:rPr lang="bg-BG" altLang="bg-BG" sz="2900" dirty="0" smtClean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sz="2900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73238"/>
            <a:ext cx="8007350" cy="48958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bg-BG" sz="2400" dirty="0" smtClean="0">
                <a:latin typeface="Times New Roman" panose="02020603050405020304" pitchFamily="18" charset="0"/>
              </a:rPr>
              <a:t>	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След направеното обследване на обекта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, констатирахме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следното:</a:t>
            </a:r>
            <a:endParaRPr lang="en-US" altLang="bg-BG" sz="2400" dirty="0" smtClean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bg-BG" altLang="bg-BG" sz="2400" dirty="0" smtClean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SzPct val="95000"/>
              <a:buFontTx/>
              <a:buAutoNum type="arabicPeriod"/>
            </a:pPr>
            <a:r>
              <a:rPr lang="bg-BG" altLang="bg-BG" sz="2000" dirty="0" smtClean="0">
                <a:latin typeface="Times New Roman" panose="02020603050405020304" pitchFamily="18" charset="0"/>
              </a:rPr>
              <a:t>На ПС І-ви подем има общо 17 бр. силови трансформатори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работят на празен ход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. Машините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не се изключват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за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да се гарантира надеждната им работа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. Това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води до нисък общ фактор на мощността </a:t>
            </a:r>
            <a:r>
              <a:rPr lang="en-US" altLang="bg-BG" sz="2000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;</a:t>
            </a:r>
            <a:endParaRPr lang="en-US" altLang="bg-BG" sz="2000" dirty="0" smtClean="0"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SzPct val="95000"/>
              <a:buFontTx/>
              <a:buAutoNum type="arabicPeriod"/>
            </a:pPr>
            <a:r>
              <a:rPr lang="bg-BG" altLang="bg-BG" sz="2000" dirty="0" smtClean="0">
                <a:latin typeface="Times New Roman" panose="02020603050405020304" pitchFamily="18" charset="0"/>
              </a:rPr>
              <a:t>През деня работи само 1 бр. ПА5 с мощност 250 К</a:t>
            </a:r>
            <a:r>
              <a:rPr lang="en-US" altLang="bg-BG" sz="2000" dirty="0" smtClean="0">
                <a:latin typeface="Times New Roman" panose="02020603050405020304" pitchFamily="18" charset="0"/>
              </a:rPr>
              <a:t>W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и монтирани кондензаторни батерии с мощност от 200 </a:t>
            </a:r>
            <a:r>
              <a:rPr lang="en-US" altLang="bg-BG" sz="2000" dirty="0" smtClean="0">
                <a:latin typeface="Times New Roman" panose="02020603050405020304" pitchFamily="18" charset="0"/>
              </a:rPr>
              <a:t>KVAR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SzPct val="95000"/>
              <a:buFontTx/>
              <a:buAutoNum type="arabicPeriod"/>
            </a:pPr>
            <a:r>
              <a:rPr lang="bg-BG" altLang="bg-BG" sz="2000" dirty="0" smtClean="0">
                <a:latin typeface="Times New Roman" panose="02020603050405020304" pitchFamily="18" charset="0"/>
              </a:rPr>
              <a:t>За да се компенсира ниския </a:t>
            </a:r>
            <a:r>
              <a:rPr lang="en-US" altLang="bg-BG" sz="2000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 са включени допълнително КБ на Раней 3 и Раней 6 с обща мощност от 200 </a:t>
            </a:r>
            <a:r>
              <a:rPr lang="en-US" altLang="bg-BG" sz="2000" dirty="0" smtClean="0">
                <a:latin typeface="Times New Roman" panose="02020603050405020304" pitchFamily="18" charset="0"/>
              </a:rPr>
              <a:t>KVAR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SzPct val="95000"/>
              <a:buFontTx/>
              <a:buAutoNum type="arabicPeriod"/>
            </a:pPr>
            <a:r>
              <a:rPr lang="en-US" altLang="bg-BG" sz="2000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 при ПС бе в порядъка на 0.97-0.98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но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в началото на ЕП Водохващане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където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е търговското мерене достигаше до 1-ца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, 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в някой моменти се стигаше до прекомпенсиране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. Това </a:t>
            </a:r>
            <a:r>
              <a:rPr lang="bg-BG" altLang="bg-BG" sz="2000" dirty="0" smtClean="0">
                <a:latin typeface="Times New Roman" panose="02020603050405020304" pitchFamily="18" charset="0"/>
              </a:rPr>
              <a:t>се дължи на режима на работа на дългия ЕП 20 Кв като кондензатор.</a:t>
            </a:r>
          </a:p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SzPct val="95000"/>
              <a:buFontTx/>
              <a:buNone/>
            </a:pPr>
            <a:endParaRPr lang="bg-BG" altLang="bg-BG" sz="2000" dirty="0" smtClean="0">
              <a:latin typeface="Times New Roman" panose="02020603050405020304" pitchFamily="18" charset="0"/>
            </a:endParaRPr>
          </a:p>
        </p:txBody>
      </p:sp>
      <p:sp>
        <p:nvSpPr>
          <p:cNvPr id="5124" name="Line 56"/>
          <p:cNvSpPr>
            <a:spLocks noChangeShapeType="1"/>
          </p:cNvSpPr>
          <p:nvPr/>
        </p:nvSpPr>
        <p:spPr bwMode="auto">
          <a:xfrm flipV="1">
            <a:off x="3276600" y="4868863"/>
            <a:ext cx="0" cy="228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33375"/>
            <a:ext cx="8385175" cy="647700"/>
          </a:xfrm>
        </p:spPr>
        <p:txBody>
          <a:bodyPr/>
          <a:lstStyle/>
          <a:p>
            <a:pPr eaLnBrk="1" hangingPunct="1"/>
            <a:r>
              <a:rPr lang="en-US" altLang="bg-BG" sz="3800" dirty="0" smtClean="0">
                <a:latin typeface="Times New Roman" panose="02020603050405020304" pitchFamily="18" charset="0"/>
              </a:rPr>
              <a:t>3.</a:t>
            </a:r>
            <a:r>
              <a:rPr lang="bg-BG" altLang="bg-BG" sz="3800" dirty="0" smtClean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3800" dirty="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85925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dirty="0" smtClean="0">
                <a:latin typeface="Times New Roman" panose="02020603050405020304" pitchFamily="18" charset="0"/>
              </a:rPr>
              <a:t>На ПС І-ви подем монтирахме електронен електромер МР</a:t>
            </a:r>
            <a:r>
              <a:rPr lang="en-US" altLang="bg-BG" dirty="0" smtClean="0">
                <a:latin typeface="Times New Roman" panose="02020603050405020304" pitchFamily="18" charset="0"/>
              </a:rPr>
              <a:t>S</a:t>
            </a:r>
            <a:r>
              <a:rPr lang="bg-BG" altLang="bg-BG" dirty="0" smtClean="0">
                <a:latin typeface="Times New Roman" panose="02020603050405020304" pitchFamily="18" charset="0"/>
              </a:rPr>
              <a:t>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с висока точност и пряко отчитане на </a:t>
            </a:r>
            <a:r>
              <a:rPr lang="en-US" altLang="bg-BG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dirty="0" smtClean="0">
                <a:latin typeface="Times New Roman" panose="02020603050405020304" pitchFamily="18" charset="0"/>
              </a:rPr>
              <a:t>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за да може да сравняваме показанията на търговския и контролния електромери.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>
                <a:latin typeface="Times New Roman" panose="02020603050405020304" pitchFamily="18" charset="0"/>
              </a:rPr>
              <a:t>Изключихме КБ на Раней 6 – 100 </a:t>
            </a:r>
            <a:r>
              <a:rPr lang="en-US" altLang="bg-BG" dirty="0" smtClean="0">
                <a:latin typeface="Times New Roman" panose="02020603050405020304" pitchFamily="18" charset="0"/>
              </a:rPr>
              <a:t>KVAR</a:t>
            </a:r>
            <a:r>
              <a:rPr lang="bg-BG" altLang="bg-BG" dirty="0" smtClean="0">
                <a:latin typeface="Times New Roman" panose="02020603050405020304" pitchFamily="18" charset="0"/>
              </a:rPr>
              <a:t> и общия </a:t>
            </a:r>
            <a:r>
              <a:rPr lang="en-US" altLang="bg-BG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dirty="0" smtClean="0">
                <a:latin typeface="Times New Roman" panose="02020603050405020304" pitchFamily="18" charset="0"/>
              </a:rPr>
              <a:t> падна на 0.89 на ПС и 0.92 в п/ст Бабово,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където е търговското мерене.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88913"/>
            <a:ext cx="8015287" cy="914400"/>
          </a:xfrm>
        </p:spPr>
        <p:txBody>
          <a:bodyPr/>
          <a:lstStyle/>
          <a:p>
            <a:pPr eaLnBrk="1" hangingPunct="1"/>
            <a:r>
              <a:rPr lang="bg-BG" altLang="bg-BG" sz="3400" dirty="0" smtClean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400" dirty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1825"/>
            <a:ext cx="800735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На ПС Красен се наложи да монтираме нестандартна мощност 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съставена от група КБ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 за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да не връщаме ел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. енергия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и същевременно да не плащаме глоби за нисък 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На ПС Батин също се наложи корекция в реактивната мощност с допълнителна група КБ.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ПС ІІ-ри подем връща реактивна при превключване на ЕП.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На ПС Кея се наложи да изместим търговското мерене на страна НН.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bg-BG" altLang="bg-BG" sz="28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333375"/>
            <a:ext cx="8385175" cy="881063"/>
          </a:xfrm>
        </p:spPr>
        <p:txBody>
          <a:bodyPr/>
          <a:lstStyle/>
          <a:p>
            <a:pPr eaLnBrk="1" hangingPunct="1"/>
            <a:r>
              <a:rPr lang="bg-BG" altLang="bg-BG" sz="4600" dirty="0" smtClean="0">
                <a:latin typeface="Times New Roman" panose="02020603050405020304" pitchFamily="18" charset="0"/>
              </a:rPr>
              <a:t>5.Изводи</a:t>
            </a:r>
            <a:endParaRPr lang="en-US" altLang="bg-BG" sz="4600" dirty="0" smtClean="0"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30388"/>
            <a:ext cx="800735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Утвърдената тарифа за заплащане на реактивната ел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. енергия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ни кара да бъдем прецизни при поддържане на 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COS(F)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в предписаните граници – от 0.9 до 1-ца.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В процеса на експлоатация настъпват промени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, които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трябва да следим и при забелязани отклонения да предприемаме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коригиращи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въздействия.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800" dirty="0" smtClean="0">
                <a:latin typeface="Times New Roman" panose="02020603050405020304" pitchFamily="18" charset="0"/>
              </a:rPr>
              <a:t>Това ще гарантира,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че няма да заплащаме за енергия,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която не ни върши полезна работа.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28713" y="379413"/>
            <a:ext cx="8015287" cy="746125"/>
          </a:xfrm>
        </p:spPr>
        <p:txBody>
          <a:bodyPr/>
          <a:lstStyle/>
          <a:p>
            <a:pPr eaLnBrk="1" hangingPunct="1"/>
            <a:r>
              <a:rPr lang="bg-BG" altLang="bg-BG" sz="4600" dirty="0" smtClean="0">
                <a:latin typeface="Times New Roman" panose="02020603050405020304" pitchFamily="18" charset="0"/>
              </a:rPr>
              <a:t>6.Препоръки</a:t>
            </a:r>
            <a:endParaRPr lang="en-US" altLang="bg-BG" sz="4600" dirty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007350" cy="4191000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Помпиерите на големите ПС ежедневно да отчитат търговските електромери и да изчисляват </a:t>
            </a:r>
            <a:r>
              <a:rPr lang="en-US" altLang="bg-BG" dirty="0" smtClean="0">
                <a:latin typeface="Times New Roman" panose="02020603050405020304" pitchFamily="18" charset="0"/>
              </a:rPr>
              <a:t>COS(F)</a:t>
            </a:r>
            <a:r>
              <a:rPr lang="bg-BG" altLang="bg-BG" dirty="0" smtClean="0"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При съмнение за отклонение навреме да уведомяват Техник ЕМО към ПЕР.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При по-сложни проблеми с регулирането се обръщайте към специалистите в ЕМО за решаване на проблемите с </a:t>
            </a:r>
            <a:r>
              <a:rPr lang="en-US" altLang="bg-BG" dirty="0" smtClean="0">
                <a:latin typeface="Times New Roman" panose="02020603050405020304" pitchFamily="18" charset="0"/>
              </a:rPr>
              <a:t>COS(F).</a:t>
            </a:r>
            <a:endParaRPr lang="bg-BG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7">
      <a:dk1>
        <a:srgbClr val="666699"/>
      </a:dk1>
      <a:lt1>
        <a:srgbClr val="FFFFFF"/>
      </a:lt1>
      <a:dk2>
        <a:srgbClr val="2A2A40"/>
      </a:dk2>
      <a:lt2>
        <a:srgbClr val="FFFFFF"/>
      </a:lt2>
      <a:accent1>
        <a:srgbClr val="006699"/>
      </a:accent1>
      <a:accent2>
        <a:srgbClr val="CC9900"/>
      </a:accent2>
      <a:accent3>
        <a:srgbClr val="ACACAF"/>
      </a:accent3>
      <a:accent4>
        <a:srgbClr val="DADADA"/>
      </a:accent4>
      <a:accent5>
        <a:srgbClr val="AAB8CA"/>
      </a:accent5>
      <a:accent6>
        <a:srgbClr val="B98A00"/>
      </a:accent6>
      <a:hlink>
        <a:srgbClr val="CC6600"/>
      </a:hlink>
      <a:folHlink>
        <a:srgbClr val="6C948A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353</TotalTime>
  <Words>314</Words>
  <Application>Microsoft Office PowerPoint</Application>
  <PresentationFormat>Презентация на цял екран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Arial</vt:lpstr>
      <vt:lpstr>Wingdings</vt:lpstr>
      <vt:lpstr>Calibri</vt:lpstr>
      <vt:lpstr>Times New Roman</vt:lpstr>
      <vt:lpstr>Arial Black</vt:lpstr>
      <vt:lpstr>Radial</vt:lpstr>
      <vt:lpstr>Прекомпенсиране на реактивна ел. енергия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28</cp:revision>
  <dcterms:created xsi:type="dcterms:W3CDTF">2007-01-05T19:43:42Z</dcterms:created>
  <dcterms:modified xsi:type="dcterms:W3CDTF">2026-04-18T09:00:33Z</dcterms:modified>
</cp:coreProperties>
</file>