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AD14D3-60D6-4FB0-AA30-D5F1F4F4711E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4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07B95-12CC-41DD-AC18-6D7D2148F85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5751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E656B4-074D-42AC-AE97-7ADFD06BBDD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0424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187C72-C449-4431-9895-B4F0B415504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1950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C3A954-BB21-429C-92C4-5BFF0A35358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1082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DFEE5-8A5D-4261-98E2-A390E20B358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7506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2D256-4B72-4E30-9B6D-EB2F5678748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293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5A8388-01F4-457D-B336-362349DB671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9564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A43FF7-CE72-4296-8B63-39F71A3E4DD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4202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1BF65C-4774-4B86-A238-A60AAEB2E2C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5406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570F6-9377-4F92-869F-BCC0225B149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4414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4A5F331-8F35-4E8C-9336-3A02FA3B449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Обратна посока на въртене на 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ПС Дунавска коприна е резервен водоизточник за гр.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Русе 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Наложи се ПА да работят,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защото в този район на града имаше водопроводна авария;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пуск на ЕС1 и 2 дебитът им бе малък и не може да задоволи изключения район.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-171450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2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981075"/>
            <a:ext cx="8007350" cy="3311525"/>
          </a:xfrm>
        </p:spPr>
        <p:txBody>
          <a:bodyPr/>
          <a:lstStyle/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При замерване на градското налягане преди обратната клапа в т.1 отчетохме 68 м;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При пуск на ЕС1 отчетохме в т.2 налягане 54 м;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Оказа се,че П не може да преодолее градското налягане – ОК остава затворена,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въпреки че бе 16ПВ20х5 и бе правилно подбрана.</a:t>
            </a:r>
          </a:p>
          <a:p>
            <a:pPr eaLnBrk="1" hangingPunct="1">
              <a:defRPr/>
            </a:pPr>
            <a:r>
              <a:rPr lang="bg-BG" sz="2400" dirty="0" smtClean="0">
                <a:latin typeface="Times New Roman" pitchFamily="18" charset="0"/>
              </a:rPr>
              <a:t>Водомерът на ЕС не работеше и затова замервахме само налягането.</a:t>
            </a:r>
          </a:p>
          <a:p>
            <a:pPr eaLnBrk="1" hangingPunct="1">
              <a:buFontTx/>
              <a:buNone/>
              <a:defRPr/>
            </a:pPr>
            <a:endParaRPr lang="bg-BG" sz="24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</p:txBody>
      </p:sp>
      <p:sp>
        <p:nvSpPr>
          <p:cNvPr id="5124" name="Line 56"/>
          <p:cNvSpPr>
            <a:spLocks noChangeShapeType="1"/>
          </p:cNvSpPr>
          <p:nvPr/>
        </p:nvSpPr>
        <p:spPr bwMode="auto">
          <a:xfrm flipV="1">
            <a:off x="3276600" y="4868863"/>
            <a:ext cx="0" cy="228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  <p:grpSp>
        <p:nvGrpSpPr>
          <p:cNvPr id="5125" name="Group 57"/>
          <p:cNvGrpSpPr>
            <a:grpSpLocks/>
          </p:cNvGrpSpPr>
          <p:nvPr/>
        </p:nvGrpSpPr>
        <p:grpSpPr bwMode="auto">
          <a:xfrm>
            <a:off x="2484438" y="4510088"/>
            <a:ext cx="4032250" cy="2087562"/>
            <a:chOff x="3420" y="1620"/>
            <a:chExt cx="4860" cy="2700"/>
          </a:xfrm>
        </p:grpSpPr>
        <p:sp>
          <p:nvSpPr>
            <p:cNvPr id="5126" name="Oval 58"/>
            <p:cNvSpPr>
              <a:spLocks noChangeArrowheads="1"/>
            </p:cNvSpPr>
            <p:nvPr/>
          </p:nvSpPr>
          <p:spPr bwMode="auto">
            <a:xfrm>
              <a:off x="4320" y="3420"/>
              <a:ext cx="360" cy="360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bg-BG" sz="800" dirty="0">
                  <a:latin typeface="Times New Roman" panose="02020603050405020304" pitchFamily="18" charset="0"/>
                </a:rPr>
                <a:t>M</a:t>
              </a:r>
              <a:endParaRPr lang="en-US" altLang="bg-BG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127" name="Group 59"/>
            <p:cNvGrpSpPr>
              <a:grpSpLocks/>
            </p:cNvGrpSpPr>
            <p:nvPr/>
          </p:nvGrpSpPr>
          <p:grpSpPr bwMode="auto">
            <a:xfrm>
              <a:off x="3420" y="1620"/>
              <a:ext cx="4860" cy="2700"/>
              <a:chOff x="3420" y="1620"/>
              <a:chExt cx="4860" cy="2700"/>
            </a:xfrm>
          </p:grpSpPr>
          <p:grpSp>
            <p:nvGrpSpPr>
              <p:cNvPr id="5128" name="Group 60"/>
              <p:cNvGrpSpPr>
                <a:grpSpLocks/>
              </p:cNvGrpSpPr>
              <p:nvPr/>
            </p:nvGrpSpPr>
            <p:grpSpPr bwMode="auto">
              <a:xfrm>
                <a:off x="3420" y="2700"/>
                <a:ext cx="1800" cy="540"/>
                <a:chOff x="3420" y="2712"/>
                <a:chExt cx="1800" cy="540"/>
              </a:xfrm>
            </p:grpSpPr>
            <p:sp>
              <p:nvSpPr>
                <p:cNvPr id="5146" name="AutoShape 61"/>
                <p:cNvSpPr>
                  <a:spLocks noChangeArrowheads="1"/>
                </p:cNvSpPr>
                <p:nvPr/>
              </p:nvSpPr>
              <p:spPr bwMode="auto">
                <a:xfrm>
                  <a:off x="3420" y="2712"/>
                  <a:ext cx="540" cy="540"/>
                </a:xfrm>
                <a:prstGeom prst="flowChartMagneticTape">
                  <a:avLst/>
                </a:prstGeom>
                <a:solidFill>
                  <a:srgbClr val="808080"/>
                </a:solidFill>
                <a:ln w="9525">
                  <a:solidFill>
                    <a:srgbClr val="80808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bg-BG" altLang="bg-BG" dirty="0">
                      <a:latin typeface="Times New Roman" panose="02020603050405020304" pitchFamily="18" charset="0"/>
                    </a:rPr>
                    <a:t>2</a:t>
                  </a:r>
                  <a:endParaRPr lang="en-US" altLang="bg-BG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47" name="Line 62"/>
                <p:cNvSpPr>
                  <a:spLocks noChangeShapeType="1"/>
                </p:cNvSpPr>
                <p:nvPr/>
              </p:nvSpPr>
              <p:spPr bwMode="auto">
                <a:xfrm>
                  <a:off x="4860" y="2712"/>
                  <a:ext cx="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48" name="Line 63"/>
                <p:cNvSpPr>
                  <a:spLocks noChangeShapeType="1"/>
                </p:cNvSpPr>
                <p:nvPr/>
              </p:nvSpPr>
              <p:spPr bwMode="auto">
                <a:xfrm>
                  <a:off x="5220" y="2712"/>
                  <a:ext cx="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49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4860" y="2712"/>
                  <a:ext cx="36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50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3960" y="2892"/>
                  <a:ext cx="900" cy="360"/>
                </a:xfrm>
                <a:prstGeom prst="line">
                  <a:avLst/>
                </a:prstGeom>
                <a:noFill/>
                <a:ln w="9525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sp>
            <p:nvSpPr>
              <p:cNvPr id="5129" name="Line 66"/>
              <p:cNvSpPr>
                <a:spLocks noChangeShapeType="1"/>
              </p:cNvSpPr>
              <p:nvPr/>
            </p:nvSpPr>
            <p:spPr bwMode="auto">
              <a:xfrm flipV="1">
                <a:off x="5220" y="2880"/>
                <a:ext cx="900" cy="32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0" name="Line 67"/>
              <p:cNvSpPr>
                <a:spLocks noChangeShapeType="1"/>
              </p:cNvSpPr>
              <p:nvPr/>
            </p:nvSpPr>
            <p:spPr bwMode="auto">
              <a:xfrm flipV="1">
                <a:off x="6120" y="1800"/>
                <a:ext cx="2160" cy="1092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1" name="AutoShape 68"/>
              <p:cNvSpPr>
                <a:spLocks noChangeArrowheads="1"/>
              </p:cNvSpPr>
              <p:nvPr/>
            </p:nvSpPr>
            <p:spPr bwMode="auto">
              <a:xfrm>
                <a:off x="6840" y="1620"/>
                <a:ext cx="360" cy="360"/>
              </a:xfrm>
              <a:prstGeom prst="wedgeRoundRectCallout">
                <a:avLst>
                  <a:gd name="adj1" fmla="val -83056"/>
                  <a:gd name="adj2" fmla="val 39444"/>
                  <a:gd name="adj3" fmla="val 16667"/>
                </a:avLst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bg-BG" sz="800" dirty="0">
                    <a:latin typeface="Times New Roman" panose="02020603050405020304" pitchFamily="18" charset="0"/>
                  </a:rPr>
                  <a:t>1</a:t>
                </a:r>
                <a:endParaRPr lang="en-US" altLang="bg-BG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5132" name="Group 69"/>
              <p:cNvGrpSpPr>
                <a:grpSpLocks/>
              </p:cNvGrpSpPr>
              <p:nvPr/>
            </p:nvGrpSpPr>
            <p:grpSpPr bwMode="auto">
              <a:xfrm>
                <a:off x="3420" y="3780"/>
                <a:ext cx="1800" cy="540"/>
                <a:chOff x="3420" y="2712"/>
                <a:chExt cx="1800" cy="540"/>
              </a:xfrm>
            </p:grpSpPr>
            <p:sp>
              <p:nvSpPr>
                <p:cNvPr id="5141" name="AutoShape 70"/>
                <p:cNvSpPr>
                  <a:spLocks noChangeArrowheads="1"/>
                </p:cNvSpPr>
                <p:nvPr/>
              </p:nvSpPr>
              <p:spPr bwMode="auto">
                <a:xfrm>
                  <a:off x="3420" y="2712"/>
                  <a:ext cx="540" cy="540"/>
                </a:xfrm>
                <a:prstGeom prst="flowChartMagneticTape">
                  <a:avLst/>
                </a:prstGeom>
                <a:solidFill>
                  <a:srgbClr val="808080"/>
                </a:solidFill>
                <a:ln w="9525">
                  <a:solidFill>
                    <a:srgbClr val="80808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bg-BG" altLang="bg-BG" dirty="0">
                      <a:latin typeface="Times New Roman" panose="02020603050405020304" pitchFamily="18" charset="0"/>
                    </a:rPr>
                    <a:t>1</a:t>
                  </a:r>
                  <a:endParaRPr lang="en-US" altLang="bg-BG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42" name="Line 71"/>
                <p:cNvSpPr>
                  <a:spLocks noChangeShapeType="1"/>
                </p:cNvSpPr>
                <p:nvPr/>
              </p:nvSpPr>
              <p:spPr bwMode="auto">
                <a:xfrm>
                  <a:off x="4860" y="2712"/>
                  <a:ext cx="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43" name="Line 72"/>
                <p:cNvSpPr>
                  <a:spLocks noChangeShapeType="1"/>
                </p:cNvSpPr>
                <p:nvPr/>
              </p:nvSpPr>
              <p:spPr bwMode="auto">
                <a:xfrm>
                  <a:off x="5220" y="2712"/>
                  <a:ext cx="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44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4860" y="2712"/>
                  <a:ext cx="360" cy="360"/>
                </a:xfrm>
                <a:prstGeom prst="line">
                  <a:avLst/>
                </a:prstGeom>
                <a:noFill/>
                <a:ln w="38100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145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3960" y="2892"/>
                  <a:ext cx="900" cy="360"/>
                </a:xfrm>
                <a:prstGeom prst="line">
                  <a:avLst/>
                </a:prstGeom>
                <a:noFill/>
                <a:ln w="9525">
                  <a:solidFill>
                    <a:srgbClr val="808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sp>
            <p:nvSpPr>
              <p:cNvPr id="5133" name="Line 75"/>
              <p:cNvSpPr>
                <a:spLocks noChangeShapeType="1"/>
              </p:cNvSpPr>
              <p:nvPr/>
            </p:nvSpPr>
            <p:spPr bwMode="auto">
              <a:xfrm>
                <a:off x="5220" y="3960"/>
                <a:ext cx="900" cy="0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4" name="Line 76"/>
              <p:cNvSpPr>
                <a:spLocks noChangeShapeType="1"/>
              </p:cNvSpPr>
              <p:nvPr/>
            </p:nvSpPr>
            <p:spPr bwMode="auto">
              <a:xfrm flipV="1">
                <a:off x="6120" y="2880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5" name="Oval 77"/>
              <p:cNvSpPr>
                <a:spLocks noChangeArrowheads="1"/>
              </p:cNvSpPr>
              <p:nvPr/>
            </p:nvSpPr>
            <p:spPr bwMode="auto">
              <a:xfrm>
                <a:off x="4140" y="2340"/>
                <a:ext cx="360" cy="360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bg-BG" sz="800" dirty="0">
                    <a:latin typeface="Times New Roman" panose="02020603050405020304" pitchFamily="18" charset="0"/>
                  </a:rPr>
                  <a:t>M</a:t>
                </a:r>
                <a:endParaRPr lang="en-US" altLang="bg-BG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6" name="Oval 78"/>
              <p:cNvSpPr>
                <a:spLocks noChangeArrowheads="1"/>
              </p:cNvSpPr>
              <p:nvPr/>
            </p:nvSpPr>
            <p:spPr bwMode="auto">
              <a:xfrm>
                <a:off x="6300" y="1980"/>
                <a:ext cx="360" cy="360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bg-BG" sz="800" dirty="0">
                    <a:latin typeface="Times New Roman" panose="02020603050405020304" pitchFamily="18" charset="0"/>
                  </a:rPr>
                  <a:t>M</a:t>
                </a:r>
                <a:endParaRPr lang="en-US" altLang="bg-BG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7" name="Line 79"/>
              <p:cNvSpPr>
                <a:spLocks noChangeShapeType="1"/>
              </p:cNvSpPr>
              <p:nvPr/>
            </p:nvSpPr>
            <p:spPr bwMode="auto">
              <a:xfrm flipV="1">
                <a:off x="4500" y="378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8" name="Line 80"/>
              <p:cNvSpPr>
                <a:spLocks noChangeShapeType="1"/>
              </p:cNvSpPr>
              <p:nvPr/>
            </p:nvSpPr>
            <p:spPr bwMode="auto">
              <a:xfrm flipV="1">
                <a:off x="6480" y="23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5139" name="AutoShape 81"/>
              <p:cNvSpPr>
                <a:spLocks noChangeArrowheads="1"/>
              </p:cNvSpPr>
              <p:nvPr/>
            </p:nvSpPr>
            <p:spPr bwMode="auto">
              <a:xfrm>
                <a:off x="4680" y="1980"/>
                <a:ext cx="360" cy="360"/>
              </a:xfrm>
              <a:prstGeom prst="wedgeRoundRectCallout">
                <a:avLst>
                  <a:gd name="adj1" fmla="val -83056"/>
                  <a:gd name="adj2" fmla="val 39444"/>
                  <a:gd name="adj3" fmla="val 16667"/>
                </a:avLst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bg-BG" sz="800" dirty="0">
                    <a:latin typeface="Times New Roman" panose="02020603050405020304" pitchFamily="18" charset="0"/>
                  </a:rPr>
                  <a:t>3</a:t>
                </a:r>
                <a:endParaRPr lang="en-US" altLang="bg-BG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40" name="AutoShape 82"/>
              <p:cNvSpPr>
                <a:spLocks noChangeArrowheads="1"/>
              </p:cNvSpPr>
              <p:nvPr/>
            </p:nvSpPr>
            <p:spPr bwMode="auto">
              <a:xfrm>
                <a:off x="4860" y="3240"/>
                <a:ext cx="360" cy="360"/>
              </a:xfrm>
              <a:prstGeom prst="wedgeRoundRectCallout">
                <a:avLst>
                  <a:gd name="adj1" fmla="val -83056"/>
                  <a:gd name="adj2" fmla="val 39444"/>
                  <a:gd name="adj3" fmla="val 16667"/>
                </a:avLst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bg-BG" sz="800" dirty="0">
                    <a:latin typeface="Times New Roman" panose="02020603050405020304" pitchFamily="18" charset="0"/>
                  </a:rPr>
                  <a:t>2</a:t>
                </a:r>
                <a:endParaRPr lang="en-US" altLang="bg-BG" dirty="0">
                  <a:latin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93763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размяна на две от фазите ЕС1 се натовари и налягането в т.2 се вдигна на 72 м – помпата започна да подава вода в мрежата.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пуск на ЕС2 независимо от посоката на въртене токът бе над номиналния и взехме решение да се подмени.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9475" y="2921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16113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 ПС Мартен започна масова подмяна на потопяеми ПА.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Оказа се,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че от Електроразпределение са обърнали 2 фази след авария в ТМ.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На ПС Широково П не дава дебит.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След обследване и промяна посоката на въртене П заработи нормално.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ПА тип ЭЦВ на ПС Просена работеше с ток над номиналния и с малък дебит.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При промяна посоката на въртене се натовари нормално.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100013"/>
            <a:ext cx="8385175" cy="881062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5.Изводи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25538"/>
            <a:ext cx="8007350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първоначален пуск задължително се прави проверка на посоката на въртене на ПА.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За хоризонталните ПА това е по-лесно</a:t>
            </a:r>
            <a:r>
              <a:rPr lang="bg-BG" sz="2400" dirty="0" smtClean="0">
                <a:latin typeface="Times New Roman" pitchFamily="18" charset="0"/>
              </a:rPr>
              <a:t>, защото </a:t>
            </a:r>
            <a:r>
              <a:rPr lang="bg-BG" sz="2400" dirty="0" smtClean="0">
                <a:latin typeface="Times New Roman" pitchFamily="18" charset="0"/>
              </a:rPr>
              <a:t>се вижда накъде се върти ПА и се сравнява с посоката на табелката към П</a:t>
            </a:r>
            <a:r>
              <a:rPr lang="bg-BG" sz="2400" dirty="0" smtClean="0">
                <a:latin typeface="Times New Roman" pitchFamily="18" charset="0"/>
              </a:rPr>
              <a:t>. Табелите </a:t>
            </a:r>
            <a:r>
              <a:rPr lang="bg-BG" sz="2400" dirty="0" smtClean="0">
                <a:latin typeface="Times New Roman" pitchFamily="18" charset="0"/>
              </a:rPr>
              <a:t>с посоката на въртене и технологичния номер на ПА трябва да се пазят и да са на местата си.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За </a:t>
            </a:r>
            <a:r>
              <a:rPr lang="bg-BG" sz="2400" dirty="0" smtClean="0">
                <a:latin typeface="Times New Roman" pitchFamily="18" charset="0"/>
              </a:rPr>
              <a:t>потопяемите</a:t>
            </a:r>
            <a:r>
              <a:rPr lang="bg-BG" sz="2400" dirty="0" smtClean="0">
                <a:latin typeface="Times New Roman" pitchFamily="18" charset="0"/>
              </a:rPr>
              <a:t> П обикновено се завъртат за момент когато са на скобата за монтаж</a:t>
            </a:r>
            <a:r>
              <a:rPr lang="bg-BG" sz="2400" dirty="0" smtClean="0">
                <a:latin typeface="Times New Roman" pitchFamily="18" charset="0"/>
              </a:rPr>
              <a:t>. При </a:t>
            </a:r>
            <a:r>
              <a:rPr lang="bg-BG" sz="2400" dirty="0" smtClean="0">
                <a:latin typeface="Times New Roman" pitchFamily="18" charset="0"/>
              </a:rPr>
              <a:t>пуск П се </a:t>
            </a:r>
            <a:r>
              <a:rPr lang="bg-BG" sz="2400" dirty="0" smtClean="0">
                <a:latin typeface="Times New Roman" pitchFamily="18" charset="0"/>
              </a:rPr>
              <a:t>отклоня </a:t>
            </a:r>
            <a:r>
              <a:rPr lang="bg-BG" sz="2400" dirty="0" smtClean="0">
                <a:latin typeface="Times New Roman" pitchFamily="18" charset="0"/>
              </a:rPr>
              <a:t>в обратна посока</a:t>
            </a:r>
            <a:r>
              <a:rPr lang="bg-BG" sz="2400" dirty="0" smtClean="0">
                <a:latin typeface="Times New Roman" pitchFamily="18" charset="0"/>
              </a:rPr>
              <a:t>, поради </a:t>
            </a:r>
            <a:r>
              <a:rPr lang="bg-BG" sz="2400" dirty="0" smtClean="0">
                <a:latin typeface="Times New Roman" pitchFamily="18" charset="0"/>
              </a:rPr>
              <a:t>отката.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За посоката може да се съди и по параметрите на ПА – </a:t>
            </a:r>
            <a:r>
              <a:rPr lang="bg-BG" sz="2400" dirty="0" smtClean="0">
                <a:latin typeface="Times New Roman" pitchFamily="18" charset="0"/>
              </a:rPr>
              <a:t>ток, дебит </a:t>
            </a:r>
            <a:r>
              <a:rPr lang="bg-BG" sz="2400" dirty="0" smtClean="0">
                <a:latin typeface="Times New Roman" pitchFamily="18" charset="0"/>
              </a:rPr>
              <a:t>и напор</a:t>
            </a:r>
            <a:r>
              <a:rPr lang="bg-BG" sz="2400" dirty="0" smtClean="0">
                <a:latin typeface="Times New Roman" pitchFamily="18" charset="0"/>
              </a:rPr>
              <a:t>. Дебитът </a:t>
            </a:r>
            <a:r>
              <a:rPr lang="bg-BG" sz="2400" dirty="0" smtClean="0">
                <a:latin typeface="Times New Roman" pitchFamily="18" charset="0"/>
              </a:rPr>
              <a:t>е най-показателния параметър</a:t>
            </a:r>
            <a:r>
              <a:rPr lang="bg-BG" sz="2400" dirty="0" smtClean="0">
                <a:latin typeface="Times New Roman" pitchFamily="18" charset="0"/>
              </a:rPr>
              <a:t>, но </a:t>
            </a:r>
            <a:r>
              <a:rPr lang="bg-BG" sz="2400" dirty="0" smtClean="0">
                <a:latin typeface="Times New Roman" pitchFamily="18" charset="0"/>
              </a:rPr>
              <a:t>понякога </a:t>
            </a:r>
            <a:r>
              <a:rPr lang="bg-BG" sz="2400" dirty="0" smtClean="0">
                <a:latin typeface="Times New Roman" pitchFamily="18" charset="0"/>
              </a:rPr>
              <a:t>липсва </a:t>
            </a:r>
            <a:r>
              <a:rPr lang="bg-BG" sz="2400" dirty="0" smtClean="0">
                <a:latin typeface="Times New Roman" pitchFamily="18" charset="0"/>
              </a:rPr>
              <a:t>водомер.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В процеса на експлоатация посоката също може да се обърне обикновено от доставчика на ел</a:t>
            </a:r>
            <a:r>
              <a:rPr lang="bg-BG" sz="2400" dirty="0" smtClean="0">
                <a:latin typeface="Times New Roman" pitchFamily="18" charset="0"/>
              </a:rPr>
              <a:t>. енергия </a:t>
            </a:r>
            <a:r>
              <a:rPr lang="bg-BG" sz="2400" dirty="0" smtClean="0">
                <a:latin typeface="Times New Roman" pitchFamily="18" charset="0"/>
              </a:rPr>
              <a:t>без наше знание</a:t>
            </a:r>
            <a:r>
              <a:rPr lang="bg-BG" sz="2400" dirty="0" smtClean="0">
                <a:latin typeface="Times New Roman" pitchFamily="18" charset="0"/>
              </a:rPr>
              <a:t>. В </a:t>
            </a:r>
            <a:r>
              <a:rPr lang="bg-BG" sz="2400" dirty="0" smtClean="0">
                <a:latin typeface="Times New Roman" pitchFamily="18" charset="0"/>
              </a:rPr>
              <a:t>този случай трябва да се реагира бързо.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8229600" cy="11303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30388"/>
            <a:ext cx="800735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Преди да се предприеме подмяна на потопяем ПА следва да се провери първо дали П не се върти обратно.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съмнение дали една П си дава дебита – сравнете налягането на П с налягането,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което тя трябва да преодолее.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За някой ПА обратното въртене съкращава полезния срок на експлоатация,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затова те не трябва да работят дълго в обратна посока.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329</TotalTime>
  <Words>462</Words>
  <Application>Microsoft Office PowerPoint</Application>
  <PresentationFormat>Презентация на цял екран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Обратна посока на въртене на ПА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25</cp:revision>
  <dcterms:created xsi:type="dcterms:W3CDTF">2007-01-05T19:43:42Z</dcterms:created>
  <dcterms:modified xsi:type="dcterms:W3CDTF">2026-04-18T09:01:49Z</dcterms:modified>
</cp:coreProperties>
</file>