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2" r:id="rId2"/>
    <p:sldId id="273" r:id="rId3"/>
    <p:sldId id="270" r:id="rId4"/>
    <p:sldId id="267" r:id="rId5"/>
    <p:sldId id="25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8" r:id="rId14"/>
    <p:sldId id="274" r:id="rId15"/>
    <p:sldId id="275" r:id="rId16"/>
    <p:sldId id="276" r:id="rId17"/>
    <p:sldId id="277" r:id="rId18"/>
    <p:sldId id="278" r:id="rId19"/>
    <p:sldId id="279" r:id="rId20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03" autoAdjust="0"/>
    <p:restoredTop sz="92000" autoAdjust="0"/>
  </p:normalViewPr>
  <p:slideViewPr>
    <p:cSldViewPr>
      <p:cViewPr varScale="1">
        <p:scale>
          <a:sx n="99" d="100"/>
          <a:sy n="99" d="100"/>
        </p:scale>
        <p:origin x="14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8AB562DB-7984-46C2-83F7-38DEA1A10AF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EC99639E-5E1F-4F27-81C2-BB0C3DE5CC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4C86CC2D-B033-4210-A9EF-99ACBA0751A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bg-BG" noProof="0"/>
              <a:t>Click to edit Master text styles</a:t>
            </a:r>
          </a:p>
          <a:p>
            <a:pPr lvl="1"/>
            <a:r>
              <a:rPr lang="en-GB" altLang="bg-BG" noProof="0"/>
              <a:t>Second level</a:t>
            </a:r>
          </a:p>
          <a:p>
            <a:pPr lvl="2"/>
            <a:r>
              <a:rPr lang="en-GB" altLang="bg-BG" noProof="0"/>
              <a:t>Third level</a:t>
            </a:r>
          </a:p>
          <a:p>
            <a:pPr lvl="3"/>
            <a:r>
              <a:rPr lang="en-GB" altLang="bg-BG" noProof="0"/>
              <a:t>Fourth level</a:t>
            </a:r>
          </a:p>
          <a:p>
            <a:pPr lvl="4"/>
            <a:r>
              <a:rPr lang="en-GB" altLang="bg-BG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3FDFD314-5F40-4E6D-8D68-90036AC9F4B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35C9EA56-BCC6-49FB-9B6A-623BD5900A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7E1819B-2A8F-40EB-AC37-2DEBC4E645F7}" type="slidenum">
              <a:rPr lang="en-GB" altLang="bg-BG"/>
              <a:pPr>
                <a:defRPr/>
              </a:pPr>
              <a:t>‹#›</a:t>
            </a:fld>
            <a:endParaRPr lang="en-GB" altLang="bg-B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080874D-96D9-4530-960E-62E6656849A8}" type="slidenum">
              <a:rPr lang="en-GB" altLang="bg-BG" sz="1200" smtClean="0"/>
              <a:pPr/>
              <a:t>1</a:t>
            </a:fld>
            <a:endParaRPr lang="en-GB" altLang="bg-BG" sz="1200" dirty="0" smtClean="0"/>
          </a:p>
        </p:txBody>
      </p:sp>
      <p:sp>
        <p:nvSpPr>
          <p:cNvPr id="40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bg-BG" altLang="bg-BG" dirty="0" smtClean="0"/>
              <a:t>ЕЕ</a:t>
            </a:r>
            <a:endParaRPr lang="en-GB" altLang="bg-BG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6F2A5-415E-4977-8DE0-04918C26B1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EF5ED1-D733-4C6A-B604-0C0E6FF0F0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E31CA6-6D28-4FA9-8D5F-DA55D4805E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5A36D1-2F9A-4735-8D98-2F79B69807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94227A-AEFA-455C-A7AD-2E2A3A678C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B725E-93AF-4713-83C7-44FFBC250833}" type="slidenum">
              <a:rPr lang="en-GB" altLang="bg-BG"/>
              <a:pPr>
                <a:defRPr/>
              </a:pPr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3460378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B4B27-3935-4E35-8EAE-88A69B3FB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DB6C05-5582-4135-9CC1-9BFD5D0C14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E31CA6-6D28-4FA9-8D5F-DA55D4805E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5A36D1-2F9A-4735-8D98-2F79B69807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94227A-AEFA-455C-A7AD-2E2A3A678C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233DC-571A-44EF-AD25-E5535C728A2D}" type="slidenum">
              <a:rPr lang="en-GB" altLang="bg-BG"/>
              <a:pPr>
                <a:defRPr/>
              </a:pPr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3846351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C6143B-4F37-47E0-A831-7B48BA3DEB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58EE36-DFAC-484B-A117-AB34748E90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E31CA6-6D28-4FA9-8D5F-DA55D4805E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5A36D1-2F9A-4735-8D98-2F79B69807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94227A-AEFA-455C-A7AD-2E2A3A678C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74F3D-5589-4F7C-8A98-279D314E73C8}" type="slidenum">
              <a:rPr lang="en-GB" altLang="bg-BG"/>
              <a:pPr>
                <a:defRPr/>
              </a:pPr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1127017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4CA2C-9BD7-4E38-8787-87D86D087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4FBD79-431A-482F-9B71-5450907D2D56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Online Image Placeholder 3">
            <a:extLst>
              <a:ext uri="{FF2B5EF4-FFF2-40B4-BE49-F238E27FC236}">
                <a16:creationId xmlns:a16="http://schemas.microsoft.com/office/drawing/2014/main" id="{9F6C41F5-B6D0-4B70-A8AA-347B91DA64E7}"/>
              </a:ext>
            </a:extLst>
          </p:cNvPr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bg-BG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E31CA6-6D28-4FA9-8D5F-DA55D4805E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5A36D1-2F9A-4735-8D98-2F79B69807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94227A-AEFA-455C-A7AD-2E2A3A678C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7F5A6-5B1F-43BF-9261-B44B9787C6E4}" type="slidenum">
              <a:rPr lang="en-GB" altLang="bg-BG"/>
              <a:pPr>
                <a:defRPr/>
              </a:pPr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3257599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E18BC-F514-45AC-BB02-C3DC3F5AB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B2B5D-06FF-487F-9458-BCCA0FCCB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E31CA6-6D28-4FA9-8D5F-DA55D4805E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5A36D1-2F9A-4735-8D98-2F79B69807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94227A-AEFA-455C-A7AD-2E2A3A678C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1B199-3119-4F8C-971D-68CCC69FCFE8}" type="slidenum">
              <a:rPr lang="en-GB" altLang="bg-BG"/>
              <a:pPr>
                <a:defRPr/>
              </a:pPr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1888828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305E9-313B-468A-809D-A51D6DC63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42C98-473B-46C2-A101-8040E9C692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E31CA6-6D28-4FA9-8D5F-DA55D4805E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5A36D1-2F9A-4735-8D98-2F79B69807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94227A-AEFA-455C-A7AD-2E2A3A678C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44339-E6BF-406B-B4FE-B59F825D2801}" type="slidenum">
              <a:rPr lang="en-GB" altLang="bg-BG"/>
              <a:pPr>
                <a:defRPr/>
              </a:pPr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1589774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CE7C9-0021-4D87-8928-8766160AF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7AD69-D13D-494F-A38A-14D2F5B575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F9314D-B8C1-43A5-9191-B22DE587D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E31CA6-6D28-4FA9-8D5F-DA55D4805E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5A36D1-2F9A-4735-8D98-2F79B69807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94227A-AEFA-455C-A7AD-2E2A3A678C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5FE73-6D3B-4592-BC43-840492229E3C}" type="slidenum">
              <a:rPr lang="en-GB" altLang="bg-BG"/>
              <a:pPr>
                <a:defRPr/>
              </a:pPr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1322740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C8626-82F5-474F-A044-0E5BA1164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93883-5690-4B2A-8C98-66E2A9114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368476-6399-45B1-BE7C-EDB6C6B20E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D90EB7-F22B-4864-ACB4-62B19434D9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C0C566-DB00-426E-AE69-3A6CAF5FAD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E31CA6-6D28-4FA9-8D5F-DA55D4805E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D5A36D1-2F9A-4735-8D98-2F79B69807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F94227A-AEFA-455C-A7AD-2E2A3A678C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F909C2-DF7A-4C6D-B7D7-4903B1F34FEA}" type="slidenum">
              <a:rPr lang="en-GB" altLang="bg-BG"/>
              <a:pPr>
                <a:defRPr/>
              </a:pPr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697640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A3231-E151-4322-8C75-347EC04E0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1E31CA6-6D28-4FA9-8D5F-DA55D4805E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D5A36D1-2F9A-4735-8D98-2F79B69807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F94227A-AEFA-455C-A7AD-2E2A3A678C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E38FB-F1D9-4A3E-BB2F-E2D5DD8A5AE3}" type="slidenum">
              <a:rPr lang="en-GB" altLang="bg-BG"/>
              <a:pPr>
                <a:defRPr/>
              </a:pPr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688954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1E31CA6-6D28-4FA9-8D5F-DA55D4805E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D5A36D1-2F9A-4735-8D98-2F79B69807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F94227A-AEFA-455C-A7AD-2E2A3A678C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9A711-65DB-49AB-BE9A-E4C80457E592}" type="slidenum">
              <a:rPr lang="en-GB" altLang="bg-BG"/>
              <a:pPr>
                <a:defRPr/>
              </a:pPr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1764461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C4268-3ACB-44A1-9DC9-ADDD4CFE1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45B6DE-9A4C-4F35-B46D-5D00201CA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773881-24EA-458F-8D59-B7B0AB28F0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E31CA6-6D28-4FA9-8D5F-DA55D4805E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5A36D1-2F9A-4735-8D98-2F79B69807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94227A-AEFA-455C-A7AD-2E2A3A678C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F7B82-E1FD-4D65-9E52-2B939D42C0C7}" type="slidenum">
              <a:rPr lang="en-GB" altLang="bg-BG"/>
              <a:pPr>
                <a:defRPr/>
              </a:pPr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2350730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468E-B56F-4BE9-B4E5-0ABFC4687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3CEF1C-BBE5-4C1B-9032-57BAE6A42A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283B1C-F089-4B58-B9EC-695A9D8D43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1E31CA6-6D28-4FA9-8D5F-DA55D4805E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5A36D1-2F9A-4735-8D98-2F79B69807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94227A-AEFA-455C-A7AD-2E2A3A678C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5FC80-C9D6-4821-A4CD-99EDCAB6C073}" type="slidenum">
              <a:rPr lang="en-GB" altLang="bg-BG"/>
              <a:pPr>
                <a:defRPr/>
              </a:pPr>
              <a:t>‹#›</a:t>
            </a:fld>
            <a:endParaRPr lang="en-GB" altLang="bg-BG" dirty="0"/>
          </a:p>
        </p:txBody>
      </p:sp>
    </p:spTree>
    <p:extLst>
      <p:ext uri="{BB962C8B-B14F-4D97-AF65-F5344CB8AC3E}">
        <p14:creationId xmlns:p14="http://schemas.microsoft.com/office/powerpoint/2010/main" val="482739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bg-BG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bg-BG" smtClean="0"/>
              <a:t>Click to edit Master text styles</a:t>
            </a:r>
          </a:p>
          <a:p>
            <a:pPr lvl="1"/>
            <a:r>
              <a:rPr lang="en-GB" altLang="bg-BG" smtClean="0"/>
              <a:t>Second level</a:t>
            </a:r>
          </a:p>
          <a:p>
            <a:pPr lvl="2"/>
            <a:r>
              <a:rPr lang="en-GB" altLang="bg-BG" smtClean="0"/>
              <a:t>Third level</a:t>
            </a:r>
          </a:p>
          <a:p>
            <a:pPr lvl="3"/>
            <a:r>
              <a:rPr lang="en-GB" altLang="bg-BG" smtClean="0"/>
              <a:t>Fourth level</a:t>
            </a:r>
          </a:p>
          <a:p>
            <a:pPr lvl="4"/>
            <a:r>
              <a:rPr lang="en-GB" altLang="bg-BG" smtClean="0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1E31CA6-6D28-4FA9-8D5F-DA55D4805E7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D5A36D1-2F9A-4735-8D98-2F79B69807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GB" altLang="bg-BG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F94227A-AEFA-455C-A7AD-2E2A3A678CD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BDCE35B1-4040-451A-B33C-F28DE3D7B5B6}" type="slidenum">
              <a:rPr lang="en-GB" altLang="bg-BG"/>
              <a:pPr>
                <a:defRPr/>
              </a:pPr>
              <a:t>‹#›</a:t>
            </a:fld>
            <a:endParaRPr lang="en-GB" altLang="bg-BG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pPr eaLnBrk="1" hangingPunct="1"/>
            <a:endParaRPr lang="bg-BG" altLang="bg-BG" sz="44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endParaRPr lang="bg-BG" altLang="bg-BG" sz="3200" dirty="0" smtClean="0"/>
          </a:p>
        </p:txBody>
      </p:sp>
      <p:pic>
        <p:nvPicPr>
          <p:cNvPr id="3076" name="Picture 4" descr="C:\Program Files\Common Files\Microsoft Shared\Clipart\cagcat50\bd06662_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0"/>
            <a:ext cx="6096000" cy="659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WordArt 6" descr="Paper bag"/>
          <p:cNvSpPr>
            <a:spLocks noChangeArrowheads="1" noChangeShapeType="1" noTextEdit="1"/>
          </p:cNvSpPr>
          <p:nvPr/>
        </p:nvSpPr>
        <p:spPr bwMode="auto">
          <a:xfrm>
            <a:off x="381000" y="914400"/>
            <a:ext cx="2362200" cy="472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bg-BG" sz="40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4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/>
                  </a:outerShdw>
                </a:effectLst>
                <a:cs typeface="Times New Roman" panose="02020603050405020304" pitchFamily="18" charset="0"/>
              </a:rPr>
              <a:t>ЕЕ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Реализация на проекта</a:t>
            </a:r>
            <a:endParaRPr lang="en-GB" altLang="bg-BG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391400" cy="4114800"/>
          </a:xfrm>
        </p:spPr>
        <p:txBody>
          <a:bodyPr/>
          <a:lstStyle/>
          <a:p>
            <a:pPr eaLnBrk="1" hangingPunct="1"/>
            <a:r>
              <a:rPr lang="bg-BG" altLang="bg-BG" dirty="0" smtClean="0"/>
              <a:t>Във фирмата – реализацията е по-евтина,</a:t>
            </a:r>
            <a:r>
              <a:rPr lang="en-US" altLang="bg-BG" dirty="0" smtClean="0"/>
              <a:t> </a:t>
            </a:r>
            <a:r>
              <a:rPr lang="bg-BG" altLang="bg-BG" dirty="0" smtClean="0"/>
              <a:t>но може да се допуснат грешки;</a:t>
            </a:r>
          </a:p>
          <a:p>
            <a:pPr eaLnBrk="1" hangingPunct="1"/>
            <a:r>
              <a:rPr lang="bg-BG" altLang="bg-BG" dirty="0" smtClean="0"/>
              <a:t>Външни консултанти – може да предложат добри умения на определена цена;</a:t>
            </a:r>
          </a:p>
          <a:p>
            <a:pPr eaLnBrk="1" hangingPunct="1"/>
            <a:r>
              <a:rPr lang="bg-BG" altLang="bg-BG" dirty="0" smtClean="0"/>
              <a:t>Договор за реализация – обвързва се заплащането с резултата.</a:t>
            </a:r>
            <a:endParaRPr lang="en-GB" altLang="bg-BG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Колко ще струва проектът?</a:t>
            </a:r>
            <a:endParaRPr lang="en-GB" altLang="bg-BG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8077200" cy="4572000"/>
          </a:xfrm>
        </p:spPr>
        <p:txBody>
          <a:bodyPr/>
          <a:lstStyle/>
          <a:p>
            <a:pPr eaLnBrk="1" hangingPunct="1"/>
            <a:r>
              <a:rPr lang="bg-BG" altLang="bg-BG" dirty="0" smtClean="0"/>
              <a:t>При годишна консумация от 2 700 000 лв. – проектът може да възлезе до 270 000 лв.</a:t>
            </a:r>
          </a:p>
          <a:p>
            <a:pPr eaLnBrk="1" hangingPunct="1"/>
            <a:r>
              <a:rPr lang="bg-BG" altLang="bg-BG" dirty="0" smtClean="0"/>
              <a:t>Добре е при това ниво на консумация да се отдели човек,</a:t>
            </a:r>
            <a:r>
              <a:rPr lang="en-US" altLang="bg-BG" dirty="0" smtClean="0"/>
              <a:t> </a:t>
            </a:r>
            <a:r>
              <a:rPr lang="bg-BG" altLang="bg-BG" dirty="0" smtClean="0"/>
              <a:t>който персонално да отговаря за разходите за енергия.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Критерий за избор на обекти</a:t>
            </a:r>
            <a:endParaRPr lang="en-GB" altLang="bg-BG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752600"/>
            <a:ext cx="8077200" cy="4343400"/>
          </a:xfrm>
        </p:spPr>
        <p:txBody>
          <a:bodyPr/>
          <a:lstStyle/>
          <a:p>
            <a:pPr eaLnBrk="1" hangingPunct="1"/>
            <a:r>
              <a:rPr lang="bg-BG" altLang="bg-BG" sz="2800" dirty="0" smtClean="0"/>
              <a:t>Добре е висшето ръководство да обяви минималните изисквания,</a:t>
            </a:r>
            <a:r>
              <a:rPr lang="en-US" altLang="bg-BG" sz="2800" dirty="0" smtClean="0"/>
              <a:t> </a:t>
            </a:r>
            <a:r>
              <a:rPr lang="bg-BG" altLang="bg-BG" sz="2800" dirty="0" smtClean="0"/>
              <a:t>за да се реализира един проект.</a:t>
            </a:r>
            <a:r>
              <a:rPr lang="en-US" altLang="bg-BG" sz="2800" dirty="0" smtClean="0"/>
              <a:t> </a:t>
            </a:r>
            <a:r>
              <a:rPr lang="bg-BG" altLang="bg-BG" sz="2800" dirty="0" smtClean="0"/>
              <a:t>Например максималния срок за изкупуване да е до 3 години.</a:t>
            </a:r>
          </a:p>
          <a:p>
            <a:pPr eaLnBrk="1" hangingPunct="1"/>
            <a:r>
              <a:rPr lang="bg-BG" altLang="bg-BG" sz="2800" dirty="0" smtClean="0"/>
              <a:t>Добре е енергийните проекти да се конкурират с другите проекти.</a:t>
            </a:r>
          </a:p>
          <a:p>
            <a:pPr eaLnBrk="1" hangingPunct="1">
              <a:buFontTx/>
              <a:buNone/>
            </a:pPr>
            <a:endParaRPr lang="en-US" altLang="bg-BG" sz="2800" dirty="0" smtClean="0"/>
          </a:p>
          <a:p>
            <a:pPr eaLnBrk="1" hangingPunct="1">
              <a:buFontTx/>
              <a:buNone/>
            </a:pPr>
            <a:endParaRPr lang="en-GB" altLang="bg-BG" sz="16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sz="4000" dirty="0" smtClean="0"/>
              <a:t>План за действие</a:t>
            </a:r>
            <a:endParaRPr lang="en-GB" altLang="bg-BG" sz="400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924800" cy="4495800"/>
          </a:xfrm>
        </p:spPr>
        <p:txBody>
          <a:bodyPr/>
          <a:lstStyle/>
          <a:p>
            <a:pPr eaLnBrk="1" hangingPunct="1"/>
            <a:r>
              <a:rPr lang="bg-BG" altLang="bg-BG" dirty="0" smtClean="0"/>
              <a:t>Политика на развитие и промени;</a:t>
            </a:r>
          </a:p>
          <a:p>
            <a:pPr eaLnBrk="1" hangingPunct="1"/>
            <a:r>
              <a:rPr lang="bg-BG" altLang="bg-BG" dirty="0" smtClean="0"/>
              <a:t>Правила за предложения и промени;</a:t>
            </a:r>
          </a:p>
          <a:p>
            <a:pPr eaLnBrk="1" hangingPunct="1"/>
            <a:r>
              <a:rPr lang="bg-BG" altLang="bg-BG" dirty="0" smtClean="0"/>
              <a:t>Енергийни одити и проверка на място;</a:t>
            </a:r>
          </a:p>
          <a:p>
            <a:pPr eaLnBrk="1" hangingPunct="1"/>
            <a:r>
              <a:rPr lang="bg-BG" altLang="bg-BG" dirty="0" smtClean="0"/>
              <a:t>Реализация – технически и организационни мерки;</a:t>
            </a:r>
          </a:p>
          <a:p>
            <a:pPr eaLnBrk="1" hangingPunct="1"/>
            <a:r>
              <a:rPr lang="bg-BG" altLang="bg-BG" dirty="0" smtClean="0"/>
              <a:t>Проверка на резултатите от промяната.</a:t>
            </a:r>
          </a:p>
          <a:p>
            <a:pPr eaLnBrk="1" hangingPunct="1">
              <a:buFontTx/>
              <a:buNone/>
            </a:pPr>
            <a:endParaRPr lang="bg-BG" altLang="bg-BG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Оценка на резултатите</a:t>
            </a:r>
            <a:endParaRPr lang="en-GB" altLang="bg-BG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981200"/>
            <a:ext cx="4800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bg-BG" altLang="bg-BG" sz="2800" dirty="0" smtClean="0"/>
              <a:t>Сравнение на измерените параметри с целта;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800" dirty="0" smtClean="0"/>
              <a:t>Отговор – достигната ли е целта?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800" dirty="0" smtClean="0"/>
              <a:t>Периодичност на замерванията и доклади.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800" dirty="0" smtClean="0"/>
              <a:t>Годишен доклад.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800" dirty="0" smtClean="0"/>
              <a:t>Измерване след 5 год. и обща оценка.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bg-BG" sz="2800" dirty="0" smtClean="0"/>
          </a:p>
        </p:txBody>
      </p:sp>
      <p:pic>
        <p:nvPicPr>
          <p:cNvPr id="17412" name="Picture 6" descr="C:\Program Files\Common Files\Microsoft Shared\Clipart\cagcat50\bd05015_.wmf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60938" y="1981200"/>
            <a:ext cx="3460750" cy="3810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Въвличане на персонала</a:t>
            </a:r>
            <a:endParaRPr lang="en-GB" altLang="bg-BG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bg-BG" altLang="bg-BG" sz="2800" dirty="0" smtClean="0"/>
              <a:t>Информиране.</a:t>
            </a:r>
            <a:r>
              <a:rPr lang="en-US" altLang="bg-BG" sz="2800" dirty="0" smtClean="0"/>
              <a:t> </a:t>
            </a:r>
            <a:r>
              <a:rPr lang="bg-BG" altLang="bg-BG" sz="2800" dirty="0" smtClean="0"/>
              <a:t>Брошури за реализирани проекти и планове за нови проекти.</a:t>
            </a:r>
          </a:p>
          <a:p>
            <a:pPr eaLnBrk="1" hangingPunct="1"/>
            <a:r>
              <a:rPr lang="bg-BG" altLang="bg-BG" sz="2800" dirty="0" smtClean="0"/>
              <a:t>Положителни примери от миналото.</a:t>
            </a:r>
          </a:p>
          <a:p>
            <a:pPr eaLnBrk="1" hangingPunct="1">
              <a:buFontTx/>
              <a:buNone/>
            </a:pPr>
            <a:endParaRPr lang="en-GB" altLang="bg-BG" sz="2800" dirty="0" smtClean="0"/>
          </a:p>
        </p:txBody>
      </p:sp>
      <p:pic>
        <p:nvPicPr>
          <p:cNvPr id="18436" name="Picture 6" descr="C:\Program Files\Common Files\Microsoft Shared\Clipart\cagcat50\pe01561_.wmf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2773363"/>
            <a:ext cx="3810000" cy="25288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План за обучение</a:t>
            </a:r>
            <a:endParaRPr lang="en-GB" altLang="bg-BG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4419600" cy="4114800"/>
          </a:xfrm>
        </p:spPr>
        <p:txBody>
          <a:bodyPr/>
          <a:lstStyle/>
          <a:p>
            <a:pPr eaLnBrk="1" hangingPunct="1"/>
            <a:r>
              <a:rPr lang="bg-BG" altLang="bg-BG" sz="2800" dirty="0" smtClean="0"/>
              <a:t>Хората да познават проблемите и да говорят на общ език;</a:t>
            </a:r>
          </a:p>
          <a:p>
            <a:pPr eaLnBrk="1" hangingPunct="1"/>
            <a:r>
              <a:rPr lang="bg-BG" altLang="bg-BG" sz="2800" dirty="0" smtClean="0"/>
              <a:t>Обучението да е </a:t>
            </a:r>
          </a:p>
          <a:p>
            <a:pPr eaLnBrk="1" hangingPunct="1">
              <a:buFontTx/>
              <a:buNone/>
            </a:pPr>
            <a:r>
              <a:rPr lang="bg-BG" altLang="bg-BG" sz="2800" dirty="0" smtClean="0"/>
              <a:t>    по групи – мениджъри;</a:t>
            </a:r>
            <a:r>
              <a:rPr lang="en-US" altLang="bg-BG" sz="2800" dirty="0" smtClean="0"/>
              <a:t> </a:t>
            </a:r>
            <a:r>
              <a:rPr lang="bg-BG" altLang="bg-BG" sz="2800" dirty="0" smtClean="0"/>
              <a:t>инвеститори;</a:t>
            </a:r>
            <a:r>
              <a:rPr lang="en-US" altLang="bg-BG" sz="2800" dirty="0" smtClean="0"/>
              <a:t> </a:t>
            </a:r>
            <a:r>
              <a:rPr lang="bg-BG" altLang="bg-BG" sz="2800" dirty="0" smtClean="0"/>
              <a:t>енергетици;</a:t>
            </a:r>
          </a:p>
          <a:p>
            <a:pPr eaLnBrk="1" hangingPunct="1">
              <a:buFontTx/>
              <a:buNone/>
            </a:pPr>
            <a:endParaRPr lang="bg-BG" altLang="bg-BG" sz="2800" dirty="0" smtClean="0"/>
          </a:p>
          <a:p>
            <a:pPr eaLnBrk="1" hangingPunct="1"/>
            <a:endParaRPr lang="en-GB" altLang="bg-BG" sz="2800" dirty="0" smtClean="0"/>
          </a:p>
        </p:txBody>
      </p:sp>
      <p:pic>
        <p:nvPicPr>
          <p:cNvPr id="19460" name="Picture 6" descr="C:\Program Files\Microsoft Office\Clipart\Popular\meeting.wmf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1600" y="2286000"/>
            <a:ext cx="3276600" cy="2895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Непрекъснати подобрения</a:t>
            </a:r>
            <a:endParaRPr lang="en-GB" altLang="bg-BG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80772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bg-BG" altLang="bg-BG" sz="2800" dirty="0" smtClean="0"/>
              <a:t>Периодичен преглед на стратегията;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800" dirty="0" smtClean="0"/>
              <a:t>Годишна програма за енергийна ефективност;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800" dirty="0" smtClean="0"/>
              <a:t>Сравнение на консумацията с плановите показатели;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800" dirty="0" smtClean="0"/>
              <a:t>Преглед и актуализация на плановите показатели;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800" dirty="0" smtClean="0"/>
              <a:t>Откриване на проблеми в използването на ел.</a:t>
            </a:r>
            <a:r>
              <a:rPr lang="en-US" altLang="bg-BG" sz="2800" dirty="0" smtClean="0"/>
              <a:t> </a:t>
            </a:r>
            <a:r>
              <a:rPr lang="bg-BG" altLang="bg-BG" sz="2800" dirty="0" smtClean="0"/>
              <a:t>енергията и отстраняването им;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sz="2800" dirty="0" smtClean="0"/>
              <a:t>Генериране на нови идеи.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GB" altLang="bg-BG" sz="28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Елементи на енергийния одит</a:t>
            </a:r>
            <a:endParaRPr lang="en-GB" altLang="bg-BG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81200"/>
            <a:ext cx="8839200" cy="4114800"/>
          </a:xfrm>
        </p:spPr>
        <p:txBody>
          <a:bodyPr/>
          <a:lstStyle/>
          <a:p>
            <a:pPr eaLnBrk="1" hangingPunct="1"/>
            <a:r>
              <a:rPr lang="bg-BG" altLang="bg-BG" sz="2800" dirty="0" smtClean="0"/>
              <a:t>Анализ на енергопотреблението – минимум за период от две години;</a:t>
            </a:r>
          </a:p>
          <a:p>
            <a:pPr eaLnBrk="1" hangingPunct="1"/>
            <a:r>
              <a:rPr lang="bg-BG" altLang="bg-BG" sz="2800" dirty="0" smtClean="0"/>
              <a:t>Определяне на главните консуматори на енергия – тип;</a:t>
            </a:r>
            <a:r>
              <a:rPr lang="en-US" altLang="bg-BG" sz="2800" dirty="0" smtClean="0"/>
              <a:t> </a:t>
            </a:r>
            <a:r>
              <a:rPr lang="bg-BG" altLang="bg-BG" sz="2800" dirty="0" smtClean="0"/>
              <a:t>производител;</a:t>
            </a:r>
            <a:r>
              <a:rPr lang="en-US" altLang="bg-BG" sz="2800" dirty="0" smtClean="0"/>
              <a:t> </a:t>
            </a:r>
            <a:r>
              <a:rPr lang="bg-BG" altLang="bg-BG" sz="2800" dirty="0" smtClean="0"/>
              <a:t>техническо състояние;</a:t>
            </a:r>
          </a:p>
          <a:p>
            <a:pPr eaLnBrk="1" hangingPunct="1"/>
            <a:r>
              <a:rPr lang="bg-BG" altLang="bg-BG" sz="2800" dirty="0" smtClean="0"/>
              <a:t>Анализ на енергийните параметри и сравнение с теоретичните показатели;</a:t>
            </a:r>
          </a:p>
          <a:p>
            <a:pPr eaLnBrk="1" hangingPunct="1"/>
            <a:r>
              <a:rPr lang="bg-BG" altLang="bg-BG" sz="2800" dirty="0" smtClean="0"/>
              <a:t>Преглед на текущата енергийна политика;</a:t>
            </a:r>
          </a:p>
          <a:p>
            <a:pPr eaLnBrk="1" hangingPunct="1"/>
            <a:r>
              <a:rPr lang="bg-BG" altLang="bg-BG" sz="2800" dirty="0" smtClean="0"/>
              <a:t>Препоръки за подобрения.</a:t>
            </a:r>
          </a:p>
          <a:p>
            <a:pPr eaLnBrk="1" hangingPunct="1">
              <a:buFontTx/>
              <a:buNone/>
            </a:pPr>
            <a:endParaRPr lang="en-GB" altLang="bg-BG" sz="28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bg-BG" altLang="bg-BG" dirty="0" smtClean="0"/>
              <a:t>Енергийната ефективност е начин на живот!</a:t>
            </a:r>
            <a:endParaRPr lang="en-GB" altLang="bg-BG" dirty="0" smtClean="0"/>
          </a:p>
        </p:txBody>
      </p:sp>
      <p:pic>
        <p:nvPicPr>
          <p:cNvPr id="22531" name="Picture 8" descr="C:\Program Files\Common Files\Microsoft Shared\Clipart\cagcat50\bs01316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447800"/>
            <a:ext cx="54102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sz="4000" dirty="0" smtClean="0"/>
              <a:t>ЕНЕРГИЙНА ЕФЕКТИВНОСТ</a:t>
            </a:r>
            <a:endParaRPr lang="bg-BG" altLang="bg-BG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8458200" cy="42672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bg-BG" altLang="bg-BG" sz="3600" dirty="0" smtClean="0"/>
          </a:p>
          <a:p>
            <a:pPr eaLnBrk="1" hangingPunct="1">
              <a:buFontTx/>
              <a:buNone/>
            </a:pPr>
            <a:r>
              <a:rPr lang="bg-BG" altLang="bg-BG" sz="3600" dirty="0" smtClean="0"/>
              <a:t>Една дългосрочна програма за пестене на</a:t>
            </a:r>
          </a:p>
          <a:p>
            <a:pPr eaLnBrk="1" hangingPunct="1">
              <a:buFontTx/>
              <a:buNone/>
            </a:pPr>
            <a:r>
              <a:rPr lang="bg-BG" altLang="bg-BG" sz="3600" dirty="0" smtClean="0"/>
              <a:t>енергия е необходимо да е част от</a:t>
            </a:r>
          </a:p>
          <a:p>
            <a:pPr eaLnBrk="1" hangingPunct="1">
              <a:buFontTx/>
              <a:buNone/>
            </a:pPr>
            <a:r>
              <a:rPr lang="bg-BG" altLang="bg-BG" sz="3600" dirty="0" smtClean="0"/>
              <a:t>ежедневната работа на енергетика на</a:t>
            </a:r>
          </a:p>
          <a:p>
            <a:pPr eaLnBrk="1" hangingPunct="1">
              <a:buFontTx/>
              <a:buNone/>
            </a:pPr>
            <a:r>
              <a:rPr lang="bg-BG" altLang="bg-BG" sz="3600" dirty="0" smtClean="0"/>
              <a:t>фирмата.</a:t>
            </a:r>
          </a:p>
          <a:p>
            <a:pPr eaLnBrk="1" hangingPunct="1">
              <a:buFontTx/>
              <a:buNone/>
            </a:pPr>
            <a:endParaRPr lang="en-GB" altLang="bg-BG" sz="2800" dirty="0" smtClean="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828800" y="2066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bg-BG" altLang="bg-BG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sz="4000" dirty="0" smtClean="0"/>
              <a:t>ЕНЕРГИЙНАТА ЕФЕКТИВНОСТ ВКЛЮЧВА:</a:t>
            </a:r>
            <a:endParaRPr lang="bg-BG" altLang="bg-BG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8001000" cy="4267200"/>
          </a:xfrm>
        </p:spPr>
        <p:txBody>
          <a:bodyPr/>
          <a:lstStyle/>
          <a:p>
            <a:pPr eaLnBrk="1" hangingPunct="1"/>
            <a:r>
              <a:rPr lang="bg-BG" altLang="bg-BG" sz="3600" dirty="0" smtClean="0"/>
              <a:t>Замервания;</a:t>
            </a:r>
          </a:p>
          <a:p>
            <a:pPr eaLnBrk="1" hangingPunct="1"/>
            <a:r>
              <a:rPr lang="bg-BG" altLang="bg-BG" sz="3600" dirty="0" smtClean="0"/>
              <a:t>Контрол.</a:t>
            </a:r>
            <a:endParaRPr lang="en-US" altLang="bg-BG" sz="3600" dirty="0" smtClean="0"/>
          </a:p>
          <a:p>
            <a:pPr eaLnBrk="1" hangingPunct="1">
              <a:buFontTx/>
              <a:buNone/>
            </a:pPr>
            <a:endParaRPr lang="bg-BG" altLang="bg-BG" sz="3600" dirty="0" smtClean="0"/>
          </a:p>
          <a:p>
            <a:pPr eaLnBrk="1" hangingPunct="1"/>
            <a:r>
              <a:rPr lang="bg-BG" altLang="bg-BG" sz="3600" dirty="0" smtClean="0"/>
              <a:t>Ако можеш да докажеш,</a:t>
            </a:r>
            <a:r>
              <a:rPr lang="en-US" altLang="bg-BG" sz="3600" dirty="0" smtClean="0"/>
              <a:t> </a:t>
            </a:r>
            <a:r>
              <a:rPr lang="bg-BG" altLang="bg-BG" sz="3600" dirty="0" smtClean="0"/>
              <a:t>че пестиш,</a:t>
            </a:r>
            <a:endParaRPr lang="en-US" altLang="bg-BG" sz="3600" dirty="0" smtClean="0"/>
          </a:p>
          <a:p>
            <a:pPr eaLnBrk="1" hangingPunct="1">
              <a:buFontTx/>
              <a:buNone/>
            </a:pPr>
            <a:r>
              <a:rPr lang="bg-BG" altLang="bg-BG" sz="3600" dirty="0" smtClean="0"/>
              <a:t>то тогава никой не може да оспори</a:t>
            </a:r>
            <a:endParaRPr lang="en-US" altLang="bg-BG" sz="3600" dirty="0" smtClean="0"/>
          </a:p>
          <a:p>
            <a:pPr eaLnBrk="1" hangingPunct="1">
              <a:buFontTx/>
              <a:buNone/>
            </a:pPr>
            <a:r>
              <a:rPr lang="bg-BG" altLang="bg-BG" sz="3600" dirty="0" smtClean="0"/>
              <a:t>твоята програма.</a:t>
            </a:r>
            <a:endParaRPr lang="en-GB" altLang="bg-BG" sz="2800" dirty="0" smtClean="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828800" y="2066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bg-BG" altLang="bg-BG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Защо е необходимо да се пести енергия?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6858000" cy="4114800"/>
          </a:xfrm>
        </p:spPr>
        <p:txBody>
          <a:bodyPr/>
          <a:lstStyle/>
          <a:p>
            <a:pPr eaLnBrk="1" hangingPunct="1"/>
            <a:r>
              <a:rPr lang="bg-BG" altLang="bg-BG" sz="3600" dirty="0" smtClean="0"/>
              <a:t>Пестят се пари.</a:t>
            </a:r>
          </a:p>
          <a:p>
            <a:pPr eaLnBrk="1" hangingPunct="1"/>
            <a:r>
              <a:rPr lang="bg-BG" altLang="bg-BG" sz="3600" dirty="0" smtClean="0"/>
              <a:t>Запазва се околната среда.</a:t>
            </a:r>
          </a:p>
          <a:p>
            <a:pPr eaLnBrk="1" hangingPunct="1"/>
            <a:r>
              <a:rPr lang="bg-BG" altLang="bg-BG" sz="3600" dirty="0" smtClean="0"/>
              <a:t>В управлението на енергията се включва както пестенето й,</a:t>
            </a:r>
            <a:r>
              <a:rPr lang="en-US" altLang="bg-BG" sz="3600" dirty="0" smtClean="0"/>
              <a:t> </a:t>
            </a:r>
            <a:r>
              <a:rPr lang="bg-BG" altLang="bg-BG" sz="3600" dirty="0" smtClean="0"/>
              <a:t>така и качеството и надеждността на захранването.</a:t>
            </a:r>
            <a:endParaRPr lang="en-GB" altLang="bg-BG" sz="36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dirty="0" smtClean="0"/>
              <a:t>Как се използва енергията във фирмата?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239000" cy="4114800"/>
          </a:xfrm>
        </p:spPr>
        <p:txBody>
          <a:bodyPr/>
          <a:lstStyle/>
          <a:p>
            <a:pPr eaLnBrk="1" hangingPunct="1"/>
            <a:r>
              <a:rPr lang="bg-BG" altLang="bg-BG" sz="4000" dirty="0" smtClean="0"/>
              <a:t>Обща месечна консумация – анализират се фактурите;</a:t>
            </a:r>
          </a:p>
          <a:p>
            <a:pPr eaLnBrk="1" hangingPunct="1"/>
            <a:r>
              <a:rPr lang="bg-BG" altLang="bg-BG" sz="4000" dirty="0" smtClean="0"/>
              <a:t>Поддръжка,</a:t>
            </a:r>
            <a:r>
              <a:rPr lang="en-US" altLang="bg-BG" sz="4000" dirty="0" smtClean="0"/>
              <a:t> </a:t>
            </a:r>
            <a:r>
              <a:rPr lang="bg-BG" altLang="bg-BG" sz="4000" dirty="0" smtClean="0"/>
              <a:t>работа на големите ПС,</a:t>
            </a:r>
            <a:r>
              <a:rPr lang="en-US" altLang="bg-BG" sz="4000" dirty="0" smtClean="0"/>
              <a:t> </a:t>
            </a:r>
            <a:r>
              <a:rPr lang="bg-BG" altLang="bg-BG" sz="4000" dirty="0" smtClean="0"/>
              <a:t>програми за ремонт и обновяване.</a:t>
            </a:r>
            <a:endParaRPr lang="en-GB" altLang="bg-BG" sz="4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sz="3600" dirty="0" smtClean="0"/>
              <a:t>Поставяне на планови показатели</a:t>
            </a:r>
            <a:r>
              <a:rPr lang="en-US" altLang="bg-BG" sz="3600" dirty="0" smtClean="0"/>
              <a:t/>
            </a:r>
            <a:br>
              <a:rPr lang="en-US" altLang="bg-BG" sz="3600" dirty="0" smtClean="0"/>
            </a:br>
            <a:r>
              <a:rPr lang="en-US" altLang="bg-BG" sz="3600" dirty="0" smtClean="0"/>
              <a:t>/</a:t>
            </a:r>
            <a:r>
              <a:rPr lang="bg-BG" altLang="bg-BG" sz="3600" dirty="0" smtClean="0"/>
              <a:t>СРК лв/</a:t>
            </a:r>
            <a:r>
              <a:rPr lang="en-US" altLang="bg-BG" sz="3600" dirty="0" smtClean="0"/>
              <a:t>KWh</a:t>
            </a:r>
            <a:r>
              <a:rPr lang="en-US" altLang="bg-BG" sz="3600" dirty="0" smtClean="0"/>
              <a:t>;</a:t>
            </a:r>
            <a:r>
              <a:rPr lang="bg-BG" altLang="bg-BG" sz="3600" dirty="0" smtClean="0"/>
              <a:t> </a:t>
            </a:r>
            <a:r>
              <a:rPr lang="en-US" altLang="bg-BG" sz="3600" dirty="0" smtClean="0"/>
              <a:t>KWh/m3</a:t>
            </a:r>
            <a:r>
              <a:rPr lang="en-US" altLang="bg-BG" sz="3600" dirty="0" smtClean="0"/>
              <a:t>/</a:t>
            </a:r>
            <a:endParaRPr lang="en-GB" altLang="bg-BG" sz="36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848600" cy="4114800"/>
          </a:xfrm>
        </p:spPr>
        <p:txBody>
          <a:bodyPr/>
          <a:lstStyle/>
          <a:p>
            <a:pPr eaLnBrk="1" hangingPunct="1"/>
            <a:r>
              <a:rPr lang="bg-BG" altLang="bg-BG" dirty="0" smtClean="0"/>
              <a:t>Вътрешни – на базата на опита на фирмата;</a:t>
            </a:r>
          </a:p>
          <a:p>
            <a:pPr eaLnBrk="1" hangingPunct="1"/>
            <a:r>
              <a:rPr lang="bg-BG" altLang="bg-BG" dirty="0" smtClean="0"/>
              <a:t>Външни – сравнение със сродни организации в страната.</a:t>
            </a:r>
            <a:endParaRPr lang="en-GB" altLang="bg-BG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219200"/>
          </a:xfrm>
        </p:spPr>
        <p:txBody>
          <a:bodyPr/>
          <a:lstStyle/>
          <a:p>
            <a:pPr eaLnBrk="1" hangingPunct="1"/>
            <a:r>
              <a:rPr lang="bg-BG" altLang="bg-BG" sz="4000" dirty="0" smtClean="0"/>
              <a:t>Подкрепа на програмата</a:t>
            </a:r>
            <a:endParaRPr lang="en-GB" altLang="bg-BG" sz="4000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95400"/>
            <a:ext cx="8077200" cy="5105400"/>
          </a:xfrm>
        </p:spPr>
        <p:txBody>
          <a:bodyPr/>
          <a:lstStyle/>
          <a:p>
            <a:pPr eaLnBrk="1" hangingPunct="1"/>
            <a:r>
              <a:rPr lang="bg-BG" altLang="bg-BG" sz="3600" dirty="0" smtClean="0"/>
              <a:t>Външна подкрепа – местни органи на властта,</a:t>
            </a:r>
            <a:r>
              <a:rPr lang="en-US" altLang="bg-BG" sz="3600" dirty="0" smtClean="0"/>
              <a:t> </a:t>
            </a:r>
            <a:r>
              <a:rPr lang="bg-BG" altLang="bg-BG" sz="3600" dirty="0" smtClean="0"/>
              <a:t>НПО /неправителствени организации/ и др.</a:t>
            </a:r>
          </a:p>
          <a:p>
            <a:pPr eaLnBrk="1" hangingPunct="1"/>
            <a:r>
              <a:rPr lang="bg-BG" altLang="bg-BG" sz="3600" dirty="0" smtClean="0"/>
              <a:t>Снижаване на разходите за енергия – например с 5 % за 1 година.</a:t>
            </a:r>
          </a:p>
          <a:p>
            <a:pPr eaLnBrk="1" hangingPunct="1"/>
            <a:r>
              <a:rPr lang="bg-BG" altLang="bg-BG" sz="3600" dirty="0" smtClean="0"/>
              <a:t>Разходите за доброто управление на енергията трябва да са около 10 % от разходите за енергия.</a:t>
            </a:r>
            <a:endParaRPr lang="en-GB" altLang="bg-BG" sz="36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90600"/>
          </a:xfrm>
        </p:spPr>
        <p:txBody>
          <a:bodyPr/>
          <a:lstStyle/>
          <a:p>
            <a:pPr eaLnBrk="1" hangingPunct="1"/>
            <a:r>
              <a:rPr lang="bg-BG" altLang="bg-BG" dirty="0" smtClean="0"/>
              <a:t>План за действие</a:t>
            </a:r>
            <a:endParaRPr lang="en-GB" altLang="bg-BG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95400"/>
            <a:ext cx="80772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bg-BG" altLang="bg-BG" dirty="0" smtClean="0"/>
              <a:t>Добре определени и достижими цели;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dirty="0" smtClean="0"/>
              <a:t>Доклади от замерванията;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dirty="0" smtClean="0"/>
              <a:t>Необходими ресурси – външни и вътрешни;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dirty="0" smtClean="0"/>
              <a:t>Финансови средства;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dirty="0" smtClean="0"/>
              <a:t>План за действие – стъпки,</a:t>
            </a:r>
            <a:r>
              <a:rPr lang="en-US" altLang="bg-BG" dirty="0" smtClean="0"/>
              <a:t> </a:t>
            </a:r>
            <a:r>
              <a:rPr lang="bg-BG" altLang="bg-BG" dirty="0" smtClean="0"/>
              <a:t>време,</a:t>
            </a:r>
            <a:r>
              <a:rPr lang="en-US" altLang="bg-BG" dirty="0" smtClean="0"/>
              <a:t> </a:t>
            </a:r>
            <a:r>
              <a:rPr lang="bg-BG" altLang="bg-BG" dirty="0" smtClean="0"/>
              <a:t>отговорници и др.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dirty="0" smtClean="0"/>
              <a:t>Въвличане и участие на персонала;</a:t>
            </a:r>
          </a:p>
          <a:p>
            <a:pPr eaLnBrk="1" hangingPunct="1">
              <a:lnSpc>
                <a:spcPct val="90000"/>
              </a:lnSpc>
            </a:pPr>
            <a:r>
              <a:rPr lang="bg-BG" altLang="bg-BG" dirty="0" smtClean="0"/>
              <a:t>План за обучение.</a:t>
            </a:r>
            <a:endParaRPr lang="en-GB" altLang="bg-BG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altLang="bg-BG" sz="4000" dirty="0" smtClean="0"/>
              <a:t>Поставяне на целите</a:t>
            </a:r>
            <a:endParaRPr lang="en-GB" altLang="bg-BG" sz="4000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543800" cy="4114800"/>
          </a:xfrm>
        </p:spPr>
        <p:txBody>
          <a:bodyPr/>
          <a:lstStyle/>
          <a:p>
            <a:pPr eaLnBrk="1" hangingPunct="1"/>
            <a:r>
              <a:rPr lang="bg-BG" altLang="bg-BG" sz="3600" dirty="0" smtClean="0"/>
              <a:t>Ясни;</a:t>
            </a:r>
          </a:p>
          <a:p>
            <a:pPr eaLnBrk="1" hangingPunct="1"/>
            <a:r>
              <a:rPr lang="bg-BG" altLang="bg-BG" sz="3600" dirty="0" smtClean="0"/>
              <a:t>Достижими;</a:t>
            </a:r>
          </a:p>
          <a:p>
            <a:pPr eaLnBrk="1" hangingPunct="1"/>
            <a:r>
              <a:rPr lang="bg-BG" altLang="bg-BG" sz="3600" dirty="0" smtClean="0"/>
              <a:t>Измерими;</a:t>
            </a:r>
          </a:p>
          <a:p>
            <a:pPr eaLnBrk="1" hangingPunct="1"/>
            <a:r>
              <a:rPr lang="bg-BG" altLang="bg-BG" sz="3600" dirty="0" smtClean="0"/>
              <a:t>Надеждно доказване;</a:t>
            </a:r>
          </a:p>
          <a:p>
            <a:pPr eaLnBrk="1" hangingPunct="1"/>
            <a:r>
              <a:rPr lang="bg-BG" altLang="bg-BG" sz="3600" dirty="0" smtClean="0"/>
              <a:t>Точна времева рамка.</a:t>
            </a:r>
            <a:endParaRPr lang="en-GB" altLang="bg-BG" sz="36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592</Words>
  <Application>Microsoft Office PowerPoint</Application>
  <PresentationFormat>Презентация на цял екран (4:3)</PresentationFormat>
  <Paragraphs>87</Paragraphs>
  <Slides>19</Slides>
  <Notes>1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19</vt:i4>
      </vt:variant>
    </vt:vector>
  </HeadingPairs>
  <TitlesOfParts>
    <vt:vector size="22" baseType="lpstr">
      <vt:lpstr>Times New Roman</vt:lpstr>
      <vt:lpstr>Arial</vt:lpstr>
      <vt:lpstr>Default Design</vt:lpstr>
      <vt:lpstr>Презентация на PowerPoint</vt:lpstr>
      <vt:lpstr>ЕНЕРГИЙНА ЕФЕКТИВНОСТ</vt:lpstr>
      <vt:lpstr>ЕНЕРГИЙНАТА ЕФЕКТИВНОСТ ВКЛЮЧВА:</vt:lpstr>
      <vt:lpstr>Защо е необходимо да се пести енергия?</vt:lpstr>
      <vt:lpstr>Как се използва енергията във фирмата?</vt:lpstr>
      <vt:lpstr>Поставяне на планови показатели /СРК лв/KWh; KWh/m3/</vt:lpstr>
      <vt:lpstr>Подкрепа на програмата</vt:lpstr>
      <vt:lpstr>План за действие</vt:lpstr>
      <vt:lpstr>Поставяне на целите</vt:lpstr>
      <vt:lpstr>Реализация на проекта</vt:lpstr>
      <vt:lpstr>Колко ще струва проектът?</vt:lpstr>
      <vt:lpstr>Критерий за избор на обекти</vt:lpstr>
      <vt:lpstr>План за действие</vt:lpstr>
      <vt:lpstr>Оценка на резултатите</vt:lpstr>
      <vt:lpstr>Въвличане на персонала</vt:lpstr>
      <vt:lpstr>План за обучение</vt:lpstr>
      <vt:lpstr>Непрекъснати подобрения</vt:lpstr>
      <vt:lpstr>Елементи на енергийния одит</vt:lpstr>
      <vt:lpstr>Енергийната ефективност е начин на живот!</vt:lpstr>
    </vt:vector>
  </TitlesOfParts>
  <Company>Vik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КОНТАКТОРИ</dc:title>
  <dc:creator>X03-22848</dc:creator>
  <cp:lastModifiedBy>Rumen Yordanov</cp:lastModifiedBy>
  <cp:revision>32</cp:revision>
  <dcterms:created xsi:type="dcterms:W3CDTF">2003-10-22T14:21:33Z</dcterms:created>
  <dcterms:modified xsi:type="dcterms:W3CDTF">2026-04-14T09:47:24Z</dcterms:modified>
</cp:coreProperties>
</file>