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5" r:id="rId3"/>
    <p:sldId id="279" r:id="rId4"/>
    <p:sldId id="257" r:id="rId5"/>
    <p:sldId id="258" r:id="rId6"/>
    <p:sldId id="259" r:id="rId7"/>
    <p:sldId id="272" r:id="rId8"/>
    <p:sldId id="273" r:id="rId9"/>
    <p:sldId id="276" r:id="rId10"/>
    <p:sldId id="262" r:id="rId11"/>
    <p:sldId id="277" r:id="rId12"/>
    <p:sldId id="278" r:id="rId13"/>
    <p:sldId id="271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777777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0000"/>
    <a:srgbClr val="F25454"/>
    <a:srgbClr val="FF6600"/>
    <a:srgbClr val="DDDDDD"/>
    <a:srgbClr val="EAEAEA"/>
    <a:srgbClr val="77777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1" autoAdjust="0"/>
    <p:restoredTop sz="94664" autoAdjust="0"/>
  </p:normalViewPr>
  <p:slideViewPr>
    <p:cSldViewPr>
      <p:cViewPr varScale="1">
        <p:scale>
          <a:sx n="102" d="100"/>
          <a:sy n="102" d="100"/>
        </p:scale>
        <p:origin x="52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9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73E40DBE-78E5-40A7-9D03-392FD7732F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5965A2C-D402-432A-A099-8CAB665CDF0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4DE1AF61-1169-437E-96CB-50E69A9C000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C018479B-BB1D-4770-8DF5-DE1A761F63C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F0FB26-1DBD-49B2-A6D8-A9EB30221D95}" type="slidenum">
              <a:rPr lang="bg-BG" altLang="bg-BG"/>
              <a:pPr>
                <a:defRPr/>
              </a:pPr>
              <a:t>‹#›</a:t>
            </a:fld>
            <a:endParaRPr lang="bg-BG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7CCCF0B-53B4-4AFF-B48D-4C67A43EEF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E559BCA-F153-4014-9D3E-3B3D142F1C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D092BB56-3CC0-4D5D-9DD1-A1AD4E967A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noProof="0"/>
              <a:t>Click to edit Master text styles</a:t>
            </a:r>
          </a:p>
          <a:p>
            <a:pPr lvl="1"/>
            <a:r>
              <a:rPr lang="bg-BG" altLang="bg-BG" noProof="0"/>
              <a:t>Second level</a:t>
            </a:r>
          </a:p>
          <a:p>
            <a:pPr lvl="2"/>
            <a:r>
              <a:rPr lang="bg-BG" altLang="bg-BG" noProof="0"/>
              <a:t>Third level</a:t>
            </a:r>
          </a:p>
          <a:p>
            <a:pPr lvl="3"/>
            <a:r>
              <a:rPr lang="bg-BG" altLang="bg-BG" noProof="0"/>
              <a:t>Fourth level</a:t>
            </a:r>
          </a:p>
          <a:p>
            <a:pPr lvl="4"/>
            <a:r>
              <a:rPr lang="bg-BG" altLang="bg-BG" noProof="0"/>
              <a:t>Fifth level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85FF17DD-A33A-464E-961C-B270EFBE19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bg-BG" altLang="bg-BG" dirty="0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AAD0B86D-9C3A-4909-AC43-62DCF57A3D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B11F9D-A772-47F2-99F3-4F8E228061AB}" type="slidenum">
              <a:rPr lang="bg-BG" altLang="bg-BG"/>
              <a:pPr>
                <a:defRPr/>
              </a:pPr>
              <a:t>‹#›</a:t>
            </a:fld>
            <a:endParaRPr lang="bg-BG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bg-BG" dirty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4BFA63F-CAB7-455A-867F-17274D92681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bg-BG" noProof="0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0AA38DC-7233-4BBB-93D1-BE2C0ADF26E1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bg-BG" noProof="0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ADD26C-D6F6-413D-8623-D17EF22CDA2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01ACF3-37FC-466A-88D7-CA9D68C100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C6D513-9BA8-40E7-8A4F-93092795D4A7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8744222-B1F2-4AA7-A100-2312B2963365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5055166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10E9-63AC-43DE-B1E3-8F05B0B80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D1D384-BABD-4523-B52B-276AC9E6D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204AD-FC1B-4C3D-9CD3-A5B10B37E92F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79325166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59C60-D9DE-4BF2-8F43-34D5108F04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3ED480-9A2C-4C85-97A4-E404D7435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612B0-3C4A-4620-A51F-54EA315D9659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62644497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04424C-4D58-4163-A46C-9769C9931BD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44C2F-35D6-4573-81AD-3246545A15C6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859979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2E822-F5D0-4BFC-ACE2-215321EA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ED7C7-1350-4850-BFC2-36EC2C994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822B9-2525-4C26-B7C5-9B0CEE2B3FDA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9546323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68B5A-C37A-4EF9-8DDF-598F860F5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FD886-7CB8-48C7-B16F-A0B0F937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3CCA-A551-439F-8EBE-3A0F5F3EE9F0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97394416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6C5FE-B754-4331-B7CF-FF306E86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76EB-CE47-41E3-9C33-CF4DE0346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699A3-22D5-449E-B477-DB6C3B204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8673C-DE83-4AEA-9DCC-C11175EF56A4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21591457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61561-6973-4B9B-88FC-8F9F662D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35F02-6E12-4ECA-9132-1BDF0AC81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BE3EA7-BC43-4401-8A2F-8C4CA4A12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602C6-581E-40F0-A9C3-BB06DC11FA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93056-0D5E-4AFE-A988-834BA09DC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72FBA-CDB6-47B2-BD1E-2D10360F3E2B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230096320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E5EE-09DD-470E-B5C5-0DC181E2C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CD7D8-2BCA-4C07-B01C-6B50A1F040CC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15529292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0E1EA-7AC1-4538-87EC-3BF2BE250CBA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0663070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F977F-C269-427E-86D3-10C6C53E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6D7E3-9455-45CC-BA15-8999B80A1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ECDE5-F22A-4816-AA64-3693AD9E4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BF3F0-CC10-4E11-9C2A-A537D312D53A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60989483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C66D0-6E04-4ECE-BAE2-5E30AC0D1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74698B-C250-4634-8F7F-6B6521A54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3E5FA-044D-4ED9-B236-3BE067632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04109-2D31-4C1E-B77D-E3625535E5C7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67346803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1AEA8AB-1C05-466C-8930-9B4F46121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title style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DB7B609-6966-4366-AA95-3DBB69796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/>
              <a:t>Click to edit Master text styles</a:t>
            </a:r>
          </a:p>
          <a:p>
            <a:pPr lvl="1"/>
            <a:r>
              <a:rPr lang="en-US" altLang="bg-BG"/>
              <a:t>Second level</a:t>
            </a:r>
          </a:p>
          <a:p>
            <a:pPr lvl="2"/>
            <a:r>
              <a:rPr lang="en-US" altLang="bg-BG"/>
              <a:t>Third level</a:t>
            </a:r>
          </a:p>
          <a:p>
            <a:pPr lvl="3"/>
            <a:r>
              <a:rPr lang="en-US" altLang="bg-BG"/>
              <a:t>Fourth level</a:t>
            </a:r>
          </a:p>
          <a:p>
            <a:pPr lvl="4"/>
            <a:r>
              <a:rPr lang="en-US" altLang="bg-BG"/>
              <a:t>Fifth level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AD69271-6CF3-4BCF-8A3C-3C591070AC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D37ADE1F-9EDD-477E-B4B2-D941228C19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bg-BG" dirty="0"/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8AF55EDF-78D5-44EA-8333-C481359508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E0693E-8B8D-4779-BE5C-32799E38B6EC}" type="slidenum">
              <a:rPr lang="en-US" altLang="bg-BG"/>
              <a:pPr>
                <a:defRPr/>
              </a:pPr>
              <a:t>‹#›</a:t>
            </a:fld>
            <a:endParaRPr lang="en-US" altLang="bg-BG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hyperlink" Target="file:///C:\Documents%20and%20Settings\KIPA\Desktop\Prez_10.pp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19CD6F70-F6B1-40AF-A118-B5D2D8EF0C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81000" y="2819400"/>
            <a:ext cx="8382000" cy="2438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bg-BG" altLang="bg-BG" sz="2800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Тема :</a:t>
            </a:r>
            <a:r>
              <a:rPr lang="bg-BG" altLang="bg-BG" sz="2800" i="1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bg-BG" altLang="bg-BG" dirty="0"/>
              <a:t>Охрана и управление в </a:t>
            </a:r>
            <a:r>
              <a:rPr lang="en-US" altLang="bg-BG" dirty="0"/>
              <a:t>GSM </a:t>
            </a:r>
            <a:r>
              <a:rPr lang="bg-BG" altLang="bg-BG" dirty="0"/>
              <a:t>среда</a:t>
            </a:r>
            <a:endParaRPr lang="en-US" altLang="bg-BG" dirty="0"/>
          </a:p>
        </p:txBody>
      </p:sp>
      <p:pic>
        <p:nvPicPr>
          <p:cNvPr id="2055" name="Picture 7" descr="Vi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4313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6" name="Object 8">
            <a:hlinkClick r:id="rId4" action="ppaction://program"/>
          </p:cNvPr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Photo Editor Photo" r:id="rId5" imgW="9752381" imgH="7314286" progId="MSPhotoEd.3">
                  <p:embed/>
                </p:oleObj>
              </mc:Choice>
              <mc:Fallback>
                <p:oleObj name="Photo Editor Photo" r:id="rId5" imgW="9752381" imgH="7314286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0" y="314415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9pPr>
          </a:lstStyle>
          <a:p>
            <a:r>
              <a:rPr lang="bg-BG" altLang="bg-BG" b="1" u="sng" dirty="0">
                <a:solidFill>
                  <a:schemeClr val="hlink"/>
                </a:solidFill>
              </a:rPr>
              <a:t>Система за технологичен контрол и охрана по GSM мрежа на база SMS</a:t>
            </a:r>
          </a:p>
          <a:p>
            <a:endParaRPr lang="bg-BG" altLang="bg-BG" sz="1400" b="1" u="sng" dirty="0">
              <a:solidFill>
                <a:schemeClr val="hlink"/>
              </a:solidFill>
            </a:endParaRPr>
          </a:p>
          <a:p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dirty="0">
                <a:solidFill>
                  <a:schemeClr val="hlink"/>
                </a:solidFill>
              </a:rPr>
              <a:t>  Структурата на системата е следната:</a:t>
            </a:r>
          </a:p>
          <a:p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i="1" dirty="0">
                <a:solidFill>
                  <a:schemeClr val="hlink"/>
                </a:solidFill>
              </a:rPr>
              <a:t>  1. Диспечерски център</a:t>
            </a:r>
            <a:r>
              <a:rPr lang="bg-BG" altLang="bg-BG" sz="1400" dirty="0">
                <a:solidFill>
                  <a:schemeClr val="hlink"/>
                </a:solidFill>
              </a:rPr>
              <a:t>, оборудван с: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i="1" dirty="0">
                <a:solidFill>
                  <a:schemeClr val="hlink"/>
                </a:solidFill>
              </a:rPr>
              <a:t>Диспечерски пулт</a:t>
            </a:r>
            <a:r>
              <a:rPr lang="bg-BG" altLang="bg-BG" sz="1400" dirty="0">
                <a:solidFill>
                  <a:schemeClr val="hlink"/>
                </a:solidFill>
              </a:rPr>
              <a:t> – микропроцесорно устройство, което в комплект с GSM гейтуей осъществява: връзка с до 32 броя наблюдавани обекти; обработката и визуализацията на получените съобщения; архивирането на обобщената информация. Информацията се предава като текстово съобщение, ползвайки предоставената от оператора на GSM – мрежата услуга SMS. Извежда непрекъснато информация по сериен канал за текущото състояние на наблюдаваните обекти – за визуализация с мнемопанел или др. Притежава сериен канал за връзка с персонален компютър, по който може да се изтегли пълния обем на архива, съхраняван в енергонезависимата памет на диспечерския пулт(4 000).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i="1" dirty="0">
                <a:solidFill>
                  <a:schemeClr val="hlink"/>
                </a:solidFill>
              </a:rPr>
              <a:t>Захранващ блок</a:t>
            </a:r>
            <a:r>
              <a:rPr lang="bg-BG" altLang="bg-BG" sz="1400" dirty="0">
                <a:solidFill>
                  <a:schemeClr val="hlink"/>
                </a:solidFill>
              </a:rPr>
              <a:t> – захранва компонентите на диспечерския център и благодарение на вградения оловен акумулатор осигурява 24 часова аварийна работа на центъра.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i="1" dirty="0">
                <a:solidFill>
                  <a:schemeClr val="hlink"/>
                </a:solidFill>
              </a:rPr>
              <a:t>GSM гейтуей</a:t>
            </a:r>
            <a:r>
              <a:rPr lang="bg-BG" altLang="bg-BG" sz="1400" dirty="0">
                <a:solidFill>
                  <a:schemeClr val="hlink"/>
                </a:solidFill>
              </a:rPr>
              <a:t> – промишлено GSM устройство за изграждане на връзка с GSM мрежата.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i="1" dirty="0">
                <a:solidFill>
                  <a:schemeClr val="hlink"/>
                </a:solidFill>
              </a:rPr>
              <a:t>Мнемопанел</a:t>
            </a:r>
            <a:r>
              <a:rPr lang="bg-BG" altLang="bg-BG" sz="1400" b="1" dirty="0">
                <a:solidFill>
                  <a:schemeClr val="hlink"/>
                </a:solidFill>
              </a:rPr>
              <a:t> </a:t>
            </a:r>
            <a:r>
              <a:rPr lang="bg-BG" altLang="bg-BG" sz="1400" dirty="0">
                <a:solidFill>
                  <a:schemeClr val="hlink"/>
                </a:solidFill>
              </a:rPr>
              <a:t>– позволява наблюдението на текущия статус на всички контролирани обекти едновременно.</a:t>
            </a:r>
          </a:p>
          <a:p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i="1" dirty="0">
                <a:solidFill>
                  <a:schemeClr val="hlink"/>
                </a:solidFill>
              </a:rPr>
              <a:t> 2. Наблюдаван обект</a:t>
            </a:r>
            <a:r>
              <a:rPr lang="bg-BG" altLang="bg-BG" sz="1400" dirty="0">
                <a:solidFill>
                  <a:schemeClr val="hlink"/>
                </a:solidFill>
              </a:rPr>
              <a:t>, оборудван с :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i="1" dirty="0">
                <a:solidFill>
                  <a:schemeClr val="hlink"/>
                </a:solidFill>
              </a:rPr>
              <a:t>Комуникационен блок</a:t>
            </a:r>
            <a:r>
              <a:rPr lang="bg-BG" altLang="bg-BG" sz="1400" dirty="0">
                <a:solidFill>
                  <a:schemeClr val="hlink"/>
                </a:solidFill>
              </a:rPr>
              <a:t> на база GSM модем, и контролер за връзка с обекта и охранителната система. Входно-изходният микропроцесорен контролер разполага с 8 дискретни входа, като 4 от входовете са резервирани от охранителната система, а останалите са предвидени за контрол на технологични параметри. При промяна на състоянието на кой да е от входовете се формира и изпраща съобщение, съдържащо статуса и на осемте входа. При липса на събития за период повече от предварително уговорен брой часове </a:t>
            </a:r>
            <a:r>
              <a:rPr lang="bg-BG" altLang="bg-BG" sz="1400" dirty="0">
                <a:solidFill>
                  <a:schemeClr val="hlink"/>
                </a:solidFill>
              </a:rPr>
              <a:t>часове</a:t>
            </a:r>
            <a:r>
              <a:rPr lang="bg-BG" altLang="bg-BG" sz="1400" dirty="0">
                <a:solidFill>
                  <a:schemeClr val="hlink"/>
                </a:solidFill>
              </a:rPr>
              <a:t> се генерира служебно съобщение. Предвидена е възможност за предаване на информация за статуса при позвъняване от номера, предварително записани в SIM картата на апарата.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i="1" dirty="0">
                <a:solidFill>
                  <a:schemeClr val="hlink"/>
                </a:solidFill>
              </a:rPr>
              <a:t>Охранителна централа</a:t>
            </a:r>
            <a:r>
              <a:rPr lang="bg-BG" altLang="bg-BG" sz="1400" dirty="0">
                <a:solidFill>
                  <a:schemeClr val="hlink"/>
                </a:solidFill>
              </a:rPr>
              <a:t> с необходимия набор датчици, сирена и автономно захранване.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7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IMG_4127_p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543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1447800" y="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bg-BG" altLang="bg-BG" dirty="0">
                <a:solidFill>
                  <a:schemeClr val="tx1"/>
                </a:solidFill>
              </a:rPr>
              <a:t>Диспечерски пулт</a:t>
            </a:r>
          </a:p>
        </p:txBody>
      </p:sp>
      <p:pic>
        <p:nvPicPr>
          <p:cNvPr id="98310" name="Picture 6" descr="IMG_7280_se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3276600"/>
            <a:ext cx="46609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6172200" y="2743200"/>
            <a:ext cx="252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bg-BG" altLang="bg-BG" dirty="0">
                <a:solidFill>
                  <a:schemeClr val="tx1"/>
                </a:solidFill>
              </a:rPr>
              <a:t>Комуникационен</a:t>
            </a:r>
            <a:r>
              <a:rPr lang="bg-BG" altLang="bg-BG" dirty="0"/>
              <a:t> </a:t>
            </a:r>
            <a:r>
              <a:rPr lang="bg-BG" altLang="bg-BG" dirty="0">
                <a:solidFill>
                  <a:schemeClr val="tx1"/>
                </a:solidFill>
              </a:rPr>
              <a:t>блок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9" grpId="0"/>
      <p:bldP spid="983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2" name="Object 4"/>
          <p:cNvGraphicFramePr>
            <a:graphicFrameLocks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>
            <a:extLst>
              <a:ext uri="{FF2B5EF4-FFF2-40B4-BE49-F238E27FC236}">
                <a16:creationId xmlns:a16="http://schemas.microsoft.com/office/drawing/2014/main" id="{9BE55B3D-83A0-43DE-B2EC-2FEFDFFF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0"/>
            <a:ext cx="853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bg-BG" altLang="bg-BG" sz="36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БЛАГОДАРЯ ЗА ВНИМАНИЕТО !</a:t>
            </a:r>
            <a:endParaRPr lang="en-US" altLang="bg-BG" sz="3600" b="1" dirty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70BC2246-567D-4F8A-A399-8E9803182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09800"/>
            <a:ext cx="8382000" cy="1828800"/>
          </a:xfrm>
        </p:spPr>
        <p:txBody>
          <a:bodyPr/>
          <a:lstStyle/>
          <a:p>
            <a:pPr algn="ctr" eaLnBrk="1" hangingPunct="1">
              <a:defRPr/>
            </a:pPr>
            <a:r>
              <a:rPr lang="bg-BG" altLang="bg-BG" sz="4000" dirty="0"/>
              <a:t>Системи за технологичен контрол, управление и</a:t>
            </a:r>
            <a:r>
              <a:rPr lang="en-US" altLang="bg-BG" sz="4000" dirty="0"/>
              <a:t> </a:t>
            </a:r>
            <a:r>
              <a:rPr lang="bg-BG" altLang="bg-BG" sz="4000" dirty="0"/>
              <a:t>охрана, внедрени във В и К</a:t>
            </a:r>
            <a:endParaRPr lang="en-US" altLang="bg-BG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BB5B3AFB-4404-4E37-9A98-2974223B2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03300"/>
          </a:xfrm>
        </p:spPr>
        <p:txBody>
          <a:bodyPr/>
          <a:lstStyle/>
          <a:p>
            <a:pPr algn="ctr" eaLnBrk="1" hangingPunct="1">
              <a:defRPr/>
            </a:pPr>
            <a:r>
              <a:rPr lang="bg-BG" altLang="bg-BG" sz="3200" dirty="0">
                <a:solidFill>
                  <a:schemeClr val="hlink"/>
                </a:solidFill>
              </a:rPr>
              <a:t>ИСТОРИЯ И РАЗВИТИЕ</a:t>
            </a:r>
            <a:endParaRPr lang="en-US" altLang="bg-BG" sz="3200" dirty="0">
              <a:solidFill>
                <a:schemeClr val="hlin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6482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b="1" dirty="0" smtClean="0">
                <a:effectLst/>
              </a:rPr>
              <a:t>	</a:t>
            </a:r>
            <a:r>
              <a:rPr lang="bg-BG" altLang="bg-BG" sz="1400" b="1" dirty="0" smtClean="0">
                <a:solidFill>
                  <a:schemeClr val="hlink"/>
                </a:solidFill>
                <a:effectLst/>
              </a:rPr>
              <a:t>1. История</a:t>
            </a:r>
            <a:endParaRPr lang="bg-BG" altLang="bg-BG" sz="1400" dirty="0" smtClean="0">
              <a:solidFill>
                <a:schemeClr val="hlink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 Внедряването на охраната по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мрежа започна през 2003 г. Бяха разработени и внедрени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обекти за охрана със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SMS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на база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апарат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SIEMENS C35.</a:t>
            </a:r>
            <a:endParaRPr lang="bg-BG" altLang="bg-BG" sz="1400" dirty="0" smtClean="0">
              <a:solidFill>
                <a:schemeClr val="hlink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 Впоследствие през 2005 г. по наше искане от фирма „ВИТТЕЛ ПРО” ЕООД – Пловдив бе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разработена Система за охрана на обекти с позвъняване на база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модем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SIEMENS MC35I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и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включени в нея всички МТБ на „В и К” ООД.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 През 2008 г. съгласно Решение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N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6895/20.08.2008 г. за доставка и оборудване за автономно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управление от НР на една или две ПС бе избрана фирма „ВИТТЕЛ ПРО” ЕООД – Пловдив.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 Оттогава започна  изграждането на много такива обекти и прехвърлянето на съществуващи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От АСУВ към новата система от служителите на Звено КИП и А.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 През следващите години поради ниска надеждност бяха подменени системите за охрана със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SMS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на база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апарат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SIEMENS C35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с такива, базирани на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модем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SIEMENS MC35I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bg-BG" altLang="bg-BG" sz="1400" b="1" dirty="0" smtClean="0">
              <a:solidFill>
                <a:schemeClr val="hlink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b="1" dirty="0" smtClean="0">
                <a:solidFill>
                  <a:schemeClr val="hlink"/>
                </a:solidFill>
                <a:effectLst/>
              </a:rPr>
              <a:t>	2. Развитие на системата към февруари 2013 г.</a:t>
            </a:r>
            <a:endParaRPr lang="bg-BG" altLang="bg-BG" sz="1400" dirty="0" smtClean="0">
              <a:solidFill>
                <a:schemeClr val="hlink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 Към настоящия момент в Системата за охрана и управление по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мрежа работят както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следва:</a:t>
            </a:r>
            <a:endParaRPr lang="bg-BG" altLang="bg-BG" sz="1400" b="1" dirty="0" smtClean="0">
              <a:solidFill>
                <a:schemeClr val="hlink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b="1" dirty="0" smtClean="0">
                <a:solidFill>
                  <a:schemeClr val="hlink"/>
                </a:solidFill>
                <a:effectLst/>
              </a:rPr>
              <a:t>  2.1.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В охраната по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мрежа със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SMS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– 28 (двадесет и осем) ПС;</a:t>
            </a:r>
            <a:endParaRPr lang="bg-BG" altLang="bg-BG" sz="1400" b="1" dirty="0" smtClean="0">
              <a:solidFill>
                <a:schemeClr val="hlink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b="1" dirty="0" smtClean="0">
                <a:solidFill>
                  <a:schemeClr val="hlink"/>
                </a:solidFill>
                <a:effectLst/>
              </a:rPr>
              <a:t>  2.2.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В охраната по </a:t>
            </a:r>
            <a:r>
              <a:rPr lang="en-US" altLang="bg-BG" sz="1400" dirty="0" smtClean="0">
                <a:solidFill>
                  <a:schemeClr val="hlink"/>
                </a:solidFill>
                <a:effectLst/>
              </a:rPr>
              <a:t>GSM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мрежа с позвъняване – 52 (петдесет и два) обекта – МТБ, ПС, НР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и НКР;</a:t>
            </a:r>
            <a:endParaRPr lang="bg-BG" altLang="bg-BG" sz="1400" b="1" dirty="0" smtClean="0">
              <a:solidFill>
                <a:schemeClr val="hlink"/>
              </a:solidFill>
              <a:effectLst/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b="1" dirty="0" smtClean="0">
                <a:solidFill>
                  <a:schemeClr val="hlink"/>
                </a:solidFill>
                <a:effectLst/>
              </a:rPr>
              <a:t>  2.3.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 В системата за автономно управление от НР(НКР) на една или две ПС – 15 (петнадесет)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НР(НКР)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управляват </a:t>
            </a:r>
            <a:r>
              <a:rPr lang="bg-BG" altLang="bg-BG" sz="1400" dirty="0" smtClean="0">
                <a:solidFill>
                  <a:schemeClr val="hlink"/>
                </a:solidFill>
                <a:effectLst/>
              </a:rPr>
              <a:t>18 (осемнадесет) ПС.</a:t>
            </a:r>
            <a:endParaRPr lang="en-US" altLang="bg-BG" sz="1400" dirty="0" smtClean="0">
              <a:solidFill>
                <a:schemeClr val="hlink"/>
              </a:solidFill>
              <a:effectLst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>
            <a:extLst>
              <a:ext uri="{FF2B5EF4-FFF2-40B4-BE49-F238E27FC236}">
                <a16:creationId xmlns:a16="http://schemas.microsoft.com/office/drawing/2014/main" id="{0AE40FA0-FCD3-4EDC-A7AB-40B50823F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400800"/>
          </a:xfrm>
        </p:spPr>
        <p:txBody>
          <a:bodyPr/>
          <a:lstStyle/>
          <a:p>
            <a:pPr eaLnBrk="1" hangingPunct="1">
              <a:defRPr/>
            </a:pPr>
            <a:r>
              <a:rPr lang="bg-BG" altLang="bg-BG" sz="1800" b="1" u="sng" dirty="0">
                <a:solidFill>
                  <a:schemeClr val="hlink"/>
                </a:solidFill>
              </a:rPr>
              <a:t>Специализирана сигнално-охранителна система с позвъняване</a:t>
            </a:r>
            <a:br>
              <a:rPr lang="bg-BG" altLang="bg-BG" sz="1800" b="1" u="sng" dirty="0">
                <a:solidFill>
                  <a:schemeClr val="hlink"/>
                </a:solidFill>
              </a:rPr>
            </a:br>
            <a:r>
              <a:rPr lang="bg-BG" altLang="bg-BG" sz="1400" b="1" u="sng" dirty="0">
                <a:solidFill>
                  <a:schemeClr val="hlink"/>
                </a:solidFill>
              </a:rPr>
              <a:t> </a:t>
            </a:r>
            <a:r>
              <a:rPr lang="bg-BG" altLang="bg-BG" sz="1400" b="1" dirty="0">
                <a:solidFill>
                  <a:schemeClr val="hlink"/>
                </a:solidFill>
              </a:rPr>
              <a:t/>
            </a:r>
            <a:br>
              <a:rPr lang="bg-BG" altLang="bg-BG" sz="1400" b="1" dirty="0">
                <a:solidFill>
                  <a:schemeClr val="hlink"/>
                </a:solidFill>
              </a:rPr>
            </a:br>
            <a:r>
              <a:rPr lang="bg-BG" altLang="bg-BG" sz="1400" b="1" dirty="0">
                <a:solidFill>
                  <a:schemeClr val="hlink"/>
                </a:solidFill>
              </a:rPr>
              <a:t>Структурата на системата е следната:</a:t>
            </a:r>
            <a:r>
              <a:rPr lang="bg-BG" altLang="bg-BG" sz="1400" i="1" dirty="0">
                <a:solidFill>
                  <a:schemeClr val="hlink"/>
                </a:solidFill>
              </a:rPr>
              <a:t/>
            </a:r>
            <a:br>
              <a:rPr lang="bg-BG" altLang="bg-BG" sz="1400" i="1" dirty="0">
                <a:solidFill>
                  <a:schemeClr val="hlink"/>
                </a:solidFill>
              </a:rPr>
            </a:br>
            <a:r>
              <a:rPr lang="bg-BG" altLang="bg-BG" sz="1400" i="1" dirty="0">
                <a:solidFill>
                  <a:schemeClr val="hlink"/>
                </a:solidFill>
              </a:rPr>
              <a:t>  Диспечерски център</a:t>
            </a:r>
            <a:r>
              <a:rPr lang="bg-BG" altLang="bg-BG" sz="1400" dirty="0">
                <a:solidFill>
                  <a:schemeClr val="hlink"/>
                </a:solidFill>
              </a:rPr>
              <a:t> – оборудван с </a:t>
            </a:r>
            <a:r>
              <a:rPr lang="bg-BG" altLang="bg-BG" sz="1400" i="1" dirty="0">
                <a:solidFill>
                  <a:schemeClr val="hlink"/>
                </a:solidFill>
              </a:rPr>
              <a:t>мнемопанел</a:t>
            </a:r>
            <a:r>
              <a:rPr lang="bg-BG" altLang="bg-BG" sz="1400" dirty="0">
                <a:solidFill>
                  <a:schemeClr val="hlink"/>
                </a:solidFill>
              </a:rPr>
              <a:t> и </a:t>
            </a:r>
            <a:r>
              <a:rPr lang="bg-BG" altLang="bg-BG" sz="1400" i="1" dirty="0">
                <a:solidFill>
                  <a:schemeClr val="hlink"/>
                </a:solidFill>
              </a:rPr>
              <a:t>приемен блок</a:t>
            </a:r>
            <a:r>
              <a:rPr lang="bg-BG" altLang="bg-BG" sz="1400" dirty="0">
                <a:solidFill>
                  <a:schemeClr val="hlink"/>
                </a:solidFill>
              </a:rPr>
              <a:t> (3 входящи </a:t>
            </a:r>
            <a:r>
              <a:rPr lang="bg-BG" altLang="bg-BG" sz="1400" i="1" dirty="0">
                <a:solidFill>
                  <a:schemeClr val="hlink"/>
                </a:solidFill>
              </a:rPr>
              <a:t>GSM </a:t>
            </a:r>
            <a:r>
              <a:rPr lang="bg-BG" altLang="bg-BG" sz="1400" dirty="0">
                <a:solidFill>
                  <a:schemeClr val="hlink"/>
                </a:solidFill>
              </a:rPr>
              <a:t>гейтуея</a:t>
            </a:r>
            <a:r>
              <a:rPr lang="bg-BG" altLang="bg-BG" sz="1400" i="1" dirty="0">
                <a:solidFill>
                  <a:schemeClr val="hlink"/>
                </a:solidFill>
              </a:rPr>
              <a:t>)</a:t>
            </a:r>
            <a:r>
              <a:rPr lang="bg-BG" altLang="bg-BG" sz="1400" dirty="0">
                <a:solidFill>
                  <a:schemeClr val="hlink"/>
                </a:solidFill>
              </a:rPr>
              <a:t> с резервирано захранване;</a:t>
            </a:r>
            <a:r>
              <a:rPr lang="bg-BG" altLang="bg-BG" sz="1400" i="1" dirty="0">
                <a:solidFill>
                  <a:schemeClr val="hlink"/>
                </a:solidFill>
              </a:rPr>
              <a:t/>
            </a:r>
            <a:br>
              <a:rPr lang="bg-BG" altLang="bg-BG" sz="1400" i="1" dirty="0">
                <a:solidFill>
                  <a:schemeClr val="hlink"/>
                </a:solidFill>
              </a:rPr>
            </a:br>
            <a:r>
              <a:rPr lang="bg-BG" altLang="bg-BG" sz="1400" i="1" dirty="0">
                <a:solidFill>
                  <a:schemeClr val="hlink"/>
                </a:solidFill>
              </a:rPr>
              <a:t>  Контролиран обект</a:t>
            </a:r>
            <a:r>
              <a:rPr lang="bg-BG" altLang="bg-BG" sz="1400" dirty="0">
                <a:solidFill>
                  <a:schemeClr val="hlink"/>
                </a:solidFill>
              </a:rPr>
              <a:t> – оборудван с </a:t>
            </a:r>
            <a:r>
              <a:rPr lang="bg-BG" altLang="bg-BG" sz="1400" i="1" dirty="0">
                <a:solidFill>
                  <a:schemeClr val="hlink"/>
                </a:solidFill>
              </a:rPr>
              <a:t>охранителна система</a:t>
            </a:r>
            <a:r>
              <a:rPr lang="bg-BG" altLang="bg-BG" sz="1400" dirty="0">
                <a:solidFill>
                  <a:schemeClr val="hlink"/>
                </a:solidFill>
              </a:rPr>
              <a:t> и </a:t>
            </a:r>
            <a:r>
              <a:rPr lang="bg-BG" altLang="bg-BG" sz="1400" i="1" dirty="0">
                <a:solidFill>
                  <a:schemeClr val="hlink"/>
                </a:solidFill>
              </a:rPr>
              <a:t>GSM оповестителен блок</a:t>
            </a:r>
            <a:r>
              <a:rPr lang="bg-BG" altLang="bg-BG" sz="1400" dirty="0">
                <a:solidFill>
                  <a:schemeClr val="hlink"/>
                </a:solidFill>
              </a:rPr>
              <a:t>;</a:t>
            </a:r>
            <a:r>
              <a:rPr lang="bg-BG" altLang="bg-BG" sz="1400" b="1" dirty="0">
                <a:solidFill>
                  <a:schemeClr val="hlink"/>
                </a:solidFill>
              </a:rPr>
              <a:t/>
            </a:r>
            <a:br>
              <a:rPr lang="bg-BG" altLang="bg-BG" sz="1400" b="1" dirty="0">
                <a:solidFill>
                  <a:schemeClr val="hlink"/>
                </a:solidFill>
              </a:rPr>
            </a:br>
            <a:r>
              <a:rPr lang="bg-BG" altLang="bg-BG" sz="1400" b="1" dirty="0">
                <a:solidFill>
                  <a:schemeClr val="hlink"/>
                </a:solidFill>
              </a:rPr>
              <a:t/>
            </a:r>
            <a:br>
              <a:rPr lang="bg-BG" altLang="bg-BG" sz="1400" b="1" dirty="0">
                <a:solidFill>
                  <a:schemeClr val="hlink"/>
                </a:solidFill>
              </a:rPr>
            </a:br>
            <a:r>
              <a:rPr lang="bg-BG" altLang="bg-BG" sz="1400" b="1" dirty="0">
                <a:solidFill>
                  <a:schemeClr val="hlink"/>
                </a:solidFill>
              </a:rPr>
              <a:t>Действие на системата: </a:t>
            </a:r>
            <a:r>
              <a:rPr lang="bg-BG" altLang="bg-BG" sz="1400" dirty="0">
                <a:solidFill>
                  <a:schemeClr val="hlink"/>
                </a:solidFill>
              </a:rPr>
              <a:t/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  Контролира се състоянието на до 32 обекта, оборудвани със сигнално-охранителна техника и GSM оповестителен блок. При възникване на събитие обектът известява центъра за характера му. Различават се следните събития: </a:t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	обект в охрана; </a:t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	снета охраната; </a:t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	възникване на аларма на обекта;</a:t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	липса на контролен сигнал. </a:t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  Чрез липсата на контролен тестов сигнал, постъпващ през определено време от обекта, се контролира функционалността на системата. </a:t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  При позвъняване от определен номер обектът принудително отговаря с текущия си статус към контролния център. </a:t>
            </a:r>
            <a:r>
              <a:rPr lang="bg-BG" altLang="bg-BG" sz="1400" dirty="0" smtClean="0">
                <a:solidFill>
                  <a:schemeClr val="hlink"/>
                </a:solidFill>
              </a:rPr>
              <a:t>Контролният </a:t>
            </a:r>
            <a:r>
              <a:rPr lang="bg-BG" altLang="bg-BG" sz="1400" dirty="0">
                <a:solidFill>
                  <a:schemeClr val="hlink"/>
                </a:solidFill>
              </a:rPr>
              <a:t>център приема информация по три независими входни линии с ясно определени функции и приоритети и визуализира моментното състояние на наблюдаваните обекти на мнемопанел. Текущото състояние на обектите се индицира със светодиодни полета, а чрез LCD дисплея се визуализира последователно архива на настъпилите събития и се конфигурира системата. Освен събитията от обектите се контролира наличието на GSM мрежа в центъра, изправността на входящите устройства и целостта на присъединителните кабели.</a:t>
            </a:r>
            <a:br>
              <a:rPr lang="bg-BG" altLang="bg-BG" sz="1400" dirty="0">
                <a:solidFill>
                  <a:schemeClr val="hlink"/>
                </a:solidFill>
              </a:rPr>
            </a:br>
            <a:r>
              <a:rPr lang="bg-BG" altLang="bg-BG" sz="1400" dirty="0">
                <a:solidFill>
                  <a:schemeClr val="hlink"/>
                </a:solidFill>
              </a:rPr>
              <a:t>  Системата не изисква определен GSM оператор, и при използване на предплатени карти фактически не изразходва средства  в срока на валидност на картите</a:t>
            </a:r>
            <a:r>
              <a:rPr lang="en-US" altLang="bg-BG" sz="1400" dirty="0"/>
              <a:t> </a:t>
            </a:r>
            <a:endParaRPr lang="bg-BG" altLang="bg-BG" sz="14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E56CFAF-3F01-4B95-A491-AB26556E0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396875"/>
          </a:xfr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bg-BG" altLang="bg-BG" sz="2000" dirty="0">
                <a:solidFill>
                  <a:srgbClr val="FFCC66"/>
                </a:solidFill>
              </a:rPr>
              <a:t> </a:t>
            </a:r>
            <a:r>
              <a:rPr lang="bg-BG" altLang="bg-BG" sz="2000" dirty="0">
                <a:solidFill>
                  <a:schemeClr val="folHlink"/>
                </a:solidFill>
              </a:rPr>
              <a:t>Мнемопанел и приемен </a:t>
            </a:r>
            <a:r>
              <a:rPr lang="en-US" altLang="bg-BG" sz="2000" dirty="0">
                <a:solidFill>
                  <a:schemeClr val="folHlink"/>
                </a:solidFill>
              </a:rPr>
              <a:t>GSM</a:t>
            </a:r>
            <a:r>
              <a:rPr lang="bg-BG" altLang="bg-BG" sz="2000" dirty="0">
                <a:solidFill>
                  <a:schemeClr val="folHlink"/>
                </a:solidFill>
              </a:rPr>
              <a:t> блок в ЦДП</a:t>
            </a:r>
            <a:endParaRPr lang="en-US" altLang="bg-BG" sz="2000" dirty="0">
              <a:solidFill>
                <a:schemeClr val="folHlink"/>
              </a:solidFill>
            </a:endParaRPr>
          </a:p>
        </p:txBody>
      </p:sp>
      <p:pic>
        <p:nvPicPr>
          <p:cNvPr id="25606" name="Picture 6" descr="22052009(00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DSCF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3401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3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4" name="Rectangle 80">
            <a:extLst>
              <a:ext uri="{FF2B5EF4-FFF2-40B4-BE49-F238E27FC236}">
                <a16:creationId xmlns:a16="http://schemas.microsoft.com/office/drawing/2014/main" id="{633A6AAE-54E1-4440-BCAC-1D958D741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822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bg-BG" altLang="bg-BG" sz="2000" dirty="0">
              <a:solidFill>
                <a:srgbClr val="FFCC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26716" name="Object 92"/>
          <p:cNvGraphicFramePr>
            <a:graphicFrameLocks noChangeAspect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0" y="-14288"/>
            <a:ext cx="9144000" cy="672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67945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bg-BG" altLang="bg-BG" b="1" u="sng" dirty="0">
                <a:solidFill>
                  <a:schemeClr val="hlink"/>
                </a:solidFill>
              </a:rPr>
              <a:t>Универсална Система за автономно управление от напорен резервоар на една или две помпени станции на база </a:t>
            </a:r>
            <a:r>
              <a:rPr lang="en-US" altLang="bg-BG" b="1" u="sng" dirty="0">
                <a:solidFill>
                  <a:schemeClr val="hlink"/>
                </a:solidFill>
              </a:rPr>
              <a:t>GSM </a:t>
            </a:r>
            <a:r>
              <a:rPr lang="bg-BG" altLang="bg-BG" b="1" u="sng" dirty="0">
                <a:solidFill>
                  <a:schemeClr val="hlink"/>
                </a:solidFill>
              </a:rPr>
              <a:t>модеми</a:t>
            </a:r>
            <a:r>
              <a:rPr lang="bg-BG" altLang="bg-BG" b="1" i="1" u="sng" dirty="0">
                <a:solidFill>
                  <a:schemeClr val="hlink"/>
                </a:solidFill>
              </a:rPr>
              <a:t> с възможност за свързване към </a:t>
            </a:r>
            <a:r>
              <a:rPr lang="en-US" altLang="bg-BG" b="1" i="1" u="sng" dirty="0">
                <a:solidFill>
                  <a:schemeClr val="hlink"/>
                </a:solidFill>
              </a:rPr>
              <a:t>GSM </a:t>
            </a:r>
            <a:r>
              <a:rPr lang="bg-BG" altLang="bg-BG" b="1" i="1" u="sng" dirty="0">
                <a:solidFill>
                  <a:schemeClr val="hlink"/>
                </a:solidFill>
              </a:rPr>
              <a:t>система за охрана с позвъняване</a:t>
            </a:r>
          </a:p>
          <a:p>
            <a:pPr algn="ctr"/>
            <a:endParaRPr lang="bg-BG" altLang="bg-BG" b="1" i="1" u="sng" dirty="0">
              <a:solidFill>
                <a:schemeClr val="hlink"/>
              </a:solidFill>
            </a:endParaRPr>
          </a:p>
          <a:p>
            <a:r>
              <a:rPr lang="bg-BG" altLang="bg-BG" sz="1400" b="1" dirty="0">
                <a:solidFill>
                  <a:schemeClr val="hlink"/>
                </a:solidFill>
              </a:rPr>
              <a:t>  Общи сведения за системата</a:t>
            </a:r>
            <a:r>
              <a:rPr lang="bg-BG" altLang="bg-BG" sz="1400" dirty="0">
                <a:solidFill>
                  <a:schemeClr val="hlink"/>
                </a:solidFill>
              </a:rPr>
              <a:t> – състои се от: </a:t>
            </a:r>
          </a:p>
          <a:p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dirty="0">
                <a:solidFill>
                  <a:schemeClr val="hlink"/>
                </a:solidFill>
              </a:rPr>
              <a:t>  - интегриран </a:t>
            </a:r>
            <a:r>
              <a:rPr lang="bg-BG" altLang="bg-BG" sz="1400" b="1" dirty="0">
                <a:solidFill>
                  <a:schemeClr val="hlink"/>
                </a:solidFill>
              </a:rPr>
              <a:t>блок</a:t>
            </a:r>
            <a:r>
              <a:rPr lang="bg-BG" altLang="bg-BG" sz="1400" dirty="0">
                <a:solidFill>
                  <a:schemeClr val="hlink"/>
                </a:solidFill>
              </a:rPr>
              <a:t> </a:t>
            </a:r>
            <a:r>
              <a:rPr lang="bg-BG" altLang="bg-BG" sz="1400" b="1" dirty="0">
                <a:solidFill>
                  <a:schemeClr val="hlink"/>
                </a:solidFill>
              </a:rPr>
              <a:t>предавател</a:t>
            </a:r>
            <a:r>
              <a:rPr lang="bg-BG" altLang="bg-BG" sz="1400" dirty="0">
                <a:solidFill>
                  <a:schemeClr val="hlink"/>
                </a:solidFill>
              </a:rPr>
              <a:t> - Предавателят се монтира при напорния резервоар и може да управлява до две помпени станции, свързани с този резервоар.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dirty="0">
                <a:solidFill>
                  <a:schemeClr val="hlink"/>
                </a:solidFill>
              </a:rPr>
              <a:t>  - интегриран </a:t>
            </a:r>
            <a:r>
              <a:rPr lang="bg-BG" altLang="bg-BG" sz="1400" b="1" dirty="0">
                <a:solidFill>
                  <a:schemeClr val="hlink"/>
                </a:solidFill>
              </a:rPr>
              <a:t>блок приемник - </a:t>
            </a:r>
            <a:r>
              <a:rPr lang="bg-BG" altLang="bg-BG" sz="1400" dirty="0">
                <a:solidFill>
                  <a:schemeClr val="hlink"/>
                </a:solidFill>
              </a:rPr>
              <a:t>Приемникът се състои от две автономни устройства – едноканален приемник </a:t>
            </a:r>
            <a:r>
              <a:rPr lang="en-US" altLang="bg-BG" sz="1400" b="1" dirty="0">
                <a:solidFill>
                  <a:schemeClr val="hlink"/>
                </a:solidFill>
              </a:rPr>
              <a:t>PK02v1ch</a:t>
            </a:r>
            <a:r>
              <a:rPr lang="bg-BG" altLang="bg-BG" sz="1400" dirty="0">
                <a:solidFill>
                  <a:schemeClr val="hlink"/>
                </a:solidFill>
              </a:rPr>
              <a:t> и </a:t>
            </a:r>
            <a:r>
              <a:rPr lang="en-US" altLang="bg-BG" sz="1400" dirty="0">
                <a:solidFill>
                  <a:schemeClr val="hlink"/>
                </a:solidFill>
              </a:rPr>
              <a:t>GSM </a:t>
            </a:r>
            <a:r>
              <a:rPr lang="bg-BG" altLang="bg-BG" sz="1400" dirty="0">
                <a:solidFill>
                  <a:schemeClr val="hlink"/>
                </a:solidFill>
              </a:rPr>
              <a:t>дайлер </a:t>
            </a:r>
            <a:r>
              <a:rPr lang="en-US" altLang="bg-BG" sz="1400" b="1" dirty="0">
                <a:solidFill>
                  <a:schemeClr val="hlink"/>
                </a:solidFill>
              </a:rPr>
              <a:t>RuViK_004</a:t>
            </a:r>
            <a:r>
              <a:rPr lang="bg-BG" altLang="bg-BG" sz="1400" b="1" dirty="0">
                <a:solidFill>
                  <a:schemeClr val="hlink"/>
                </a:solidFill>
              </a:rPr>
              <a:t>, </a:t>
            </a:r>
            <a:r>
              <a:rPr lang="bg-BG" altLang="bg-BG" sz="1400" dirty="0">
                <a:solidFill>
                  <a:schemeClr val="hlink"/>
                </a:solidFill>
              </a:rPr>
              <a:t>обединени в общ конструктив</a:t>
            </a:r>
            <a:r>
              <a:rPr lang="en-US" altLang="bg-BG" sz="1400" b="1" dirty="0">
                <a:solidFill>
                  <a:schemeClr val="hlink"/>
                </a:solidFill>
              </a:rPr>
              <a:t>.</a:t>
            </a:r>
            <a:endParaRPr lang="bg-BG" altLang="bg-BG" sz="1400" b="1" dirty="0">
              <a:solidFill>
                <a:schemeClr val="hlink"/>
              </a:solidFill>
            </a:endParaRPr>
          </a:p>
          <a:p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i="1" dirty="0">
                <a:solidFill>
                  <a:schemeClr val="hlink"/>
                </a:solidFill>
              </a:rPr>
              <a:t>  Кратко описание на блоковете</a:t>
            </a:r>
          </a:p>
          <a:p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dirty="0">
                <a:solidFill>
                  <a:schemeClr val="hlink"/>
                </a:solidFill>
              </a:rPr>
              <a:t>  1. Блок ПРЕДАВАТЕЛ - </a:t>
            </a:r>
            <a:r>
              <a:rPr lang="bg-BG" altLang="bg-BG" sz="1400" dirty="0">
                <a:solidFill>
                  <a:schemeClr val="hlink"/>
                </a:solidFill>
              </a:rPr>
              <a:t>Състои се от промишлен </a:t>
            </a:r>
            <a:r>
              <a:rPr lang="en-US" altLang="bg-BG" sz="1400" dirty="0">
                <a:solidFill>
                  <a:schemeClr val="hlink"/>
                </a:solidFill>
              </a:rPr>
              <a:t>GSM </a:t>
            </a:r>
            <a:r>
              <a:rPr lang="bg-BG" altLang="bg-BG" sz="1400" dirty="0">
                <a:solidFill>
                  <a:schemeClr val="hlink"/>
                </a:solidFill>
              </a:rPr>
              <a:t>модем и процесорен блок за управление </a:t>
            </a:r>
            <a:r>
              <a:rPr lang="en-US" altLang="bg-BG" sz="1400" b="1" dirty="0">
                <a:solidFill>
                  <a:schemeClr val="hlink"/>
                </a:solidFill>
              </a:rPr>
              <a:t>PUKON_01</a:t>
            </a:r>
            <a:r>
              <a:rPr lang="en-US" altLang="bg-BG" sz="1400" dirty="0">
                <a:solidFill>
                  <a:schemeClr val="hlink"/>
                </a:solidFill>
              </a:rPr>
              <a:t>. </a:t>
            </a:r>
            <a:r>
              <a:rPr lang="bg-BG" altLang="bg-BG" sz="1400" dirty="0">
                <a:solidFill>
                  <a:schemeClr val="hlink"/>
                </a:solidFill>
              </a:rPr>
              <a:t>Осъществява функциите за връзка с датчиците за ниво в напорния резервоар, като в зависимост от състоянието им звъни на определени номера или изпраща контролни </a:t>
            </a:r>
            <a:r>
              <a:rPr lang="en-US" altLang="bg-BG" sz="1400" dirty="0">
                <a:solidFill>
                  <a:schemeClr val="hlink"/>
                </a:solidFill>
              </a:rPr>
              <a:t>SMS</a:t>
            </a:r>
            <a:r>
              <a:rPr lang="bg-BG" altLang="bg-BG" sz="1400" dirty="0">
                <a:solidFill>
                  <a:schemeClr val="hlink"/>
                </a:solidFill>
              </a:rPr>
              <a:t>-и към диспечерския център, като по този начин може да управлява до две помпени станции, на които има монтирани приемници. Притежава и два входа за връзка със СОТ централа за включване на обекта към системата за охрана с позвъняване на база </a:t>
            </a:r>
            <a:r>
              <a:rPr lang="en-US" altLang="bg-BG" sz="1400" dirty="0">
                <a:solidFill>
                  <a:schemeClr val="hlink"/>
                </a:solidFill>
              </a:rPr>
              <a:t>GSM </a:t>
            </a:r>
            <a:r>
              <a:rPr lang="bg-BG" altLang="bg-BG" sz="1400" dirty="0">
                <a:solidFill>
                  <a:schemeClr val="hlink"/>
                </a:solidFill>
              </a:rPr>
              <a:t>модеми. 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dirty="0">
                <a:solidFill>
                  <a:schemeClr val="hlink"/>
                </a:solidFill>
              </a:rPr>
              <a:t>		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i="1" dirty="0">
                <a:solidFill>
                  <a:schemeClr val="hlink"/>
                </a:solidFill>
              </a:rPr>
              <a:t>  2. Блок ПРИЕМНИК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dirty="0">
                <a:solidFill>
                  <a:schemeClr val="hlink"/>
                </a:solidFill>
              </a:rPr>
              <a:t>     2.1. Едноканален приемник</a:t>
            </a:r>
            <a:r>
              <a:rPr lang="bg-BG" altLang="bg-BG" sz="1400" dirty="0">
                <a:solidFill>
                  <a:schemeClr val="hlink"/>
                </a:solidFill>
              </a:rPr>
              <a:t> </a:t>
            </a:r>
            <a:r>
              <a:rPr lang="en-US" altLang="bg-BG" sz="1400" b="1" dirty="0">
                <a:solidFill>
                  <a:schemeClr val="hlink"/>
                </a:solidFill>
              </a:rPr>
              <a:t>PK02v1ch</a:t>
            </a:r>
            <a:r>
              <a:rPr lang="bg-BG" altLang="bg-BG" sz="1400" b="1" dirty="0">
                <a:solidFill>
                  <a:schemeClr val="hlink"/>
                </a:solidFill>
              </a:rPr>
              <a:t> - </a:t>
            </a:r>
            <a:r>
              <a:rPr lang="bg-BG" altLang="bg-BG" sz="1400" dirty="0">
                <a:solidFill>
                  <a:schemeClr val="hlink"/>
                </a:solidFill>
              </a:rPr>
              <a:t>Състои се от промишлен </a:t>
            </a:r>
            <a:r>
              <a:rPr lang="en-US" altLang="bg-BG" sz="1400" dirty="0">
                <a:solidFill>
                  <a:schemeClr val="hlink"/>
                </a:solidFill>
              </a:rPr>
              <a:t>GSM </a:t>
            </a:r>
            <a:r>
              <a:rPr lang="bg-BG" altLang="bg-BG" sz="1400" dirty="0">
                <a:solidFill>
                  <a:schemeClr val="hlink"/>
                </a:solidFill>
              </a:rPr>
              <a:t>модем и процесорен блок за управление </a:t>
            </a:r>
            <a:r>
              <a:rPr lang="en-US" altLang="bg-BG" sz="1400" b="1" dirty="0">
                <a:solidFill>
                  <a:schemeClr val="hlink"/>
                </a:solidFill>
              </a:rPr>
              <a:t>PK02v1ch</a:t>
            </a:r>
            <a:r>
              <a:rPr lang="en-US" altLang="bg-BG" sz="1400" dirty="0">
                <a:solidFill>
                  <a:schemeClr val="hlink"/>
                </a:solidFill>
              </a:rPr>
              <a:t>. </a:t>
            </a:r>
            <a:r>
              <a:rPr lang="bg-BG" altLang="bg-BG" sz="1400" dirty="0">
                <a:solidFill>
                  <a:schemeClr val="hlink"/>
                </a:solidFill>
              </a:rPr>
              <a:t>Осъществява функциите за контрол състоянието на модема и управление на релеен изход при получаване на позвъняване от въведен номер, изразяващо се във включване на релето за 2 </a:t>
            </a:r>
            <a:r>
              <a:rPr lang="en-US" altLang="bg-BG" sz="1400" dirty="0">
                <a:solidFill>
                  <a:schemeClr val="hlink"/>
                </a:solidFill>
              </a:rPr>
              <a:t>s </a:t>
            </a:r>
            <a:r>
              <a:rPr lang="bg-BG" altLang="bg-BG" sz="1400" dirty="0">
                <a:solidFill>
                  <a:schemeClr val="hlink"/>
                </a:solidFill>
              </a:rPr>
              <a:t>и последващо изключване. </a:t>
            </a:r>
            <a:endParaRPr lang="en-US" altLang="bg-BG" sz="1400" dirty="0">
              <a:solidFill>
                <a:schemeClr val="hlink"/>
              </a:solidFill>
            </a:endParaRPr>
          </a:p>
          <a:p>
            <a:r>
              <a:rPr lang="bg-BG" altLang="bg-BG" sz="1400" b="1" dirty="0">
                <a:solidFill>
                  <a:schemeClr val="hlink"/>
                </a:solidFill>
              </a:rPr>
              <a:t>     2.2. </a:t>
            </a:r>
            <a:r>
              <a:rPr lang="en-US" altLang="bg-BG" sz="1400" b="1" dirty="0">
                <a:solidFill>
                  <a:schemeClr val="hlink"/>
                </a:solidFill>
              </a:rPr>
              <a:t>GSM </a:t>
            </a:r>
            <a:r>
              <a:rPr lang="bg-BG" altLang="bg-BG" sz="1400" b="1" dirty="0">
                <a:solidFill>
                  <a:schemeClr val="hlink"/>
                </a:solidFill>
              </a:rPr>
              <a:t>дайлер </a:t>
            </a:r>
            <a:r>
              <a:rPr lang="en-US" altLang="bg-BG" sz="1400" b="1" dirty="0">
                <a:solidFill>
                  <a:schemeClr val="hlink"/>
                </a:solidFill>
              </a:rPr>
              <a:t>RuViK_004</a:t>
            </a:r>
            <a:r>
              <a:rPr lang="bg-BG" altLang="bg-BG" sz="1400" b="1" dirty="0">
                <a:solidFill>
                  <a:schemeClr val="hlink"/>
                </a:solidFill>
              </a:rPr>
              <a:t> - </a:t>
            </a:r>
            <a:r>
              <a:rPr lang="bg-BG" altLang="bg-BG" sz="1400" dirty="0">
                <a:solidFill>
                  <a:schemeClr val="hlink"/>
                </a:solidFill>
              </a:rPr>
              <a:t>Състои се от промишлен </a:t>
            </a:r>
            <a:r>
              <a:rPr lang="en-US" altLang="bg-BG" sz="1400" dirty="0">
                <a:solidFill>
                  <a:schemeClr val="hlink"/>
                </a:solidFill>
              </a:rPr>
              <a:t>GSM </a:t>
            </a:r>
            <a:r>
              <a:rPr lang="bg-BG" altLang="bg-BG" sz="1400" dirty="0">
                <a:solidFill>
                  <a:schemeClr val="hlink"/>
                </a:solidFill>
              </a:rPr>
              <a:t>модем и процесорен блок за управление </a:t>
            </a:r>
            <a:r>
              <a:rPr lang="en-US" altLang="bg-BG" sz="1400" b="1" dirty="0">
                <a:solidFill>
                  <a:schemeClr val="hlink"/>
                </a:solidFill>
              </a:rPr>
              <a:t>PKSSRUV1</a:t>
            </a:r>
            <a:r>
              <a:rPr lang="bg-BG" altLang="bg-BG" sz="1400" dirty="0">
                <a:solidFill>
                  <a:schemeClr val="hlink"/>
                </a:solidFill>
              </a:rPr>
              <a:t>. Осъществява функциите за контрол състоянието на модема и управление на релеен изход при получаване на позвъняване от въведен номер, изразяващо се във включване на релето за 2 </a:t>
            </a:r>
            <a:r>
              <a:rPr lang="en-US" altLang="bg-BG" sz="1400" dirty="0">
                <a:solidFill>
                  <a:schemeClr val="hlink"/>
                </a:solidFill>
              </a:rPr>
              <a:t>s </a:t>
            </a:r>
            <a:r>
              <a:rPr lang="bg-BG" altLang="bg-BG" sz="1400" dirty="0">
                <a:solidFill>
                  <a:schemeClr val="hlink"/>
                </a:solidFill>
              </a:rPr>
              <a:t>и последващо изключване. Притежава два входа за връзка със СОТ централа за включване на обекта към системата за охрана с позвъняване на база </a:t>
            </a:r>
            <a:r>
              <a:rPr lang="en-US" altLang="bg-BG" sz="1400" dirty="0">
                <a:solidFill>
                  <a:schemeClr val="hlink"/>
                </a:solidFill>
              </a:rPr>
              <a:t>GSM </a:t>
            </a:r>
            <a:r>
              <a:rPr lang="bg-BG" altLang="bg-BG" sz="1400" dirty="0">
                <a:solidFill>
                  <a:schemeClr val="hlink"/>
                </a:solidFill>
              </a:rPr>
              <a:t>модеми.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1" name="Picture 7" descr="maj2009 1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09800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maj2009 1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2573338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4" name="Rectangle 10"/>
          <p:cNvSpPr>
            <a:spLocks noChangeArrowheads="1"/>
          </p:cNvSpPr>
          <p:nvPr/>
        </p:nvSpPr>
        <p:spPr bwMode="auto">
          <a:xfrm>
            <a:off x="1066800" y="1295400"/>
            <a:ext cx="222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bg-BG" altLang="bg-BG" dirty="0">
                <a:solidFill>
                  <a:schemeClr val="tx1"/>
                </a:solidFill>
              </a:rPr>
              <a:t>Блок Предавател</a:t>
            </a:r>
          </a:p>
        </p:txBody>
      </p:sp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5257800" y="1295400"/>
            <a:ext cx="203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777777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bg-BG" altLang="bg-BG" dirty="0">
                <a:solidFill>
                  <a:schemeClr val="tx1"/>
                </a:solidFill>
              </a:rPr>
              <a:t>Блок Приемник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4" grpId="0"/>
      <p:bldP spid="880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60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bg-BG" sz="1800" b="0" i="0" u="none" strike="noStrike" cap="none" normalizeH="0" baseline="0" smtClean="0">
            <a:ln>
              <a:noFill/>
            </a:ln>
            <a:solidFill>
              <a:srgbClr val="777777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bg-BG" sz="1800" b="0" i="0" u="none" strike="noStrike" cap="none" normalizeH="0" baseline="0" smtClean="0">
            <a:ln>
              <a:noFill/>
            </a:ln>
            <a:solidFill>
              <a:srgbClr val="777777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cean 1">
    <a:dk1>
      <a:srgbClr val="010199"/>
    </a:dk1>
    <a:lt1>
      <a:srgbClr val="FFFFFF"/>
    </a:lt1>
    <a:dk2>
      <a:srgbClr val="000099"/>
    </a:dk2>
    <a:lt2>
      <a:srgbClr val="FFFFFF"/>
    </a:lt2>
    <a:accent1>
      <a:srgbClr val="33CCCC"/>
    </a:accent1>
    <a:accent2>
      <a:srgbClr val="00C600"/>
    </a:accent2>
    <a:accent3>
      <a:srgbClr val="AAAACA"/>
    </a:accent3>
    <a:accent4>
      <a:srgbClr val="DADADA"/>
    </a:accent4>
    <a:accent5>
      <a:srgbClr val="ADE2E2"/>
    </a:accent5>
    <a:accent6>
      <a:srgbClr val="00B300"/>
    </a:accent6>
    <a:hlink>
      <a:srgbClr val="FFCC00"/>
    </a:hlink>
    <a:folHlink>
      <a:srgbClr val="6699FF"/>
    </a:folHlink>
  </a:clrScheme>
</a:themeOverride>
</file>

<file path=ppt/theme/themeOverride2.xml><?xml version="1.0" encoding="utf-8"?>
<a:themeOverride xmlns:a="http://schemas.openxmlformats.org/drawingml/2006/main">
  <a:clrScheme name="Ocean 8">
    <a:dk1>
      <a:srgbClr val="000000"/>
    </a:dk1>
    <a:lt1>
      <a:srgbClr val="FFFFFF"/>
    </a:lt1>
    <a:dk2>
      <a:srgbClr val="FFBA2F"/>
    </a:dk2>
    <a:lt2>
      <a:srgbClr val="A50021"/>
    </a:lt2>
    <a:accent1>
      <a:srgbClr val="FF6600"/>
    </a:accent1>
    <a:accent2>
      <a:srgbClr val="CC6600"/>
    </a:accent2>
    <a:accent3>
      <a:srgbClr val="FFD9AD"/>
    </a:accent3>
    <a:accent4>
      <a:srgbClr val="DADADA"/>
    </a:accent4>
    <a:accent5>
      <a:srgbClr val="FFB8AA"/>
    </a:accent5>
    <a:accent6>
      <a:srgbClr val="B95C00"/>
    </a:accent6>
    <a:hlink>
      <a:srgbClr val="663300"/>
    </a:hlink>
    <a:folHlink>
      <a:srgbClr val="CC9900"/>
    </a:folHlink>
  </a:clrScheme>
</a:themeOverride>
</file>

<file path=ppt/theme/themeOverride3.xml><?xml version="1.0" encoding="utf-8"?>
<a:themeOverride xmlns:a="http://schemas.openxmlformats.org/drawingml/2006/main">
  <a:clrScheme name="Ocean 6">
    <a:dk1>
      <a:srgbClr val="000000"/>
    </a:dk1>
    <a:lt1>
      <a:srgbClr val="FFFFFF"/>
    </a:lt1>
    <a:dk2>
      <a:srgbClr val="006B80"/>
    </a:dk2>
    <a:lt2>
      <a:srgbClr val="C1CB75"/>
    </a:lt2>
    <a:accent1>
      <a:srgbClr val="6F8406"/>
    </a:accent1>
    <a:accent2>
      <a:srgbClr val="D9E288"/>
    </a:accent2>
    <a:accent3>
      <a:srgbClr val="AABAC0"/>
    </a:accent3>
    <a:accent4>
      <a:srgbClr val="DADADA"/>
    </a:accent4>
    <a:accent5>
      <a:srgbClr val="BBC2AA"/>
    </a:accent5>
    <a:accent6>
      <a:srgbClr val="C4CD7B"/>
    </a:accent6>
    <a:hlink>
      <a:srgbClr val="00CC00"/>
    </a:hlink>
    <a:folHlink>
      <a:srgbClr val="C0FF7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1992</TotalTime>
  <Words>366</Words>
  <Application>Microsoft Office PowerPoint</Application>
  <PresentationFormat>Презентация на цял екран (4:3)</PresentationFormat>
  <Paragraphs>59</Paragraphs>
  <Slides>13</Slides>
  <Notes>0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2</vt:i4>
      </vt:variant>
      <vt:variant>
        <vt:lpstr>Заглавия на слайдовете</vt:lpstr>
      </vt:variant>
      <vt:variant>
        <vt:i4>13</vt:i4>
      </vt:variant>
    </vt:vector>
  </HeadingPairs>
  <TitlesOfParts>
    <vt:vector size="20" baseType="lpstr">
      <vt:lpstr>Tahoma</vt:lpstr>
      <vt:lpstr>Arial</vt:lpstr>
      <vt:lpstr>Wingdings</vt:lpstr>
      <vt:lpstr>Times New Roman</vt:lpstr>
      <vt:lpstr>Ocean</vt:lpstr>
      <vt:lpstr>Microsoft Photo Editor 3.0 Photo</vt:lpstr>
      <vt:lpstr>Adobe Acrobat 7.0 Document</vt:lpstr>
      <vt:lpstr>Презентация на PowerPoint</vt:lpstr>
      <vt:lpstr>Системи за технологичен контрол, управление и охрана, внедрени във В и К</vt:lpstr>
      <vt:lpstr>ИСТОРИЯ И РАЗВИТИЕ</vt:lpstr>
      <vt:lpstr>Специализирана сигнално-охранителна система с позвъняване   Структурата на системата е следната:   Диспечерски център – оборудван с мнемопанел и приемен блок (3 входящи GSM гейтуея) с резервирано захранване;   Контролиран обект – оборудван с охранителна система и GSM оповестителен блок;  Действие на системата:    Контролира се състоянието на до 32 обекта, оборудвани със сигнално-охранителна техника и GSM оповестителен блок. При възникване на събитие обектът известява центъра за характера му. Различават се следните събития:   обект в охрана;   снета охраната;   възникване на аларма на обекта;  липса на контролен сигнал.    Чрез липсата на контролен тестов сигнал, постъпващ през определено време от обекта, се контролира функционалността на системата.    При позвъняване от определен номер обектът принудително отговаря с текущия си статус към контролния център. Контролният център приема информация по три независими входни линии с ясно определени функции и приоритети и визуализира моментното състояние на наблюдаваните обекти на мнемопанел. Текущото състояние на обектите се индицира със светодиодни полета, а чрез LCD дисплея се визуализира последователно архива на настъпилите събития и се конфигурира системата. Освен събитията от обектите се контролира наличието на GSM мрежа в центъра, изправността на входящите устройства и целостта на присъединителните кабели.   Системата не изисква определен GSM оператор, и при използване на предплатени карти фактически не изразходва средства  в срока на валидност на картите </vt:lpstr>
      <vt:lpstr> Мнемопанел и приемен GSM блок в ЦДП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Rumen Yordanov</cp:lastModifiedBy>
  <cp:revision>90</cp:revision>
  <dcterms:created xsi:type="dcterms:W3CDTF">2007-07-01T17:23:06Z</dcterms:created>
  <dcterms:modified xsi:type="dcterms:W3CDTF">2026-04-16T07:54:18Z</dcterms:modified>
</cp:coreProperties>
</file>