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2" r:id="rId3"/>
    <p:sldId id="352" r:id="rId4"/>
    <p:sldId id="353" r:id="rId5"/>
    <p:sldId id="355" r:id="rId6"/>
    <p:sldId id="359" r:id="rId7"/>
    <p:sldId id="362" r:id="rId8"/>
    <p:sldId id="363" r:id="rId9"/>
    <p:sldId id="361" r:id="rId10"/>
    <p:sldId id="354" r:id="rId11"/>
    <p:sldId id="357" r:id="rId12"/>
    <p:sldId id="356" r:id="rId13"/>
    <p:sldId id="358" r:id="rId14"/>
    <p:sldId id="350" r:id="rId15"/>
    <p:sldId id="364" r:id="rId16"/>
    <p:sldId id="351" r:id="rId17"/>
    <p:sldId id="334" r:id="rId18"/>
  </p:sldIdLst>
  <p:sldSz cx="9144000" cy="6858000" type="screen4x3"/>
  <p:notesSz cx="6858000" cy="96504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07A84"/>
    <a:srgbClr val="FFCCCC"/>
    <a:srgbClr val="FF9900"/>
    <a:srgbClr val="993366"/>
    <a:srgbClr val="99CCFF"/>
    <a:srgbClr val="FF7C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bg-BG"/>
              <a:t>Водоснабдяване и канализация ООД - Русе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62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662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2E6769-E8E4-4B57-9F5A-7D1ACF57EBA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bg-BG"/>
              <a:t>Водоснабдяване и канализация ООД - Русе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1600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84700"/>
            <a:ext cx="54864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noProof="0" smtClean="0"/>
              <a:t>Click to edit Master text styles</a:t>
            </a:r>
          </a:p>
          <a:p>
            <a:pPr lvl="1"/>
            <a:r>
              <a:rPr lang="en-US" altLang="bg-BG" noProof="0" smtClean="0"/>
              <a:t>Second level</a:t>
            </a:r>
          </a:p>
          <a:p>
            <a:pPr lvl="2"/>
            <a:r>
              <a:rPr lang="en-US" altLang="bg-BG" noProof="0" smtClean="0"/>
              <a:t>Third level</a:t>
            </a:r>
          </a:p>
          <a:p>
            <a:pPr lvl="3"/>
            <a:r>
              <a:rPr lang="en-US" altLang="bg-BG" noProof="0" smtClean="0"/>
              <a:t>Fourth level</a:t>
            </a:r>
          </a:p>
          <a:p>
            <a:pPr lvl="4"/>
            <a:r>
              <a:rPr lang="en-US" altLang="bg-BG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62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662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3E95CB-64FA-455F-AC5C-DB6EF1F3DD9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290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1290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EC30-2AA7-4778-A472-043F36F2DEF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135792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C04D-3C11-4622-B5A5-730CC93BBDA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287220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0E54-16F2-4811-94C4-9C24F7028768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3825017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A8DB-9147-4652-8125-65A446D48DA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875183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DE5F-48CD-42CE-9F0A-C274D86CABA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041132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E326-E0BE-4B5E-98EA-D49A1DBC4F8C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367894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DC74-EE3E-40E7-A074-602E8A3EA3D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0287223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6DB0-88D6-49F5-A152-BAC498CA53A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446401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BEB4-7603-46BD-9164-583CF75D1B72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806239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2550-0E30-4462-A44A-C26B2E497073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978818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48DE4-CF3F-491D-8BAF-02A515A6C1B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2717490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39D1-0168-4196-B529-A488E062CB09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796399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27625-6883-440A-A20A-279F0326B71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674953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822 w 2780"/>
                <a:gd name="T1" fmla="*/ 18 h 953"/>
                <a:gd name="T2" fmla="*/ 2732 w 2780"/>
                <a:gd name="T3" fmla="*/ 24 h 953"/>
                <a:gd name="T4" fmla="*/ 2665 w 2780"/>
                <a:gd name="T5" fmla="*/ 102 h 953"/>
                <a:gd name="T6" fmla="*/ 2559 w 2780"/>
                <a:gd name="T7" fmla="*/ 156 h 953"/>
                <a:gd name="T8" fmla="*/ 2553 w 2780"/>
                <a:gd name="T9" fmla="*/ 222 h 953"/>
                <a:gd name="T10" fmla="*/ 2535 w 2780"/>
                <a:gd name="T11" fmla="*/ 246 h 953"/>
                <a:gd name="T12" fmla="*/ 2517 w 2780"/>
                <a:gd name="T13" fmla="*/ 252 h 953"/>
                <a:gd name="T14" fmla="*/ 2445 w 2780"/>
                <a:gd name="T15" fmla="*/ 210 h 953"/>
                <a:gd name="T16" fmla="*/ 2302 w 2780"/>
                <a:gd name="T17" fmla="*/ 192 h 953"/>
                <a:gd name="T18" fmla="*/ 2278 w 2780"/>
                <a:gd name="T19" fmla="*/ 186 h 953"/>
                <a:gd name="T20" fmla="*/ 2260 w 2780"/>
                <a:gd name="T21" fmla="*/ 192 h 953"/>
                <a:gd name="T22" fmla="*/ 2188 w 2780"/>
                <a:gd name="T23" fmla="*/ 228 h 953"/>
                <a:gd name="T24" fmla="*/ 2152 w 2780"/>
                <a:gd name="T25" fmla="*/ 240 h 953"/>
                <a:gd name="T26" fmla="*/ 2128 w 2780"/>
                <a:gd name="T27" fmla="*/ 246 h 953"/>
                <a:gd name="T28" fmla="*/ 2116 w 2780"/>
                <a:gd name="T29" fmla="*/ 258 h 953"/>
                <a:gd name="T30" fmla="*/ 2116 w 2780"/>
                <a:gd name="T31" fmla="*/ 276 h 953"/>
                <a:gd name="T32" fmla="*/ 2093 w 2780"/>
                <a:gd name="T33" fmla="*/ 300 h 953"/>
                <a:gd name="T34" fmla="*/ 2075 w 2780"/>
                <a:gd name="T35" fmla="*/ 312 h 953"/>
                <a:gd name="T36" fmla="*/ 2063 w 2780"/>
                <a:gd name="T37" fmla="*/ 324 h 953"/>
                <a:gd name="T38" fmla="*/ 2051 w 2780"/>
                <a:gd name="T39" fmla="*/ 336 h 953"/>
                <a:gd name="T40" fmla="*/ 2016 w 2780"/>
                <a:gd name="T41" fmla="*/ 342 h 953"/>
                <a:gd name="T42" fmla="*/ 1949 w 2780"/>
                <a:gd name="T43" fmla="*/ 336 h 953"/>
                <a:gd name="T44" fmla="*/ 1913 w 2780"/>
                <a:gd name="T45" fmla="*/ 330 h 953"/>
                <a:gd name="T46" fmla="*/ 1901 w 2780"/>
                <a:gd name="T47" fmla="*/ 342 h 953"/>
                <a:gd name="T48" fmla="*/ 1889 w 2780"/>
                <a:gd name="T49" fmla="*/ 354 h 953"/>
                <a:gd name="T50" fmla="*/ 1859 w 2780"/>
                <a:gd name="T51" fmla="*/ 360 h 953"/>
                <a:gd name="T52" fmla="*/ 1800 w 2780"/>
                <a:gd name="T53" fmla="*/ 342 h 953"/>
                <a:gd name="T54" fmla="*/ 1776 w 2780"/>
                <a:gd name="T55" fmla="*/ 342 h 953"/>
                <a:gd name="T56" fmla="*/ 1752 w 2780"/>
                <a:gd name="T57" fmla="*/ 354 h 953"/>
                <a:gd name="T58" fmla="*/ 1686 w 2780"/>
                <a:gd name="T59" fmla="*/ 425 h 953"/>
                <a:gd name="T60" fmla="*/ 1644 w 2780"/>
                <a:gd name="T61" fmla="*/ 569 h 953"/>
                <a:gd name="T62" fmla="*/ 1644 w 2780"/>
                <a:gd name="T63" fmla="*/ 593 h 953"/>
                <a:gd name="T64" fmla="*/ 1650 w 2780"/>
                <a:gd name="T65" fmla="*/ 641 h 953"/>
                <a:gd name="T66" fmla="*/ 1668 w 2780"/>
                <a:gd name="T67" fmla="*/ 659 h 953"/>
                <a:gd name="T68" fmla="*/ 1662 w 2780"/>
                <a:gd name="T69" fmla="*/ 671 h 953"/>
                <a:gd name="T70" fmla="*/ 1650 w 2780"/>
                <a:gd name="T71" fmla="*/ 683 h 953"/>
                <a:gd name="T72" fmla="*/ 1572 w 2780"/>
                <a:gd name="T73" fmla="*/ 689 h 953"/>
                <a:gd name="T74" fmla="*/ 1495 w 2780"/>
                <a:gd name="T75" fmla="*/ 629 h 953"/>
                <a:gd name="T76" fmla="*/ 1357 w 2780"/>
                <a:gd name="T77" fmla="*/ 587 h 953"/>
                <a:gd name="T78" fmla="*/ 1208 w 2780"/>
                <a:gd name="T79" fmla="*/ 671 h 953"/>
                <a:gd name="T80" fmla="*/ 1034 w 2780"/>
                <a:gd name="T81" fmla="*/ 731 h 953"/>
                <a:gd name="T82" fmla="*/ 831 w 2780"/>
                <a:gd name="T83" fmla="*/ 743 h 953"/>
                <a:gd name="T84" fmla="*/ 640 w 2780"/>
                <a:gd name="T85" fmla="*/ 701 h 953"/>
                <a:gd name="T86" fmla="*/ 580 w 2780"/>
                <a:gd name="T87" fmla="*/ 695 h 953"/>
                <a:gd name="T88" fmla="*/ 568 w 2780"/>
                <a:gd name="T89" fmla="*/ 701 h 953"/>
                <a:gd name="T90" fmla="*/ 532 w 2780"/>
                <a:gd name="T91" fmla="*/ 731 h 953"/>
                <a:gd name="T92" fmla="*/ 442 w 2780"/>
                <a:gd name="T93" fmla="*/ 809 h 953"/>
                <a:gd name="T94" fmla="*/ 412 w 2780"/>
                <a:gd name="T95" fmla="*/ 821 h 953"/>
                <a:gd name="T96" fmla="*/ 388 w 2780"/>
                <a:gd name="T97" fmla="*/ 821 h 953"/>
                <a:gd name="T98" fmla="*/ 341 w 2780"/>
                <a:gd name="T99" fmla="*/ 827 h 953"/>
                <a:gd name="T100" fmla="*/ 215 w 2780"/>
                <a:gd name="T101" fmla="*/ 851 h 953"/>
                <a:gd name="T102" fmla="*/ 179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34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80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1280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280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280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bg-BG"/>
          </a:p>
        </p:txBody>
      </p:sp>
      <p:sp>
        <p:nvSpPr>
          <p:cNvPr id="1280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2E471D2-8668-4925-A78B-602DAE5EFF67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8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8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8" grpId="0"/>
      <p:bldP spid="12802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802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" y="1828800"/>
            <a:ext cx="883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ИНФОРМАЦИОННА СИСТЕМА ЗА</a:t>
            </a:r>
          </a:p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КОНТРОЛ НА ВОДОРАЗПРЕДЕЛЕНИЕТО</a:t>
            </a:r>
          </a:p>
          <a:p>
            <a:pPr eaLnBrk="1" hangingPunct="1">
              <a:defRPr/>
            </a:pPr>
            <a:endParaRPr lang="bg-BG" altLang="bg-BG" sz="3200" b="1" u="sng" dirty="0" smtClean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/ИСКВ/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ПРИМЕРИ</a:t>
            </a:r>
            <a:endParaRPr lang="bg-BG" altLang="bg-BG" sz="3200" b="1" u="sng" dirty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Бърза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реакция при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авария на външен водопровод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9248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ПРИМЕРИ</a:t>
            </a:r>
            <a:endParaRPr lang="bg-BG" altLang="bg-BG" sz="3200" b="1" u="sng" dirty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buClr>
                <a:srgbClr val="EEC85E"/>
              </a:buClr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Бърза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реакция при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авария в населено място - ЗУП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9248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ПРИМЕРИ</a:t>
            </a:r>
            <a:endParaRPr lang="bg-BG" altLang="bg-BG" sz="3200" b="1" u="sng" dirty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buClr>
                <a:srgbClr val="EEC85E"/>
              </a:buClr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Не изолиран стар резервоар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2743200" y="3330575"/>
            <a:ext cx="990600" cy="2384425"/>
          </a:xfrm>
          <a:prstGeom prst="ellipse">
            <a:avLst/>
          </a:prstGeom>
          <a:noFill/>
          <a:ln w="1905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ПРИМЕРИ</a:t>
            </a:r>
            <a:endParaRPr lang="bg-BG" altLang="bg-BG" sz="3200" b="1" u="sng" dirty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buClr>
                <a:srgbClr val="EEC85E"/>
              </a:buClr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Не изолиран стар резервоар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3300"/>
            <a:ext cx="80391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743200" y="3330575"/>
            <a:ext cx="990600" cy="2384425"/>
          </a:xfrm>
          <a:prstGeom prst="ellipse">
            <a:avLst/>
          </a:prstGeom>
          <a:noFill/>
          <a:ln w="1905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ШАХТА С РАЗХОДОМЕР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endParaRPr lang="en-US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32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	</a:t>
            </a:r>
            <a:endParaRPr lang="bg-BG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t="14894" r="18617" b="8510"/>
          <a:stretch>
            <a:fillRect/>
          </a:stretch>
        </p:blipFill>
        <p:spPr bwMode="auto">
          <a:xfrm>
            <a:off x="228600" y="2117725"/>
            <a:ext cx="49720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t="42308" r="18269"/>
          <a:stretch>
            <a:fillRect/>
          </a:stretch>
        </p:blipFill>
        <p:spPr bwMode="auto">
          <a:xfrm>
            <a:off x="5384800" y="2133600"/>
            <a:ext cx="345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ВОДОМЕРНА ШАХТА С ВОДОМЕР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endParaRPr lang="en-US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32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	</a:t>
            </a:r>
            <a:endParaRPr lang="bg-BG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81200"/>
            <a:ext cx="2614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91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ВОДОМЕРНА ШАХТА С РАЗХОДОМЕР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endParaRPr lang="en-US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32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	</a:t>
            </a:r>
            <a:endParaRPr lang="bg-BG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5908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138"/>
            <a:ext cx="259080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5908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457200" y="243840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40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БЛАГОДАРИМ ЗА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40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ВНИМАНИЕТО !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bg-BG" altLang="bg-BG" sz="4000" b="1" u="sng" dirty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bg-BG" altLang="bg-BG" sz="40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ВЪПРОСИ И ОТГОВОРИ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28600" y="16002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1. Основен екран: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Зона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№ 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Име</a:t>
            </a:r>
            <a:endParaRPr lang="bg-BG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Дата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, час ново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/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   старо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показание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Среден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дебит л/с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Отчет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за </a:t>
            </a:r>
            <a:r>
              <a:rPr lang="bg-BG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посл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24ч.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Отчет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за </a:t>
            </a:r>
            <a:r>
              <a:rPr lang="bg-BG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предх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.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24ч.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Среден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отчет за 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   последни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15дни </a:t>
            </a:r>
            <a:r>
              <a:rPr lang="bg-BG" altLang="bg-BG" sz="32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	</a:t>
            </a:r>
            <a:endParaRPr lang="bg-BG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34212" b="2081"/>
          <a:stretch>
            <a:fillRect/>
          </a:stretch>
        </p:blipFill>
        <p:spPr bwMode="auto">
          <a:xfrm>
            <a:off x="3657600" y="1533525"/>
            <a:ext cx="518953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2. Графична справка:</a:t>
            </a:r>
            <a:endParaRPr lang="bg-BG" altLang="bg-BG" sz="2800" u="sng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</a:endParaRP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Интервал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справката /дата, час/ 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Тип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справката – 3 вида справка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Филтър</a:t>
            </a:r>
            <a:endParaRPr lang="ru-RU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Избор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точки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ОБНОВИ</a:t>
            </a:r>
            <a:endParaRPr lang="ru-RU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Запис</a:t>
            </a:r>
            <a:endParaRPr lang="ru-RU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Печат</a:t>
            </a:r>
            <a:endParaRPr lang="ru-RU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32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	</a:t>
            </a:r>
            <a:endParaRPr lang="bg-BG" altLang="bg-BG" sz="3200" b="1" dirty="0" smtClean="0">
              <a:solidFill>
                <a:srgbClr val="993366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94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52400" y="13716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buClr>
                <a:srgbClr val="993366"/>
              </a:buClr>
              <a:defRPr/>
            </a:pPr>
            <a:r>
              <a:rPr lang="bg-BG" altLang="bg-BG" sz="2800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3. Таблична </a:t>
            </a:r>
            <a:r>
              <a:rPr lang="bg-BG" altLang="bg-BG" sz="2800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</a:rPr>
              <a:t>справка: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Интервал на справката /дата, час/ 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Тип на справката – 3 вида справка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Филтър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Избор на точки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ОБНОВИ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Запис</a:t>
            </a:r>
          </a:p>
          <a:p>
            <a:pPr algn="l" eaLnBrk="1" hangingPunct="1">
              <a:lnSpc>
                <a:spcPct val="90000"/>
              </a:lnSpc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Печат</a:t>
            </a: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5334" r="26668" b="20668"/>
          <a:stretch>
            <a:fillRect/>
          </a:stretch>
        </p:blipFill>
        <p:spPr bwMode="auto">
          <a:xfrm>
            <a:off x="3048000" y="2613025"/>
            <a:ext cx="58864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371600"/>
            <a:ext cx="8839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ВИДОВЕ АНАЛИЗИ</a:t>
            </a:r>
          </a:p>
          <a:p>
            <a:pPr marL="0" indent="0" eaLnBrk="1" hangingPunct="1">
              <a:buClr>
                <a:srgbClr val="000099"/>
              </a:buClr>
              <a:buSzPct val="100000"/>
              <a:defRPr/>
            </a:pPr>
            <a:r>
              <a:rPr lang="en-GB" altLang="bg-BG" sz="2800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1. </a:t>
            </a:r>
            <a:r>
              <a:rPr lang="bg-BG" altLang="bg-BG" sz="2800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КРАТКОСРОЧНИ АНАЛИЗИ</a:t>
            </a:r>
          </a:p>
          <a:p>
            <a:pPr marL="0" indent="0" algn="just" eaLnBrk="1" hangingPunct="1">
              <a:buClr>
                <a:srgbClr val="002060"/>
              </a:buClr>
              <a:buSzPct val="100000"/>
              <a:defRPr/>
            </a:pP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  О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тношението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минималния дебит спрямо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средния  дебит - п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ри </a:t>
            </a: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мин/</a:t>
            </a:r>
            <a:r>
              <a:rPr lang="en-GB" altLang="bg-BG" sz="2400" dirty="0" err="1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&gt; 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0.6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- спешни мероприятия.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ри достигане на 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Qmin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=&lt; 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0.3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– поддържане в дългосрочен план.</a:t>
            </a:r>
          </a:p>
          <a:p>
            <a:pPr marL="0" indent="0" eaLnBrk="1" hangingPunct="1">
              <a:buClr>
                <a:srgbClr val="000099"/>
              </a:buClr>
              <a:buSzPct val="100000"/>
              <a:defRPr/>
            </a:pPr>
            <a:r>
              <a:rPr lang="en-GB" altLang="bg-BG" sz="2800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2. </a:t>
            </a:r>
            <a:r>
              <a:rPr lang="bg-BG" altLang="bg-BG" sz="2800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ДЪЛГОСРОЧНИ АНАЛИЗИ</a:t>
            </a:r>
          </a:p>
          <a:p>
            <a:pPr algn="l" eaLnBrk="1" hangingPunct="1"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Анализ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по пътя на основния поток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.</a:t>
            </a:r>
            <a:endParaRPr lang="en-GB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Анализ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насрещните потоци на търсене и предлагане.</a:t>
            </a:r>
            <a:endParaRPr lang="en-GB" altLang="bg-BG" sz="2400" dirty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  <a:p>
            <a:pPr algn="l" eaLnBrk="1" hangingPunct="1">
              <a:buClr>
                <a:srgbClr val="993366"/>
              </a:buClr>
              <a:buFont typeface="Wingdings" panose="05000000000000000000" pitchFamily="2" charset="2"/>
              <a:buChar char="ü"/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Анализ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за изчисляване на инфраструктурен индекс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</a:t>
            </a:r>
            <a:r>
              <a:rPr lang="en-GB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течовете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/ILI/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en-GB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Q</a:t>
            </a:r>
            <a:r>
              <a:rPr lang="bg-BG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мин/</a:t>
            </a:r>
            <a:r>
              <a:rPr lang="en-GB" altLang="bg-BG" sz="3200" b="1" u="sng" dirty="0" err="1">
                <a:solidFill>
                  <a:srgbClr val="000099"/>
                </a:solidFill>
                <a:latin typeface="Arial Unicode MS" panose="020B0604020202020204" pitchFamily="34" charset="-128"/>
              </a:rPr>
              <a:t>Qcp</a:t>
            </a:r>
            <a:r>
              <a:rPr lang="en-GB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 &gt; </a:t>
            </a:r>
            <a:r>
              <a:rPr lang="en-GB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0.6</a:t>
            </a:r>
            <a:endParaRPr lang="bg-BG" altLang="bg-BG" sz="3200" b="1" u="sng" dirty="0" smtClean="0">
              <a:solidFill>
                <a:srgbClr val="000099"/>
              </a:solidFill>
              <a:latin typeface="Arial Unicode MS" panose="020B0604020202020204" pitchFamily="34" charset="-128"/>
            </a:endParaRPr>
          </a:p>
          <a:p>
            <a:pPr eaLnBrk="1" hangingPunct="1">
              <a:buClr>
                <a:srgbClr val="EEC85E"/>
              </a:buClr>
              <a:defRPr/>
            </a:pP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мин = 9,5л/с; 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= 11л/с; </a:t>
            </a: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мин/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= 0,86 </a:t>
            </a: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8225"/>
            <a:ext cx="78486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en-GB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Q</a:t>
            </a:r>
            <a:r>
              <a:rPr lang="bg-BG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мин/</a:t>
            </a:r>
            <a:r>
              <a:rPr lang="en-GB" altLang="bg-BG" sz="3200" b="1" u="sng" dirty="0" err="1">
                <a:solidFill>
                  <a:srgbClr val="000099"/>
                </a:solidFill>
                <a:latin typeface="Arial Unicode MS" panose="020B0604020202020204" pitchFamily="34" charset="-128"/>
              </a:rPr>
              <a:t>Qcp</a:t>
            </a:r>
            <a:r>
              <a:rPr lang="en-GB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 </a:t>
            </a: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&lt;</a:t>
            </a:r>
            <a:r>
              <a:rPr lang="en-GB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 0.</a:t>
            </a:r>
            <a:r>
              <a:rPr lang="bg-BG" altLang="bg-BG" sz="3200" b="1" u="sng" dirty="0" smtClean="0">
                <a:solidFill>
                  <a:srgbClr val="000099"/>
                </a:solidFill>
                <a:latin typeface="Arial Unicode MS" panose="020B0604020202020204" pitchFamily="34" charset="-128"/>
              </a:rPr>
              <a:t>3</a:t>
            </a:r>
          </a:p>
          <a:p>
            <a:pPr eaLnBrk="1" hangingPunct="1">
              <a:buClr>
                <a:srgbClr val="EEC85E"/>
              </a:buClr>
              <a:defRPr/>
            </a:pP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</a:t>
            </a: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мин = 1,6л/с; 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= 4,8л/с; </a:t>
            </a:r>
            <a:r>
              <a:rPr lang="en-GB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</a:t>
            </a:r>
            <a:r>
              <a:rPr lang="bg-BG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мин/</a:t>
            </a:r>
            <a:r>
              <a:rPr lang="en-GB" altLang="bg-BG" sz="2400" dirty="0" err="1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Qcp</a:t>
            </a:r>
            <a:r>
              <a:rPr lang="bg-BG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 = 0,3 </a:t>
            </a: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57425"/>
            <a:ext cx="78486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bg-BG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ДЪЛГОСРОЧНИ АНАЛИЗИ</a:t>
            </a:r>
          </a:p>
          <a:p>
            <a:pPr eaLnBrk="1" hangingPunct="1">
              <a:buClr>
                <a:srgbClr val="EEC85E"/>
              </a:buClr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Анализ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на насрещните потоци на търсене и предлагане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21333" r="9167" b="12000"/>
          <a:stretch>
            <a:fillRect/>
          </a:stretch>
        </p:blipFill>
        <p:spPr bwMode="auto">
          <a:xfrm>
            <a:off x="228600" y="2514600"/>
            <a:ext cx="8763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52400" y="1241425"/>
            <a:ext cx="88392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Clr>
                <a:srgbClr val="EEC85E"/>
              </a:buClr>
              <a:defRPr/>
            </a:pPr>
            <a:r>
              <a:rPr lang="bg-BG" altLang="bg-BG" sz="3200" b="1" u="sng" dirty="0">
                <a:solidFill>
                  <a:srgbClr val="000099"/>
                </a:solidFill>
                <a:latin typeface="Arial Unicode MS" panose="020B0604020202020204" pitchFamily="34" charset="-128"/>
              </a:rPr>
              <a:t>ДЪЛГОСРОЧНИ АНАЛИЗИ</a:t>
            </a:r>
          </a:p>
          <a:p>
            <a:pPr eaLnBrk="1" hangingPunct="1">
              <a:buClr>
                <a:srgbClr val="EEC85E"/>
              </a:buClr>
              <a:defRPr/>
            </a:pPr>
            <a:r>
              <a:rPr lang="ru-RU" altLang="bg-BG" sz="2400" dirty="0" smtClean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Инфраструктурен </a:t>
            </a:r>
            <a:r>
              <a:rPr lang="ru-RU" altLang="bg-BG" sz="2400" dirty="0"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индекс на течовете /ILI/</a:t>
            </a:r>
            <a:endParaRPr lang="bg-BG" altLang="bg-BG" sz="2400" dirty="0" smtClean="0">
              <a:solidFill>
                <a:srgbClr val="00B050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"/>
          <a:stretch>
            <a:fillRect/>
          </a:stretch>
        </p:blipFill>
        <p:spPr bwMode="auto">
          <a:xfrm>
            <a:off x="1676400" y="2278063"/>
            <a:ext cx="5943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275</Words>
  <Application>Microsoft Office PowerPoint</Application>
  <PresentationFormat>Презентация на цял екран (4:3)</PresentationFormat>
  <Paragraphs>68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2" baseType="lpstr">
      <vt:lpstr>Verdana</vt:lpstr>
      <vt:lpstr>Arial</vt:lpstr>
      <vt:lpstr>Wingdings</vt:lpstr>
      <vt:lpstr>Arial Unicode MS</vt:lpstr>
      <vt:lpstr>Cliff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ViK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ВОДОСНАБДЯВАНЕ И КАНАЛИЗАЦИЯ ООД – РУСЕ</dc:title>
  <dc:creator>ISPA_2</dc:creator>
  <cp:lastModifiedBy>Rumen Yordanov</cp:lastModifiedBy>
  <cp:revision>99</cp:revision>
  <cp:lastPrinted>2016-02-29T12:24:16Z</cp:lastPrinted>
  <dcterms:created xsi:type="dcterms:W3CDTF">2010-02-15T11:39:53Z</dcterms:created>
  <dcterms:modified xsi:type="dcterms:W3CDTF">2026-04-21T10:01:35Z</dcterms:modified>
</cp:coreProperties>
</file>