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9" r:id="rId1"/>
  </p:sldMasterIdLst>
  <p:notesMasterIdLst>
    <p:notesMasterId r:id="rId29"/>
  </p:notesMasterIdLst>
  <p:sldIdLst>
    <p:sldId id="256" r:id="rId2"/>
    <p:sldId id="257" r:id="rId3"/>
    <p:sldId id="283" r:id="rId4"/>
    <p:sldId id="281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91" r:id="rId13"/>
    <p:sldId id="280" r:id="rId14"/>
    <p:sldId id="297" r:id="rId15"/>
    <p:sldId id="278" r:id="rId16"/>
    <p:sldId id="287" r:id="rId17"/>
    <p:sldId id="267" r:id="rId18"/>
    <p:sldId id="296" r:id="rId19"/>
    <p:sldId id="292" r:id="rId20"/>
    <p:sldId id="269" r:id="rId21"/>
    <p:sldId id="270" r:id="rId22"/>
    <p:sldId id="271" r:id="rId23"/>
    <p:sldId id="300" r:id="rId24"/>
    <p:sldId id="272" r:id="rId25"/>
    <p:sldId id="301" r:id="rId26"/>
    <p:sldId id="273" r:id="rId27"/>
    <p:sldId id="274" r:id="rId28"/>
  </p:sldIdLst>
  <p:sldSz cx="9144000" cy="6858000" type="screen4x3"/>
  <p:notesSz cx="6858000" cy="96504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863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832" autoAdjust="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016000" y="723900"/>
            <a:ext cx="48261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66225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9166225"/>
            <a:ext cx="2971800" cy="4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2389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156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20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727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824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3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59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1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168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438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5872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08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74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97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37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40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73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98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542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584700"/>
            <a:ext cx="5486400" cy="4341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723900"/>
            <a:ext cx="4826000" cy="3619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56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38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312765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55673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2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528867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405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62890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14140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08123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24862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dirty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9031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indent="-76200" algn="r">
              <a:buClr>
                <a:prstClr val="white"/>
              </a:buClr>
              <a:buSzPct val="100000"/>
              <a:buFont typeface="Verdana"/>
              <a:buNone/>
            </a:pPr>
            <a:fld id="{00000000-1234-1234-1234-123412341234}" type="slidenum">
              <a:rPr lang="en-US" b="0" smtClean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pPr indent="-76200" algn="r">
                <a:buClr>
                  <a:prstClr val="white"/>
                </a:buClr>
                <a:buSzPct val="100000"/>
                <a:buFont typeface="Verdana"/>
                <a:buNone/>
              </a:pPr>
              <a:t>‹#›</a:t>
            </a:fld>
            <a:endParaRPr lang="en-US" b="0" dirty="0">
              <a:solidFill>
                <a:prstClr val="whit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39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spd="slow">
    <p:fade thruBlk="1"/>
  </p:transition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Ð ÐµÐ·ÑÐ»ÑÐ°Ñ Ñ Ð¸Ð·Ð¾Ð±ÑÐ°Ð¶ÐµÐ½Ð¸Ðµ Ð·Ð° Ð¾Ð±Ð»Ð°ÑÐ½Ð¸ ÑÐµÑÐ½Ð¾Ð»Ð¾Ð³Ð¸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0714" y="5336153"/>
            <a:ext cx="11787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ctrTitle"/>
          </p:nvPr>
        </p:nvSpPr>
        <p:spPr>
          <a:xfrm>
            <a:off x="611560" y="1772816"/>
            <a:ext cx="7772400" cy="3747491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square" lIns="91425" tIns="45700" rIns="91425" bIns="45700" anchor="b" anchorCtr="1">
            <a:noAutofit/>
            <a:sp3d extrusionH="57150">
              <a:bevelT w="69850" h="69850" prst="divot"/>
            </a:sp3d>
          </a:bodyPr>
          <a:lstStyle/>
          <a:p>
            <a:pPr marL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Използване на Inflowsys за анализ на 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Arial"/>
                <a:cs typeface="Arial"/>
                <a:sym typeface="Arial"/>
              </a:rPr>
              <a:t>работата</a:t>
            </a:r>
            <a:r>
              <a:rPr lang="en-US" sz="4800" b="0" i="0" u="none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на водоснабдителните съоръжения на територията на ВиК Русе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661248"/>
            <a:ext cx="26939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942" y="5646874"/>
            <a:ext cx="1794335" cy="88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52400" y="1241425"/>
            <a:ext cx="8839200" cy="454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5496" y="1295401"/>
            <a:ext cx="9108504" cy="560149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Технологична схема за водоподаване – резервоари </a:t>
            </a:r>
          </a:p>
          <a:p>
            <a:pPr marL="28575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/обем и надморска височина/; брой и тип ПА; диаметър,         </a:t>
            </a:r>
          </a:p>
          <a:p>
            <a:pPr marL="28575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дължина и материал на водопроводите;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Режим на работа на съоръженията;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Използвани арматури и съоръжения за гасене на хидравличния удар;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Изчисляване на основните параметри свързани с хидравличния удар – скорост на водата и критично време при различните режими на работа;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Анализ на получените данни от логерите и разглеждане на различни варианти за снижаване на вредното въздействие от хидравличния удар;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Решение за подобряване на работата; изпълнение на планираните мероприятия и повторно замерване на хидравличния удар;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Noto Sans Symbols"/>
              <a:buChar char="✓"/>
            </a:pPr>
            <a:r>
              <a:rPr lang="en-US" sz="20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Сравнение на ефекта преди и след намесата и оповестяване на резултата на заинтересованите лица.</a:t>
            </a:r>
          </a:p>
          <a:p>
            <a:pPr marL="28575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0" y="1241425"/>
            <a:ext cx="9144000" cy="5616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546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Verdana"/>
              <a:buNone/>
            </a:pP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6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.</a:t>
            </a:r>
            <a:r>
              <a:rPr lang="bg-BG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 </a:t>
            </a:r>
            <a:r>
              <a:rPr lang="en-US" sz="28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Практически </a:t>
            </a:r>
            <a:r>
              <a:rPr lang="en-US" sz="2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Verdana"/>
              </a:rPr>
              <a:t>опит във ВиК Русе при работата със системата Inflowsys</a:t>
            </a:r>
          </a:p>
          <a:p>
            <a:pPr marL="342900" marR="0" lvl="0" indent="-3937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520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 При анализа на данните използваме следните графики: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Обща – изменение на налягането в рамките на няколко дни</a:t>
            </a:r>
            <a:r>
              <a:rPr lang="bg-BG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/за препоръчване -7дни/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при различните режими на работа;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Изменение на коефициента за оценка на въздействието на удара</a:t>
            </a:r>
            <a:r>
              <a:rPr lang="bg-BG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-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CPIS</a:t>
            </a: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Изменение на налягането при пуск на ПА;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ct val="70000"/>
              <a:buFont typeface="Noto Sans Symbols"/>
              <a:buChar char="➢"/>
            </a:pPr>
            <a:r>
              <a:rPr lang="en-US" sz="28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Изменение на налягането при стоп на ПА.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EC85E"/>
              </a:buClr>
              <a:buFont typeface="Noto Sans Symbols"/>
              <a:buNone/>
            </a:pPr>
            <a:endParaRPr sz="28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EC85E"/>
              </a:buClr>
              <a:buFont typeface="Noto Sans Symbols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marR="0" lvl="0" indent="-4953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0" y="1219078"/>
            <a:ext cx="9144000" cy="54502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lvl="0" indent="-495300">
              <a:buClr>
                <a:srgbClr val="00B050"/>
              </a:buClr>
              <a:buSzPct val="100000"/>
            </a:pPr>
            <a:r>
              <a:rPr lang="en-US" sz="2400" b="1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</a:t>
            </a:r>
            <a:r>
              <a:rPr lang="en-US" sz="2400" b="1" dirty="0" smtClean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.</a:t>
            </a:r>
            <a:r>
              <a:rPr lang="bg-BG" sz="2400" b="1" dirty="0" smtClean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ПРИМЕРИ</a:t>
            </a:r>
            <a:r>
              <a:rPr lang="en-US" sz="2400" b="1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: </a:t>
            </a:r>
            <a:r>
              <a:rPr lang="en-US" sz="2400" b="1" i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ПС ІІІ-ти подем гр. </a:t>
            </a:r>
            <a:r>
              <a:rPr lang="bg-BG" sz="2400" b="1" i="1" u="sng" dirty="0" smtClean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i="1" u="sng" dirty="0" smtClean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Русе</a:t>
            </a:r>
            <a:endParaRPr lang="en-US" sz="2400" b="1" i="1" u="sng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endParaRPr lang="bg-BG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Работещите ПА на ПС ІІІ-ти подем са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 дебит-200л/сек, и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напор-90м.</a:t>
            </a:r>
            <a:endParaRPr lang="en-US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Напорен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водопровод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МНТ-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Ф500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мм.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 дължина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L=1465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м.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Напорен резервоар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W-11 000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м³, К</a:t>
            </a:r>
            <a:r>
              <a:rPr lang="bg-BG" sz="1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вл.тр.- 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157.15.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За снижаване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на хидравличния удар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използваме: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 typeface="Times New Roman"/>
              <a:buNone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-   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Спирателен кран бътерфлай с ел</a:t>
            </a: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.</a:t>
            </a:r>
            <a:r>
              <a:rPr lang="bg-BG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задвижка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;</a:t>
            </a: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Tx/>
              <a:buChar char="-"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Пружинни у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дароубиватели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-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2бр. </a:t>
            </a:r>
            <a:endParaRPr lang="bg-BG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marL="342900" indent="-520700" algn="just">
              <a:spcBef>
                <a:spcPts val="560"/>
              </a:spcBef>
              <a:buClr>
                <a:srgbClr val="212745"/>
              </a:buClr>
              <a:buSzPct val="100000"/>
              <a:buFontTx/>
              <a:buChar char="-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Бързозатва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ря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ща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ОК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с</a:t>
            </a: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тежест.</a:t>
            </a:r>
            <a:endParaRPr lang="bg-BG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  <a:p>
            <a:pPr algn="just">
              <a:spcBef>
                <a:spcPts val="560"/>
              </a:spcBef>
              <a:buClr>
                <a:srgbClr val="212745"/>
              </a:buClr>
              <a:buSzPct val="100000"/>
            </a:pPr>
            <a:r>
              <a:rPr lang="bg-BG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Times New Roman"/>
              </a:rPr>
              <a:t>Графиките са показани по долу.</a:t>
            </a:r>
            <a:endParaRPr lang="en-US" sz="2200" dirty="0">
              <a:solidFill>
                <a:srgbClr val="002060"/>
              </a:solidFill>
              <a:latin typeface="Verdana"/>
              <a:ea typeface="Verdana"/>
              <a:cs typeface="Verdana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425102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135635" y="1241425"/>
            <a:ext cx="8839200" cy="104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mo"/>
              <a:buNone/>
            </a:pP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ІІІ-ти подем гр. Русе</a:t>
            </a:r>
          </a:p>
        </p:txBody>
      </p:sp>
      <p:pic>
        <p:nvPicPr>
          <p:cNvPr id="200" name="Shape 200" descr="C:\Users\Rumen\Desktop\InflowNET\3Подем\3Подем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763712"/>
            <a:ext cx="4015715" cy="238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 descr="C:\Users\Rumen\Desktop\InflowNET\3Подем\3ПодемК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14800" y="1763712"/>
            <a:ext cx="4394556" cy="238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C:\Users\Rumen\Desktop\InflowNET\3Подем\3ПодемСтоп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4800" y="4114800"/>
            <a:ext cx="4396133" cy="27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4716016" y="191683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CPIS</a:t>
            </a:r>
            <a:endParaRPr lang="bg-BG" b="1" u="sn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849676" y="439987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СТОП</a:t>
            </a:r>
          </a:p>
        </p:txBody>
      </p:sp>
      <p:pic>
        <p:nvPicPr>
          <p:cNvPr id="11" name="Картина 10"/>
          <p:cNvPicPr/>
          <p:nvPr/>
        </p:nvPicPr>
        <p:blipFill rotWithShape="1">
          <a:blip r:embed="rId7"/>
          <a:srcRect l="17979" t="14158" r="17552" b="18203"/>
          <a:stretch/>
        </p:blipFill>
        <p:spPr bwMode="auto">
          <a:xfrm>
            <a:off x="179387" y="4153053"/>
            <a:ext cx="3935413" cy="2588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3347864" y="4399878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b="1" u="sng" dirty="0"/>
              <a:t>ПУСК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8"/>
          <a:srcRect l="19770" t="20704" r="21630" b="23772"/>
          <a:stretch/>
        </p:blipFill>
        <p:spPr bwMode="auto">
          <a:xfrm>
            <a:off x="1758094" y="5194252"/>
            <a:ext cx="2365409" cy="1338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907704" y="55172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8759" y="5516405"/>
            <a:ext cx="9252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u="sng" dirty="0"/>
              <a:t>Q=267l/s</a:t>
            </a:r>
            <a:endParaRPr lang="bg-BG" b="1" u="sng" dirty="0"/>
          </a:p>
        </p:txBody>
      </p:sp>
    </p:spTree>
    <p:extLst>
      <p:ext uri="{BB962C8B-B14F-4D97-AF65-F5344CB8AC3E}">
        <p14:creationId xmlns:p14="http://schemas.microsoft.com/office/powerpoint/2010/main" val="192853731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207390"/>
            <a:ext cx="9144000" cy="5533977"/>
          </a:xfrm>
        </p:spPr>
        <p:txBody>
          <a:bodyPr/>
          <a:lstStyle/>
          <a:p>
            <a:pPr marL="0" indent="0" algn="l">
              <a:buNone/>
            </a:pP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Въпреки че размера на хидравличния удар не е голям-коефициента </a:t>
            </a:r>
            <a:r>
              <a:rPr lang="en-US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CPIS </a:t>
            </a: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достига до 900. Предвид материала на тръбите на водопровода/МНТ/, трудоемкоста при отстраняване на аварии по него, решихме да променим времето за отваряне/затваряне на СК с ел.задвижка. Изчисленото критично време по формулата Тс=2х</a:t>
            </a:r>
            <a:r>
              <a:rPr lang="en-US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L/a</a:t>
            </a: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сек/ е 3 сек. СК с ел. задвижка са настроени на 10 сек. Препоръчваните стойности в литературата за затваряне на СК с ел.задвижка спрямо критично време Тс са над 10 пъти от стойността на Тс. </a:t>
            </a:r>
            <a:br>
              <a:rPr lang="bg-BG" sz="2800" b="0" kern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bg-B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hape 1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10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2058" y="5078440"/>
            <a:ext cx="8630765" cy="1446904"/>
          </a:xfrm>
        </p:spPr>
        <p:txBody>
          <a:bodyPr/>
          <a:lstStyle/>
          <a:p>
            <a:pPr marL="0" indent="0" algn="l">
              <a:buNone/>
            </a:pPr>
            <a:r>
              <a:rPr lang="bg-BG" sz="1600" dirty="0"/>
              <a:t> 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52058" y="1219079"/>
            <a:ext cx="7332310" cy="48173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342900" lvl="0" indent="-49530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lang="en-US" sz="2400" b="1" kern="0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ІІІ-ти подем гр. Русе</a:t>
            </a:r>
          </a:p>
        </p:txBody>
      </p:sp>
      <p:pic>
        <p:nvPicPr>
          <p:cNvPr id="4" name="Shape 1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авоъгълник 13"/>
          <p:cNvSpPr/>
          <p:nvPr/>
        </p:nvSpPr>
        <p:spPr>
          <a:xfrm>
            <a:off x="269775" y="5229200"/>
            <a:ext cx="85130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След увеличаване на времето за отваряне/затваряне на СК с </a:t>
            </a:r>
            <a:r>
              <a:rPr lang="ru-RU" sz="2000" dirty="0" smtClean="0"/>
              <a:t>ел.задвижка, </a:t>
            </a:r>
            <a:r>
              <a:rPr lang="ru-RU" sz="2000" dirty="0"/>
              <a:t>с помощта на програмируемо реле - от 10сек. на 50сек.,  стойността на коефициента CPIS се редуцира на 260-270. </a:t>
            </a:r>
            <a:endParaRPr lang="bg-BG" sz="2000" dirty="0"/>
          </a:p>
          <a:p>
            <a:r>
              <a:rPr lang="ru-RU" sz="2000" dirty="0"/>
              <a:t>Ефекта от погасяването на хидравличния удар е значителен - показан на графиките по горе.</a:t>
            </a:r>
            <a:endParaRPr lang="bg-BG" sz="20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14881" t="12434" r="15509" b="15873"/>
          <a:stretch/>
        </p:blipFill>
        <p:spPr bwMode="auto">
          <a:xfrm>
            <a:off x="13060" y="1851569"/>
            <a:ext cx="4578905" cy="3302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55777" y="3789040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Pmax=</a:t>
            </a:r>
            <a:r>
              <a:rPr lang="bg-BG" dirty="0"/>
              <a:t> </a:t>
            </a:r>
            <a:r>
              <a:rPr lang="en-US" dirty="0"/>
              <a:t>105</a:t>
            </a:r>
            <a:r>
              <a:rPr lang="bg-BG" dirty="0"/>
              <a:t>,0</a:t>
            </a:r>
            <a:r>
              <a:rPr lang="en-US" dirty="0"/>
              <a:t> mH₂O</a:t>
            </a:r>
          </a:p>
          <a:p>
            <a:r>
              <a:rPr lang="en-US" dirty="0"/>
              <a:t>Pmin</a:t>
            </a:r>
            <a:r>
              <a:rPr lang="bg-BG" dirty="0"/>
              <a:t> </a:t>
            </a:r>
            <a:r>
              <a:rPr lang="en-US" dirty="0"/>
              <a:t>=</a:t>
            </a:r>
            <a:r>
              <a:rPr lang="bg-BG" dirty="0"/>
              <a:t> 18,0</a:t>
            </a:r>
            <a:r>
              <a:rPr lang="en-US" dirty="0"/>
              <a:t> mH₂O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4"/>
          <a:srcRect l="14672" t="12805" r="15396" b="14024"/>
          <a:stretch/>
        </p:blipFill>
        <p:spPr bwMode="auto">
          <a:xfrm>
            <a:off x="4591965" y="1851569"/>
            <a:ext cx="4552035" cy="3377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авоъгълник 8"/>
          <p:cNvSpPr/>
          <p:nvPr/>
        </p:nvSpPr>
        <p:spPr>
          <a:xfrm>
            <a:off x="4966528" y="4041102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Pmax=</a:t>
            </a:r>
            <a:r>
              <a:rPr lang="bg-BG" dirty="0"/>
              <a:t> </a:t>
            </a:r>
            <a:r>
              <a:rPr lang="en-US" dirty="0"/>
              <a:t>82</a:t>
            </a:r>
            <a:r>
              <a:rPr lang="bg-BG" dirty="0"/>
              <a:t>,0</a:t>
            </a:r>
            <a:r>
              <a:rPr lang="en-US" dirty="0"/>
              <a:t> mH₂O</a:t>
            </a:r>
          </a:p>
          <a:p>
            <a:r>
              <a:rPr lang="en-US" dirty="0"/>
              <a:t>Pmin</a:t>
            </a:r>
            <a:r>
              <a:rPr lang="bg-BG" dirty="0"/>
              <a:t> </a:t>
            </a:r>
            <a:r>
              <a:rPr lang="en-US" dirty="0"/>
              <a:t>=</a:t>
            </a:r>
            <a:r>
              <a:rPr lang="bg-BG" dirty="0"/>
              <a:t> 62,6</a:t>
            </a:r>
            <a:r>
              <a:rPr lang="en-US" dirty="0"/>
              <a:t> mH₂O</a:t>
            </a:r>
          </a:p>
        </p:txBody>
      </p:sp>
      <p:sp>
        <p:nvSpPr>
          <p:cNvPr id="25" name="Текстово поле 9"/>
          <p:cNvSpPr txBox="1"/>
          <p:nvPr/>
        </p:nvSpPr>
        <p:spPr>
          <a:xfrm>
            <a:off x="4979716" y="3752394"/>
            <a:ext cx="204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След настройките</a:t>
            </a:r>
          </a:p>
        </p:txBody>
      </p:sp>
    </p:spTree>
    <p:extLst>
      <p:ext uri="{BB962C8B-B14F-4D97-AF65-F5344CB8AC3E}">
        <p14:creationId xmlns:p14="http://schemas.microsoft.com/office/powerpoint/2010/main" val="184126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0" y="260648"/>
            <a:ext cx="8991600" cy="655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0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0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0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  <a:p>
            <a:pPr marL="342900" lvl="0" indent="-495300">
              <a:buClr>
                <a:srgbClr val="00B050"/>
              </a:buClr>
              <a:buSzPct val="100000"/>
            </a:pPr>
            <a:r>
              <a:rPr lang="en-US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</a:t>
            </a:r>
            <a:r>
              <a:rPr lang="bg-BG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„</a:t>
            </a:r>
            <a:r>
              <a:rPr lang="en-US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Дунарит</a:t>
            </a:r>
            <a:r>
              <a:rPr lang="bg-BG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“</a:t>
            </a:r>
            <a:r>
              <a:rPr lang="en-US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bg-BG" sz="2400" b="1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с напорен водопровод.</a:t>
            </a:r>
            <a:endParaRPr lang="en-US" sz="2400" b="1" u="sng" dirty="0">
              <a:solidFill>
                <a:srgbClr val="0070C0"/>
              </a:solidFill>
              <a:latin typeface="Arimo"/>
              <a:ea typeface="Arimo"/>
              <a:cs typeface="Arimo"/>
              <a:sym typeface="Arimo"/>
            </a:endParaRPr>
          </a:p>
          <a:p>
            <a:pPr lvl="0" indent="-152400" algn="just">
              <a:buClr>
                <a:srgbClr val="00B050"/>
              </a:buClr>
              <a:buSzPct val="100000"/>
            </a:pP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Работещите ПА на ПС 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„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Дунарит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са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 дебит -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22л/с на 130м. с преднапор от 15м. Те подават вода по 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напорен 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водопровод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 дължина 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L=5940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м. до НКВ, от които - ст.тръби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Ф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300мм./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L=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310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0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м. и АЦ тръби ф250мм./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L=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2840м. 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За снижаване на хидравличния удар използваме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Софтстартери;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Удароубивател и Бързозатва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ря</a:t>
            </a:r>
            <a:r>
              <a:rPr lang="en-US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ща ОК с тежест.</a:t>
            </a: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indent="-152400" algn="just">
              <a:buClr>
                <a:srgbClr val="00B050"/>
              </a:buClr>
              <a:buSzPct val="100000"/>
            </a:pP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Характерни точки по дължина на напорния водопровод са – след ПА на кота – 36.27, на км.3.100 по трасето на водопровода с 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кота-148.70, която се явява като критична точка по отношение възникване на под налягане/разкъсване на течението/  и К</a:t>
            </a:r>
            <a:r>
              <a:rPr lang="bg-BG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вл.тр.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на НКВ-151.80.</a:t>
            </a:r>
          </a:p>
          <a:p>
            <a:pPr lvl="0" indent="-152400" algn="just">
              <a:buClr>
                <a:srgbClr val="00B050"/>
              </a:buClr>
              <a:buSzPct val="100000"/>
            </a:pPr>
            <a:r>
              <a:rPr lang="bg-BG" sz="2400" b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400" b="0" u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en-US" sz="2400" b="0" u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399876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152400" y="1241425"/>
            <a:ext cx="8839200" cy="52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mo"/>
              <a:buNone/>
            </a:pP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Дунарит</a:t>
            </a:r>
            <a:r>
              <a:rPr lang="bg-BG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400" b="1" i="0" u="none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гр. Русе</a:t>
            </a:r>
          </a:p>
        </p:txBody>
      </p:sp>
      <p:pic>
        <p:nvPicPr>
          <p:cNvPr id="216" name="Shape 216" descr="C:\Users\Rumen\Desktop\InflowNET\Дунарит\ПС Дунарит.png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26200" y="1649936"/>
            <a:ext cx="4119600" cy="238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 descr="C:\Users\Rumen\Desktop\InflowNET\Дунарит\ПСДунаритК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5029" y="1649936"/>
            <a:ext cx="4470324" cy="24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 descr="C:\Users\Rumen\Desktop\InflowNET\Дунарит\ДунаритПуск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4038600"/>
            <a:ext cx="4491304" cy="251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 descr="C:\Users\Rumen\Desktop\InflowNET\Дунарит\ДунаритСтоп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27162" y="4037216"/>
            <a:ext cx="4107599" cy="24796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/>
          <p:cNvSpPr txBox="1"/>
          <p:nvPr/>
        </p:nvSpPr>
        <p:spPr>
          <a:xfrm>
            <a:off x="5149890" y="318686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CPIS</a:t>
            </a:r>
            <a:endParaRPr lang="bg-BG" b="1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9903" t="25606" r="22117" b="27546"/>
          <a:stretch/>
        </p:blipFill>
        <p:spPr>
          <a:xfrm>
            <a:off x="827584" y="2996951"/>
            <a:ext cx="2880320" cy="645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 flipH="1">
            <a:off x="583018" y="3212176"/>
            <a:ext cx="489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Q</a:t>
            </a:r>
            <a:r>
              <a:rPr lang="en-US" sz="500" dirty="0"/>
              <a:t>[</a:t>
            </a:r>
            <a:r>
              <a:rPr lang="bg-BG" sz="500" dirty="0"/>
              <a:t>л/сек</a:t>
            </a:r>
            <a:r>
              <a:rPr lang="en-US" sz="500" dirty="0"/>
              <a:t>]</a:t>
            </a:r>
            <a:endParaRPr lang="bg-BG" sz="5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515719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Изчислени:</a:t>
            </a:r>
          </a:p>
          <a:p>
            <a:r>
              <a:rPr lang="el-GR" sz="1000" dirty="0"/>
              <a:t>Δ</a:t>
            </a:r>
            <a:r>
              <a:rPr lang="en-US" dirty="0"/>
              <a:t>H</a:t>
            </a:r>
            <a:r>
              <a:rPr lang="en-US" sz="1000" dirty="0"/>
              <a:t>t</a:t>
            </a:r>
            <a:r>
              <a:rPr lang="bg-BG" sz="1000" dirty="0"/>
              <a:t> </a:t>
            </a:r>
            <a:r>
              <a:rPr lang="en-US" dirty="0"/>
              <a:t>=</a:t>
            </a:r>
            <a:r>
              <a:rPr lang="bg-BG" dirty="0"/>
              <a:t> 69</a:t>
            </a:r>
            <a:r>
              <a:rPr lang="en-US" sz="1000" dirty="0"/>
              <a:t>m</a:t>
            </a:r>
            <a:r>
              <a:rPr lang="bg-BG" dirty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sz="1000" dirty="0">
                <a:solidFill>
                  <a:srgbClr val="C00000"/>
                </a:solidFill>
              </a:rPr>
              <a:t>max,t</a:t>
            </a:r>
            <a:r>
              <a:rPr lang="en-US" dirty="0">
                <a:solidFill>
                  <a:srgbClr val="C00000"/>
                </a:solidFill>
              </a:rPr>
              <a:t> = 203</a:t>
            </a:r>
            <a:r>
              <a:rPr lang="en-US" sz="1000" dirty="0">
                <a:solidFill>
                  <a:srgbClr val="C00000"/>
                </a:solidFill>
              </a:rPr>
              <a:t>m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bg-BG" dirty="0">
              <a:solidFill>
                <a:srgbClr val="C00000"/>
              </a:solidFill>
            </a:endParaRPr>
          </a:p>
        </p:txBody>
      </p:sp>
      <p:cxnSp>
        <p:nvCxnSpPr>
          <p:cNvPr id="6" name="Право съединение 5"/>
          <p:cNvCxnSpPr/>
          <p:nvPr/>
        </p:nvCxnSpPr>
        <p:spPr>
          <a:xfrm flipH="1">
            <a:off x="467544" y="443711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ово поле 7"/>
          <p:cNvSpPr txBox="1"/>
          <p:nvPr/>
        </p:nvSpPr>
        <p:spPr>
          <a:xfrm>
            <a:off x="1547664" y="4126293"/>
            <a:ext cx="270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000" dirty="0"/>
              <a:t>max,p</a:t>
            </a:r>
            <a:r>
              <a:rPr lang="en-US" dirty="0"/>
              <a:t> = 162,3</a:t>
            </a:r>
            <a:r>
              <a:rPr lang="en-US" sz="1000" dirty="0"/>
              <a:t>m</a:t>
            </a:r>
            <a:r>
              <a:rPr lang="en-US" dirty="0"/>
              <a:t>. </a:t>
            </a:r>
            <a:endParaRPr lang="bg-BG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5148064" y="5372635"/>
            <a:ext cx="899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СТОП</a:t>
            </a: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3419872" y="5422697"/>
            <a:ext cx="905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u="sng" dirty="0"/>
              <a:t>ПУСК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73044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sz="1000" dirty="0"/>
              <a:t>p</a:t>
            </a:r>
            <a:r>
              <a:rPr lang="en-US" dirty="0"/>
              <a:t>=134m.</a:t>
            </a:r>
            <a:endParaRPr lang="bg-BG" dirty="0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0728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52400" algn="just">
              <a:buClr>
                <a:srgbClr val="00B050"/>
              </a:buClr>
              <a:buSzPct val="100000"/>
            </a:pPr>
            <a:endParaRPr lang="bg-BG" sz="20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algn="just">
              <a:buClr>
                <a:srgbClr val="00B050"/>
              </a:buClr>
              <a:buSzPct val="100000"/>
            </a:pPr>
            <a:endParaRPr lang="bg-BG" sz="20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algn="just">
              <a:buClr>
                <a:srgbClr val="00B050"/>
              </a:buClr>
              <a:buSzPct val="100000"/>
            </a:pP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Началните стойностите на коефициента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CPIS 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достигаха до 7500. Това наложи да извършим по сериозен анализ на резултатите.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След обсъждане 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установихме, че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настройките на софтстартерите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са направени за стария тип ПА, които вече са подменени с нови ПА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Извършихме пренастройка на софстартерите, съобразени с параметрите на новомонтираните ПА. Ефекта от направената корекция редуцира коефициента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CPIS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до към 4000. Все още стойността на коефициента е висока.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Като втора стъпка ще предприемем монтиране на ОК с байпас по трасето на напорния водопровод.</a:t>
            </a:r>
          </a:p>
          <a:p>
            <a:pPr indent="-152400" algn="just">
              <a:buClr>
                <a:srgbClr val="00B050"/>
              </a:buClr>
              <a:buSzPct val="100000"/>
            </a:pP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Честота на включванията на ПА са другата причина за високите стойности на </a:t>
            </a:r>
            <a:r>
              <a:rPr lang="en-US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CPIS</a:t>
            </a: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0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52400" algn="just">
              <a:buClr>
                <a:srgbClr val="00B050"/>
              </a:buClr>
              <a:buSzPct val="100000"/>
            </a:pPr>
            <a:r>
              <a:rPr lang="bg-BG" sz="20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Резултатите от измерванията във втората точка по трасето на водопровода на км.3.100 са показани на следващите графики. </a:t>
            </a:r>
          </a:p>
        </p:txBody>
      </p:sp>
      <p:pic>
        <p:nvPicPr>
          <p:cNvPr id="3" name="Shape 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523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219078"/>
            <a:ext cx="9144000" cy="481730"/>
          </a:xfrm>
        </p:spPr>
        <p:txBody>
          <a:bodyPr/>
          <a:lstStyle/>
          <a:p>
            <a:pPr marL="0" indent="0" algn="l">
              <a:buNone/>
            </a:pPr>
            <a:r>
              <a:rPr lang="bg-BG" sz="2400" u="sng" kern="0" dirty="0">
                <a:solidFill>
                  <a:srgbClr val="0070C0"/>
                </a:solidFill>
                <a:effectLst/>
                <a:latin typeface="Arimo"/>
                <a:ea typeface="Arimo"/>
                <a:cs typeface="Arimo"/>
                <a:sym typeface="Arimo"/>
              </a:rPr>
              <a:t>Напорен водопровод на км.3.100 </a:t>
            </a:r>
            <a:endParaRPr lang="bg-BG" sz="2800" u="sng" dirty="0"/>
          </a:p>
        </p:txBody>
      </p:sp>
      <p:pic>
        <p:nvPicPr>
          <p:cNvPr id="4" name="Shape 2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/>
          <p:nvPr/>
        </p:nvPicPr>
        <p:blipFill rotWithShape="1">
          <a:blip r:embed="rId3"/>
          <a:srcRect l="16819" t="13090" r="17042" b="17819"/>
          <a:stretch/>
        </p:blipFill>
        <p:spPr bwMode="auto">
          <a:xfrm>
            <a:off x="0" y="1700808"/>
            <a:ext cx="457200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Картина 5"/>
          <p:cNvPicPr/>
          <p:nvPr/>
        </p:nvPicPr>
        <p:blipFill rotWithShape="1">
          <a:blip r:embed="rId4"/>
          <a:srcRect l="16536" t="13228" r="16663" b="17989"/>
          <a:stretch/>
        </p:blipFill>
        <p:spPr bwMode="auto">
          <a:xfrm>
            <a:off x="4572000" y="1700808"/>
            <a:ext cx="457200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Заглавие 1"/>
          <p:cNvSpPr txBox="1">
            <a:spLocks/>
          </p:cNvSpPr>
          <p:nvPr/>
        </p:nvSpPr>
        <p:spPr>
          <a:xfrm>
            <a:off x="0" y="4509120"/>
            <a:ext cx="9144000" cy="208823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just">
              <a:buNone/>
            </a:pPr>
            <a:r>
              <a:rPr lang="bg-BG" sz="2400" b="0" kern="0" dirty="0">
                <a:solidFill>
                  <a:srgbClr val="0070C0"/>
                </a:solidFill>
                <a:effectLst/>
                <a:latin typeface="Arimo"/>
                <a:ea typeface="Arimo"/>
                <a:cs typeface="Arimo"/>
                <a:sym typeface="Arimo"/>
              </a:rPr>
              <a:t>От графиката е видно, че в тази точка по трасето на напорния водопровод се получава подналягане. За целта в точката предвиждаме да подменим автоматичния въздушник с двойно-действащ, за предотвратяване образуването на вакум и секционираме водопровода с монтаж на ОК с байпас. </a:t>
            </a:r>
            <a:endParaRPr lang="bg-BG" sz="2800" b="0" dirty="0"/>
          </a:p>
        </p:txBody>
      </p:sp>
    </p:spTree>
    <p:extLst>
      <p:ext uri="{BB962C8B-B14F-4D97-AF65-F5344CB8AC3E}">
        <p14:creationId xmlns:p14="http://schemas.microsoft.com/office/powerpoint/2010/main" val="248097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57200" y="1219200"/>
            <a:ext cx="8382000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Verdana"/>
              <a:buNone/>
            </a:pPr>
            <a:r>
              <a:rPr lang="en-US" sz="3200" b="1" i="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i="0" u="sng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bg-BG" sz="3200" b="1" i="0" u="sng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i="0" u="sng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Предимства </a:t>
            </a:r>
            <a:r>
              <a:rPr lang="en-US" sz="3200" b="1" i="0" u="sng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на системата: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➢"/>
            </a:pP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Високо-скоростно измерване на налягането във водопроводната мрежа;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➢"/>
            </a:pP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Автоматично предаване на информацията на специализирани сървъри за анализ и обработка;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Батерийно захранване;</a:t>
            </a: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32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Степен на защита IP68;</a:t>
            </a:r>
          </a:p>
          <a:p>
            <a:pPr marL="0" marR="0" lvl="0" indent="-2032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32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1" i="0" u="none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99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5675313"/>
            <a:ext cx="626110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hape 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 txBox="1"/>
          <p:nvPr/>
        </p:nvSpPr>
        <p:spPr>
          <a:xfrm>
            <a:off x="152400" y="1241425"/>
            <a:ext cx="8839200" cy="104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mo"/>
              <a:buNone/>
            </a:pPr>
            <a:r>
              <a:rPr lang="en-US" sz="2400" b="1" i="0" u="sng" dirty="0">
                <a:solidFill>
                  <a:srgbClr val="0070C0"/>
                </a:solidFill>
                <a:latin typeface="Arimo"/>
                <a:ea typeface="Arimo"/>
                <a:cs typeface="Arimo"/>
                <a:sym typeface="Arimo"/>
              </a:rPr>
              <a:t>7.ПРИМЕРИ: ПС Могилино</a:t>
            </a:r>
          </a:p>
        </p:txBody>
      </p:sp>
      <p:pic>
        <p:nvPicPr>
          <p:cNvPr id="232" name="Shape 232" descr="C:\Users\Rumen\Desktop\InflowNET\Могилино\Pressure Graph_Mogilino 22-07-20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7" y="1691835"/>
            <a:ext cx="9139883" cy="51691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Left-Right Arrow 3"/>
          <p:cNvSpPr/>
          <p:nvPr/>
        </p:nvSpPr>
        <p:spPr>
          <a:xfrm>
            <a:off x="4932040" y="5922157"/>
            <a:ext cx="1080120" cy="72008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cxnSp>
        <p:nvCxnSpPr>
          <p:cNvPr id="6" name="Straight Connector 5"/>
          <p:cNvCxnSpPr>
            <a:stCxn id="4" idx="3"/>
          </p:cNvCxnSpPr>
          <p:nvPr/>
        </p:nvCxnSpPr>
        <p:spPr>
          <a:xfrm flipV="1">
            <a:off x="4932040" y="5207640"/>
            <a:ext cx="0" cy="75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7"/>
          </p:cNvCxnSpPr>
          <p:nvPr/>
        </p:nvCxnSpPr>
        <p:spPr>
          <a:xfrm flipV="1">
            <a:off x="6012160" y="4828171"/>
            <a:ext cx="0" cy="11299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-Right Arrow 12"/>
          <p:cNvSpPr/>
          <p:nvPr/>
        </p:nvSpPr>
        <p:spPr>
          <a:xfrm>
            <a:off x="6228184" y="5517232"/>
            <a:ext cx="2160240" cy="641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88424" y="4509120"/>
            <a:ext cx="0" cy="1040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3"/>
          </p:cNvCxnSpPr>
          <p:nvPr/>
        </p:nvCxnSpPr>
        <p:spPr>
          <a:xfrm flipV="1">
            <a:off x="6228184" y="4869160"/>
            <a:ext cx="0" cy="680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4020356"/>
            <a:ext cx="4932040" cy="25922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24128" y="4365104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CPIS</a:t>
            </a:r>
            <a:endParaRPr lang="bg-BG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2699792" y="213841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СТОП</a:t>
            </a:r>
          </a:p>
        </p:txBody>
      </p:sp>
      <p:pic>
        <p:nvPicPr>
          <p:cNvPr id="19" name="Картина 18"/>
          <p:cNvPicPr>
            <a:picLocks noChangeAspect="1"/>
          </p:cNvPicPr>
          <p:nvPr/>
        </p:nvPicPr>
        <p:blipFill rotWithShape="1">
          <a:blip r:embed="rId6"/>
          <a:srcRect l="14952" t="8896" r="14270" b="11397"/>
          <a:stretch/>
        </p:blipFill>
        <p:spPr>
          <a:xfrm>
            <a:off x="4314976" y="1219078"/>
            <a:ext cx="4829024" cy="2301675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5526106" y="2864882"/>
            <a:ext cx="972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Т</a:t>
            </a:r>
            <a:r>
              <a:rPr lang="bg-BG" sz="1050" u="sng" dirty="0"/>
              <a:t>р</a:t>
            </a:r>
            <a:r>
              <a:rPr lang="bg-BG" u="sng" dirty="0"/>
              <a:t>=</a:t>
            </a:r>
            <a:r>
              <a:rPr lang="en-US" u="sng" dirty="0"/>
              <a:t>5 </a:t>
            </a:r>
            <a:r>
              <a:rPr lang="bg-BG" u="sng" dirty="0"/>
              <a:t>сек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4788024" y="167398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u="sng" dirty="0"/>
              <a:t>Т</a:t>
            </a:r>
            <a:r>
              <a:rPr lang="bg-BG" sz="1050" u="sng" dirty="0"/>
              <a:t>с</a:t>
            </a:r>
            <a:r>
              <a:rPr lang="bg-BG" u="sng" dirty="0"/>
              <a:t>=2сек.</a:t>
            </a:r>
          </a:p>
        </p:txBody>
      </p:sp>
      <p:cxnSp>
        <p:nvCxnSpPr>
          <p:cNvPr id="7" name="Право съединение 6"/>
          <p:cNvCxnSpPr/>
          <p:nvPr/>
        </p:nvCxnSpPr>
        <p:spPr>
          <a:xfrm>
            <a:off x="5292080" y="2138419"/>
            <a:ext cx="0" cy="101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аво съединение 11"/>
          <p:cNvCxnSpPr/>
          <p:nvPr/>
        </p:nvCxnSpPr>
        <p:spPr>
          <a:xfrm>
            <a:off x="6650049" y="1628800"/>
            <a:ext cx="0" cy="1522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Съединител &quot;права стрелка&quot; 223"/>
          <p:cNvCxnSpPr/>
          <p:nvPr/>
        </p:nvCxnSpPr>
        <p:spPr>
          <a:xfrm flipH="1" flipV="1">
            <a:off x="5289452" y="3144129"/>
            <a:ext cx="1360597" cy="6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4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dirty="0">
              <a:solidFill>
                <a:schemeClr val="l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228600" y="1290637"/>
            <a:ext cx="8534400" cy="483205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800" b="1" i="0" u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Работещите ПА на ПС Могилино са съответно 11л/с на 160 м и  11л/с на 192 м.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Те подават вода в АС водопровод Ф150.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За снижаване на хидравличния удари използваме Софтстартери;</a:t>
            </a:r>
            <a:r>
              <a:rPr lang="bg-BG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Удароубивател и Бързозатва</a:t>
            </a:r>
            <a:r>
              <a:rPr lang="bg-BG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ря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ща ОК с тежест.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След </a:t>
            </a:r>
            <a:r>
              <a:rPr lang="en-US" sz="2800" b="0" i="1" u="none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обсъжда</a:t>
            </a:r>
            <a:r>
              <a:rPr lang="bg-BG" sz="2800" b="0" i="1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н</a:t>
            </a:r>
            <a:r>
              <a:rPr lang="en-US" sz="2800" b="0" i="1" u="none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решихме да направим промяна в настройките на софтстартерите.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None/>
            </a:pPr>
            <a:r>
              <a:rPr lang="en-US" sz="2800" b="0" i="1" u="none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Засега не сме предприели необходимите действия.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sz="quarter" idx="13"/>
          </p:nvPr>
        </p:nvSpPr>
        <p:spPr>
          <a:xfrm>
            <a:off x="457200" y="1219200"/>
            <a:ext cx="8363272" cy="53061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44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r>
              <a:rPr lang="en-US" sz="2800" b="1" i="0" u="sng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Други обекти, които сме обследвали:</a:t>
            </a:r>
          </a:p>
          <a:p>
            <a:pPr marL="0" marR="0" lvl="0" indent="-3556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None/>
            </a:pPr>
            <a:endParaRPr sz="8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ПС Борово и ПС Баниска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по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посока с. Могили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но      	-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монтаж на нови софтстартери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Сле</a:t>
            </a:r>
            <a:r>
              <a:rPr lang="bg-BG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д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редуцир вентили за налягане на ул.“Чая“, водомерна зона „Чародейка север“ от  в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ътреш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ната водопроводна мрежа на гр</a:t>
            </a:r>
            <a:r>
              <a:rPr lang="en-US" sz="2400" b="0" i="0" u="none" strike="noStrike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bg-BG" sz="2400" b="0" i="0" u="none" strike="noStrike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strike="noStrike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Русе</a:t>
            </a:r>
            <a:r>
              <a:rPr lang="bg-BG" sz="2400" b="0" i="0" u="none" strike="noStrike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и НЗ-ВВМ </a:t>
            </a:r>
            <a:endParaRPr lang="bg-BG" sz="2400" b="0" i="0" u="none" strike="noStrike" cap="none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bg-BG" sz="2400" b="0" i="0" u="none" strike="noStrike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с. Николово 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след редуцир вентил и др.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None/>
            </a:pPr>
            <a:r>
              <a:rPr lang="bg-BG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    	</a:t>
            </a:r>
            <a:r>
              <a:rPr lang="bg-BG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няма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удари и 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няма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да 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правим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1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промени</a:t>
            </a:r>
            <a:r>
              <a:rPr lang="en-US" sz="2400" b="0" i="0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ПС Батишница – силно снижение на удара следствие на подмяна на участък от стария стоманен напорен водопровод с нов неметален по-пластичен водопровод от ПВЦ-О.</a:t>
            </a:r>
            <a:r>
              <a:rPr lang="bg-BG" sz="2400" b="0" i="0" u="none" strike="noStrike" cap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 Ефекта е показан на следващата графика:</a:t>
            </a:r>
            <a:endParaRPr lang="en-US" sz="2400" b="0" i="0" u="none" strike="noStrike" cap="none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/>
          <p:nvPr/>
        </p:nvPicPr>
        <p:blipFill rotWithShape="1">
          <a:blip r:embed="rId3"/>
          <a:srcRect l="16855" t="13122" r="16779" b="17416"/>
          <a:stretch/>
        </p:blipFill>
        <p:spPr bwMode="auto">
          <a:xfrm>
            <a:off x="152400" y="1447799"/>
            <a:ext cx="4572000" cy="492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Картина 5"/>
          <p:cNvPicPr/>
          <p:nvPr/>
        </p:nvPicPr>
        <p:blipFill rotWithShape="1">
          <a:blip r:embed="rId4"/>
          <a:srcRect l="16535" t="13242" r="16332" b="17196"/>
          <a:stretch/>
        </p:blipFill>
        <p:spPr bwMode="auto">
          <a:xfrm>
            <a:off x="4573738" y="1447799"/>
            <a:ext cx="4419600" cy="4914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1143000" y="5373216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/>
              <a:t>Преди подмяната</a:t>
            </a:r>
          </a:p>
        </p:txBody>
      </p:sp>
      <p:sp>
        <p:nvSpPr>
          <p:cNvPr id="8" name="Правоъгълник 7"/>
          <p:cNvSpPr/>
          <p:nvPr/>
        </p:nvSpPr>
        <p:spPr>
          <a:xfrm>
            <a:off x="5635363" y="5301208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dirty="0"/>
              <a:t>След подмяната</a:t>
            </a: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395536" y="144779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/>
              <a:t>ПС-Батишница“</a:t>
            </a:r>
          </a:p>
        </p:txBody>
      </p:sp>
      <p:cxnSp>
        <p:nvCxnSpPr>
          <p:cNvPr id="11" name="Право съединение 10"/>
          <p:cNvCxnSpPr/>
          <p:nvPr/>
        </p:nvCxnSpPr>
        <p:spPr>
          <a:xfrm flipH="1">
            <a:off x="395536" y="2420888"/>
            <a:ext cx="8597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аво съединение 13"/>
          <p:cNvCxnSpPr>
            <a:stCxn id="6" idx="3"/>
          </p:cNvCxnSpPr>
          <p:nvPr/>
        </p:nvCxnSpPr>
        <p:spPr>
          <a:xfrm flipH="1" flipV="1">
            <a:off x="395536" y="3905249"/>
            <a:ext cx="859780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авоъгълник 16"/>
          <p:cNvSpPr/>
          <p:nvPr/>
        </p:nvSpPr>
        <p:spPr>
          <a:xfrm>
            <a:off x="1979712" y="3931781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Pmin=75 mH₂O</a:t>
            </a:r>
            <a:endParaRPr lang="bg-BG" dirty="0"/>
          </a:p>
        </p:txBody>
      </p:sp>
      <p:sp>
        <p:nvSpPr>
          <p:cNvPr id="18" name="Правоъгълник 17"/>
          <p:cNvSpPr/>
          <p:nvPr/>
        </p:nvSpPr>
        <p:spPr>
          <a:xfrm>
            <a:off x="1979712" y="2113111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Pmax=142 mH₂O</a:t>
            </a:r>
            <a:endParaRPr lang="bg-BG" dirty="0"/>
          </a:p>
        </p:txBody>
      </p:sp>
      <p:sp>
        <p:nvSpPr>
          <p:cNvPr id="19" name="Правоъгълник 18"/>
          <p:cNvSpPr/>
          <p:nvPr/>
        </p:nvSpPr>
        <p:spPr>
          <a:xfrm>
            <a:off x="6070963" y="3255111"/>
            <a:ext cx="15376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Pmin=105 mH₂O</a:t>
            </a:r>
            <a:endParaRPr lang="bg-BG" dirty="0"/>
          </a:p>
        </p:txBody>
      </p:sp>
      <p:sp>
        <p:nvSpPr>
          <p:cNvPr id="20" name="Правоъгълник 19"/>
          <p:cNvSpPr/>
          <p:nvPr/>
        </p:nvSpPr>
        <p:spPr>
          <a:xfrm>
            <a:off x="6071962" y="2113111"/>
            <a:ext cx="1587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Pmax=122 mH₂O</a:t>
            </a:r>
            <a:endParaRPr lang="bg-BG" dirty="0"/>
          </a:p>
        </p:txBody>
      </p:sp>
      <p:cxnSp>
        <p:nvCxnSpPr>
          <p:cNvPr id="22" name="Право съединение 21"/>
          <p:cNvCxnSpPr/>
          <p:nvPr/>
        </p:nvCxnSpPr>
        <p:spPr>
          <a:xfrm>
            <a:off x="4860032" y="2636912"/>
            <a:ext cx="4133306" cy="0"/>
          </a:xfrm>
          <a:prstGeom prst="line">
            <a:avLst/>
          </a:prstGeom>
          <a:ln cmpd="sng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аво съединение 26"/>
          <p:cNvCxnSpPr/>
          <p:nvPr/>
        </p:nvCxnSpPr>
        <p:spPr>
          <a:xfrm flipH="1">
            <a:off x="4845236" y="3255111"/>
            <a:ext cx="4133306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784595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sz="quarter" idx="13"/>
          </p:nvPr>
        </p:nvSpPr>
        <p:spPr>
          <a:xfrm>
            <a:off x="107504" y="1219078"/>
            <a:ext cx="9036496" cy="56389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i="1" dirty="0"/>
              <a:t>ПС Пет кладенци </a:t>
            </a:r>
            <a:r>
              <a:rPr lang="en-US" sz="2400" dirty="0"/>
              <a:t>– </a:t>
            </a:r>
            <a:r>
              <a:rPr lang="en-US" sz="2400" b="1" u="sng" dirty="0"/>
              <a:t>решение да подменим 1 бр. ПА с нов с по-малък дебит;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i="1" dirty="0"/>
              <a:t>ПС Пейчиново </a:t>
            </a:r>
            <a:r>
              <a:rPr lang="en-US" sz="2400" dirty="0"/>
              <a:t>– загуби на вода от изтичане от смукателя при спрял ПА - налягането спадаше;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r>
              <a:rPr lang="en-US" sz="2400" dirty="0"/>
              <a:t>Обследване мрежата на с. П. Косово поради оплакване от клиенти за ниско налягане.</a:t>
            </a:r>
            <a:endParaRPr lang="bg-BG" sz="2400" dirty="0"/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Clr>
                <a:srgbClr val="56C7AA"/>
              </a:buClr>
              <a:buSzPct val="70000"/>
              <a:buFont typeface="Noto Sans Symbols"/>
              <a:buChar char="➢"/>
            </a:pP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Батин </a:t>
            </a:r>
            <a:r>
              <a:rPr lang="en-US" sz="2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Раней1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Батин 2 подем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;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І-ви подем Сливо поле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и др. без съществени хидравлични  удари;</a:t>
            </a:r>
            <a:endParaRPr lang="bg-BG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449580">
              <a:spcBef>
                <a:spcPts val="480"/>
              </a:spcBef>
              <a:spcAft>
                <a:spcPts val="0"/>
              </a:spcAft>
              <a:buClr>
                <a:srgbClr val="56C7AA"/>
              </a:buClr>
              <a:buSzPct val="70000"/>
              <a:buNone/>
            </a:pP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На напорните водопроводи от 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ПС І-ви подем Сливо поле</a:t>
            </a:r>
            <a:r>
              <a:rPr lang="bg-BG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като основна за водоснабдяване на гр.Русе, измерихме налягането едновременно в три точки. Графиките са показани по долу. Резултати от измерванията показват, че използваните средства за защита от хидравличен удар са подбрани правилно и към момента работят много добре.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70000"/>
              <a:buFont typeface="Noto Sans Symbols"/>
              <a:buChar char="➢"/>
            </a:pPr>
            <a:endParaRPr lang="en-US" sz="2400" dirty="0"/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Картина 4"/>
          <p:cNvPicPr/>
          <p:nvPr/>
        </p:nvPicPr>
        <p:blipFill rotWithShape="1">
          <a:blip r:embed="rId3"/>
          <a:srcRect l="15996" t="12796" r="16762" b="18009"/>
          <a:stretch/>
        </p:blipFill>
        <p:spPr bwMode="auto">
          <a:xfrm>
            <a:off x="0" y="1772815"/>
            <a:ext cx="4572000" cy="2525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Картина 5"/>
          <p:cNvPicPr/>
          <p:nvPr/>
        </p:nvPicPr>
        <p:blipFill rotWithShape="1">
          <a:blip r:embed="rId4"/>
          <a:srcRect l="16286" t="13258" r="16572" b="17260"/>
          <a:stretch/>
        </p:blipFill>
        <p:spPr bwMode="auto">
          <a:xfrm>
            <a:off x="4499992" y="4297962"/>
            <a:ext cx="4644008" cy="2560038"/>
          </a:xfrm>
          <a:prstGeom prst="rect">
            <a:avLst/>
          </a:prstGeom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Картина 6"/>
          <p:cNvPicPr/>
          <p:nvPr/>
        </p:nvPicPr>
        <p:blipFill rotWithShape="1">
          <a:blip r:embed="rId5"/>
          <a:srcRect l="16143" t="12555" r="17265" b="18568"/>
          <a:stretch/>
        </p:blipFill>
        <p:spPr bwMode="auto">
          <a:xfrm>
            <a:off x="0" y="4297962"/>
            <a:ext cx="4572000" cy="2515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Картина 7"/>
          <p:cNvPicPr/>
          <p:nvPr/>
        </p:nvPicPr>
        <p:blipFill rotWithShape="1">
          <a:blip r:embed="rId6"/>
          <a:srcRect l="16904" t="14338" r="17108" b="18863"/>
          <a:stretch/>
        </p:blipFill>
        <p:spPr bwMode="auto">
          <a:xfrm>
            <a:off x="4499992" y="1772815"/>
            <a:ext cx="4644008" cy="2525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7707" y="1355207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800" b="1" u="sng" dirty="0"/>
              <a:t>ВС-Първи подем „Сл.поле-Русе“</a:t>
            </a:r>
          </a:p>
        </p:txBody>
      </p:sp>
      <p:sp>
        <p:nvSpPr>
          <p:cNvPr id="10" name="Свободна форма 9"/>
          <p:cNvSpPr/>
          <p:nvPr/>
        </p:nvSpPr>
        <p:spPr>
          <a:xfrm>
            <a:off x="4830417" y="4939748"/>
            <a:ext cx="2534479" cy="1311965"/>
          </a:xfrm>
          <a:custGeom>
            <a:avLst/>
            <a:gdLst>
              <a:gd name="connsiteX0" fmla="*/ 0 w 2534479"/>
              <a:gd name="connsiteY0" fmla="*/ 0 h 1311965"/>
              <a:gd name="connsiteX1" fmla="*/ 874644 w 2534479"/>
              <a:gd name="connsiteY1" fmla="*/ 636104 h 1311965"/>
              <a:gd name="connsiteX2" fmla="*/ 2534479 w 2534479"/>
              <a:gd name="connsiteY2" fmla="*/ 1311965 h 1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4479" h="1311965">
                <a:moveTo>
                  <a:pt x="0" y="0"/>
                </a:moveTo>
                <a:cubicBezTo>
                  <a:pt x="226115" y="208721"/>
                  <a:pt x="452231" y="417443"/>
                  <a:pt x="874644" y="636104"/>
                </a:cubicBezTo>
                <a:cubicBezTo>
                  <a:pt x="1297057" y="854765"/>
                  <a:pt x="1915768" y="1083365"/>
                  <a:pt x="2534479" y="1311965"/>
                </a:cubicBezTo>
              </a:path>
            </a:pathLst>
          </a:custGeom>
          <a:ln w="12700">
            <a:solidFill>
              <a:schemeClr val="bg1">
                <a:lumMod val="85000"/>
                <a:alpha val="9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" name="Текстово поле 1"/>
          <p:cNvSpPr txBox="1"/>
          <p:nvPr/>
        </p:nvSpPr>
        <p:spPr>
          <a:xfrm>
            <a:off x="6300192" y="213285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CPIS</a:t>
            </a:r>
            <a:endParaRPr lang="bg-BG" u="sn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95536" y="462947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При ПС</a:t>
            </a: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395536" y="530120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На км-5.120</a:t>
            </a: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395536" y="6021287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u="sng" dirty="0"/>
              <a:t>На км-14.780</a:t>
            </a:r>
          </a:p>
        </p:txBody>
      </p:sp>
    </p:spTree>
    <p:extLst>
      <p:ext uri="{BB962C8B-B14F-4D97-AF65-F5344CB8AC3E}">
        <p14:creationId xmlns:p14="http://schemas.microsoft.com/office/powerpoint/2010/main" val="615680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457200" y="1447800"/>
            <a:ext cx="8610600" cy="563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1800" b="1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107504" y="1484784"/>
            <a:ext cx="8960296" cy="52013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8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.</a:t>
            </a:r>
            <a:r>
              <a:rPr lang="bg-BG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 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Идеи 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за усъвършенстване на работата с логерите за хидравличен удар.</a:t>
            </a:r>
          </a:p>
          <a:p>
            <a:pPr marL="0" marR="0" lvl="0" indent="-63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dirty="0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Закупуване на 2 бр. логери и планово обследване на водопроводната мрежа с тях;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Обучение и насърчаване на персонала на ВиК Русе за работа със системата.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➢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Изчисление на хидравличния удар със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специализиран софтуер и сравняване на    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Verdana"/>
                <a:cs typeface="Verdana"/>
                <a:sym typeface="Times New Roman"/>
              </a:rPr>
              <a:t>измерените параметри с изчислените;</a:t>
            </a:r>
            <a:endParaRPr lang="bg-BG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Verdana"/>
              <a:cs typeface="Verdana"/>
              <a:sym typeface="Times New Roman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endParaRPr sz="3200" b="0" i="0" u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457200" y="1447800"/>
            <a:ext cx="8610600" cy="563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1800" b="1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Verdana"/>
              <a:buNone/>
            </a:pPr>
            <a:r>
              <a:rPr lang="en-US" sz="1800" b="1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0" y="1143001"/>
            <a:ext cx="9144000" cy="544760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3200" i="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r>
              <a:rPr lang="en-US" sz="3200" i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bg-BG" sz="3200" i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i="0" u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Изводи </a:t>
            </a:r>
            <a:r>
              <a:rPr lang="en-US" sz="3200" i="0" u="none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и препоръки.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bg-BG" sz="3200" b="0" i="0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Системата Inflowsys е добър инструмент за анализ на проблемите свързани с налягането във водопроводните мрежи</a:t>
            </a: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b="0" i="0" u="none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 този инструмент имаме възможност да проследим</a:t>
            </a: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бързите процеси, които протичат при водоподаването.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r>
              <a:rPr lang="bg-BG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3200" b="0" i="0" u="none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Подобни технически средства ще навлизат все повече в работата на ВиК операторите и ще улесняват работата им.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</a:pPr>
            <a:endParaRPr lang="en-US" sz="2800" b="0" i="0" u="none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09550" y="1143000"/>
            <a:ext cx="8629500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Лесен и бърз монтаж; При влизане на логера в обхвата на GSM оператор – предава записаните данни на сървърите;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Местоположението на обекта се открива на картата след GPS регистрация;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Възможност за Web достъп до данните от </a:t>
            </a:r>
            <a:r>
              <a:rPr lang="bg-BG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неограничен брой потребители </a:t>
            </a: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 локации;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Надеждно съхранение на архивните данни в облака.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Бързо откриване на потенциалните причини за възникване на аварий;</a:t>
            </a:r>
          </a:p>
          <a:p>
            <a:pPr marL="342900" indent="-342900">
              <a:lnSpc>
                <a:spcPct val="90000"/>
              </a:lnSpc>
              <a:spcBef>
                <a:spcPts val="560"/>
              </a:spcBef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Редуциране на разходите за поддръжка и подмяна на водопроводи и съоръжения;</a:t>
            </a:r>
          </a:p>
        </p:txBody>
      </p:sp>
    </p:spTree>
    <p:extLst>
      <p:ext uri="{BB962C8B-B14F-4D97-AF65-F5344CB8AC3E}">
        <p14:creationId xmlns:p14="http://schemas.microsoft.com/office/powerpoint/2010/main" val="341430461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8" r="3398" b="5360"/>
          <a:stretch/>
        </p:blipFill>
        <p:spPr bwMode="auto">
          <a:xfrm>
            <a:off x="0" y="1772816"/>
            <a:ext cx="90795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06163"/>
            <a:ext cx="9144000" cy="9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39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050" y="9525"/>
            <a:ext cx="9144000" cy="121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8" r="1966" b="3781"/>
          <a:stretch/>
        </p:blipFill>
        <p:spPr bwMode="auto">
          <a:xfrm>
            <a:off x="32410" y="2132856"/>
            <a:ext cx="91111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06163"/>
            <a:ext cx="9144000" cy="92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17" y="3245217"/>
            <a:ext cx="722095" cy="72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52400" y="1371600"/>
            <a:ext cx="4707632" cy="48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mo"/>
              <a:ea typeface="Arimo"/>
              <a:cs typeface="Arimo"/>
              <a:sym typeface="Arimo"/>
            </a:endParaRPr>
          </a:p>
          <a:p>
            <a:pPr marL="0" marR="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mo"/>
              <a:buNone/>
            </a:pPr>
            <a:r>
              <a:rPr lang="en-US" sz="40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2</a:t>
            </a:r>
            <a:r>
              <a:rPr lang="en-US" sz="40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.</a:t>
            </a:r>
            <a:r>
              <a:rPr lang="bg-BG" sz="40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40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Недостатъци</a:t>
            </a:r>
            <a:endParaRPr sz="2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3600" b="0" i="0" u="none" dirty="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Годишна такса за използане на мрежата и облачната услуга.</a:t>
            </a:r>
          </a:p>
        </p:txBody>
      </p:sp>
      <p:pic>
        <p:nvPicPr>
          <p:cNvPr id="6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16" y="4033249"/>
            <a:ext cx="530166" cy="53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31" y="1219078"/>
            <a:ext cx="4139951" cy="271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42676"/>
            <a:ext cx="858447" cy="85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100 Ð»ÐµÐ²Ð°, 2014 Ð³., ÐÑÐ»Ð³Ð°ÑÑÐºÐ° Ð¸ÐºÐ¾Ð½Ð¾Ð³ÑÐ°ÑÐ¸Ñ, Ð¡Ð². ÐÑÐ¾ÑÐ¾Ðº Ð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39" y="3254171"/>
            <a:ext cx="634409" cy="63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02" y="3606264"/>
            <a:ext cx="783205" cy="78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02" y="4725144"/>
            <a:ext cx="596152" cy="5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63" y="4265339"/>
            <a:ext cx="596152" cy="5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%d1%81%d0%b2-%d0%ba%d0%bb-%d0%be%d1%85%d1%80%d0%b8%d0%b4%d1%81%d0%ba%d0%b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18" y="5590490"/>
            <a:ext cx="402960" cy="40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52400" y="1219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mo"/>
              <a:buNone/>
            </a:pP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3. </a:t>
            </a:r>
            <a:r>
              <a:rPr lang="bg-BG" sz="28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Характерни</a:t>
            </a:r>
            <a:r>
              <a:rPr lang="en-US" sz="28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точки за измерване с устройствата: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Напорен водопровод на помпена станция </a:t>
            </a: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– на изхода на ПС и в критични точки от водопровода с възможност за възникване на подналягане;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Критични точки от водопроводната мрежа с много ниско или много високо налягане;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Преди и след редуцир вентил;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Преди поплавок вентил;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На проблемни участъци с чести аварии;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none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Times New Roman"/>
              </a:rPr>
              <a:t>След помпени агрегати с честотни задвижвания и др.</a:t>
            </a:r>
          </a:p>
          <a:p>
            <a:pPr marL="0" marR="0" lvl="0" indent="-152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2400" b="0" i="0" u="none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  <a:sym typeface="Arim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B05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52400" y="1371600"/>
            <a:ext cx="8839200" cy="518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Verdana"/>
              <a:buNone/>
            </a:pP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Verdana"/>
                <a:cs typeface="Verdana"/>
                <a:sym typeface="Verdana"/>
              </a:rPr>
              <a:t>4. Извършвани анализи:</a:t>
            </a:r>
          </a:p>
          <a:p>
            <a:pPr marL="0" marR="0" lvl="0" indent="-508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endParaRPr sz="800" b="0" i="0" u="sng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Режим на работа на ПС – включване и изключване на ПА;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Сила и честота на хидравличните удари;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Статично,динамично налягане, загуби на налягане, изтичане на вода от водопровода;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Промяна на налягането във вътрешната водопроводна мрежа;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66"/>
              </a:buClr>
              <a:buSzPct val="70000"/>
              <a:buFont typeface="Noto Sans Symbols"/>
              <a:buChar char="✓"/>
            </a:pP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Налягане извън </a:t>
            </a:r>
            <a:r>
              <a:rPr lang="bg-BG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нормативно допустимото</a:t>
            </a:r>
            <a:r>
              <a:rPr lang="en-US" sz="28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21907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0" y="1241425"/>
            <a:ext cx="9144000" cy="554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520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Arimo"/>
              <a:buNone/>
            </a:pP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5</a:t>
            </a:r>
            <a:r>
              <a:rPr lang="en-US" sz="28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.</a:t>
            </a:r>
            <a:r>
              <a:rPr lang="bg-BG" sz="28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2800" b="1" i="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Как </a:t>
            </a:r>
            <a:r>
              <a:rPr lang="en-US" sz="28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mo"/>
                <a:ea typeface="Arimo"/>
                <a:cs typeface="Arimo"/>
                <a:sym typeface="Arimo"/>
              </a:rPr>
              <a:t>работим със системата?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Устройствата се присъединяват към водопровода в планирани точки;</a:t>
            </a:r>
          </a:p>
          <a:p>
            <a:pPr marL="342900" lvl="0" indent="-342900">
              <a:spcBef>
                <a:spcPts val="480"/>
              </a:spcBef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bg-BG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Време за измерване в една точка - 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/препоръчително -7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дни</a:t>
            </a:r>
            <a:r>
              <a:rPr lang="bg-BG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/</a:t>
            </a: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Изследват се различните режими на работа, включително и най-тежките;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Влиза се чрез парола в специализиран сайт и се анализират данните;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При констатиране на проблеми се правят по-задълбочени анализи;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70000"/>
              <a:buFont typeface="Noto Sans Symbols"/>
              <a:buChar char="✓"/>
            </a:pPr>
            <a:r>
              <a:rPr lang="en-US" sz="2400" b="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Разработена е методика за обследване на обект за хидравличен удар, която разлежда следните въпроси: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2_Попътна струя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пътна струя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пътна струя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1375</Words>
  <Application>Microsoft Office PowerPoint</Application>
  <PresentationFormat>Презентация на цял екран (4:3)</PresentationFormat>
  <Paragraphs>204</Paragraphs>
  <Slides>27</Slides>
  <Notes>19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35" baseType="lpstr">
      <vt:lpstr>Arial</vt:lpstr>
      <vt:lpstr>Arimo</vt:lpstr>
      <vt:lpstr>Georgia</vt:lpstr>
      <vt:lpstr>Noto Sans Symbols</vt:lpstr>
      <vt:lpstr>Times New Roman</vt:lpstr>
      <vt:lpstr>Trebuchet MS</vt:lpstr>
      <vt:lpstr>Verdana</vt:lpstr>
      <vt:lpstr>2_Попътна струя</vt:lpstr>
      <vt:lpstr>Използване на Inflowsys за анализ на работата на водоснабдителните съоръжения на територията на ВиК Русе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Въпреки че размера на хидравличния удар не е голям-коефициента CPIS достига до 900. Предвид материала на тръбите на водопровода/МНТ/, трудоемкоста при отстраняване на аварии по него, решихме да променим времето за отваряне/затваряне на СК с ел.задвижка. Изчисленото критично време по формулата Тс=2хL/a /сек/ е 3 сек. СК с ел. задвижка са настроени на 10 сек. Препоръчваните стойности в литературата за затваряне на СК с ел.задвижка спрямо критично време Тс са над 10 пъти от стойността на Тс.  </vt:lpstr>
      <vt:lpstr> </vt:lpstr>
      <vt:lpstr>Презентация на PowerPoint</vt:lpstr>
      <vt:lpstr>Презентация на PowerPoint</vt:lpstr>
      <vt:lpstr>Презентация на PowerPoint</vt:lpstr>
      <vt:lpstr>Напорен водопровод на км.3.100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Използване на Inflowsys за анализ на работата на водоснабдителните съоръжения на територията на ВиК Русе</dc:title>
  <dc:creator>Malin</dc:creator>
  <cp:lastModifiedBy>Rumen Yordanov</cp:lastModifiedBy>
  <cp:revision>131</cp:revision>
  <dcterms:modified xsi:type="dcterms:W3CDTF">2026-04-18T07:58:34Z</dcterms:modified>
</cp:coreProperties>
</file>