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62" r:id="rId8"/>
    <p:sldId id="263" r:id="rId9"/>
    <p:sldId id="264" r:id="rId10"/>
    <p:sldId id="271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151" autoAdjust="0"/>
    <p:restoredTop sz="90929"/>
  </p:normalViewPr>
  <p:slideViewPr>
    <p:cSldViewPr>
      <p:cViewPr varScale="1">
        <p:scale>
          <a:sx n="84" d="100"/>
          <a:sy n="84" d="100"/>
        </p:scale>
        <p:origin x="96" y="402"/>
      </p:cViewPr>
      <p:guideLst>
        <p:guide orient="horz" pos="3408"/>
        <p:guide pos="5759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3" name="AutoShape 1027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4" name="AutoShape 1028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5" name="AutoShape 1029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6" name="AutoShape 1030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7" name="AutoShape 103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8" name="Rectangle 103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6329" name="Rectangle 103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bg-BG" noProof="0" smtClean="0"/>
              <a:t>Click to edit Master title style</a:t>
            </a:r>
          </a:p>
        </p:txBody>
      </p:sp>
      <p:sp>
        <p:nvSpPr>
          <p:cNvPr id="56330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altLang="bg-BG" noProof="0" smtClean="0"/>
              <a:t>Click to edit Master subtitle style</a:t>
            </a:r>
          </a:p>
        </p:txBody>
      </p:sp>
      <p:sp>
        <p:nvSpPr>
          <p:cNvPr id="56331" name="Rectangle 103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6332" name="Rectangle 103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6333" name="Rectangle 103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292F0D-0301-455F-9EF0-86CE713C762B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3A4E5-04A1-4185-AE36-40F361225816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03383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4E494-CC2E-41C1-BA73-F80BAEE9CF9F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944569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лавие, графична колекция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онлайн изображение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81416315-E4AE-45A2-B418-FAE1BB0F1B0B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93624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EF9CE-5BD3-46C8-87FE-272F49634B7F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77638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3749A-FCB0-4FD1-9C85-6EC6787C053B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00517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4C853-770A-4F34-8868-3A3DFE897A59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85160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C00F4-EB05-4D89-9916-FDCB81060C48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622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BFA8E-B573-439A-878E-6FFD8A716A0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16925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97755-1F0A-443B-9C59-2221E929ABCD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424683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0A086-D1DD-42EB-BC84-7C837504CDA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4537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78425-87E1-40A0-8747-1F5414CE89E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7611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bg-BG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bg-BG" dirty="0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5303" name="Rectangle 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bg-BG" altLang="bg-BG" dirty="0"/>
          </a:p>
        </p:txBody>
      </p:sp>
      <p:sp>
        <p:nvSpPr>
          <p:cNvPr id="55305" name="Rectangle 9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B89DFBC-011B-4855-A343-3363E757E638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573213" y="2117725"/>
            <a:ext cx="7342187" cy="2835275"/>
          </a:xfrm>
        </p:spPr>
        <p:txBody>
          <a:bodyPr/>
          <a:lstStyle/>
          <a:p>
            <a:r>
              <a:rPr lang="bg-BG" altLang="bg-BG" sz="6000" b="1" dirty="0"/>
              <a:t>Подмяна на “стар” котел с нов</a:t>
            </a:r>
            <a:r>
              <a:rPr lang="en-US" altLang="bg-BG" sz="6000" b="1" dirty="0"/>
              <a:t> </a:t>
            </a:r>
            <a:r>
              <a:rPr lang="bg-BG" altLang="bg-BG" sz="6000" b="1" dirty="0"/>
              <a:t>по-висок КПД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altLang="bg-BG" dirty="0"/>
              <a:t>ЕФЕКТ</a:t>
            </a:r>
            <a:br>
              <a:rPr lang="bg-BG" altLang="bg-BG" dirty="0"/>
            </a:br>
            <a:endParaRPr lang="en-GB" altLang="bg-BG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83025" y="1905000"/>
            <a:ext cx="2060575" cy="496888"/>
          </a:xfrm>
        </p:spPr>
        <p:txBody>
          <a:bodyPr/>
          <a:lstStyle/>
          <a:p>
            <a:pPr algn="ctr"/>
            <a:r>
              <a:rPr lang="bg-BG" altLang="bg-BG" sz="2000" dirty="0"/>
              <a:t>3 130 </a:t>
            </a:r>
            <a:r>
              <a:rPr lang="bg-BG" altLang="bg-BG" sz="2000" dirty="0"/>
              <a:t>лв</a:t>
            </a:r>
            <a:r>
              <a:rPr lang="bg-BG" altLang="bg-BG" sz="2000" dirty="0"/>
              <a:t>/</a:t>
            </a:r>
            <a:r>
              <a:rPr lang="bg-BG" altLang="bg-BG" sz="2000" dirty="0"/>
              <a:t>год</a:t>
            </a:r>
            <a:endParaRPr lang="en-GB" altLang="bg-BG" sz="2000" dirty="0"/>
          </a:p>
        </p:txBody>
      </p:sp>
      <p:pic>
        <p:nvPicPr>
          <p:cNvPr id="52232" name="Picture 8" descr="C:\Program Files\Common Files\Microsoft Shared\Clipart\cagcat50\bs02064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588" y="2786063"/>
            <a:ext cx="2894012" cy="330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1.Причини да се избере обекта.</a:t>
            </a:r>
            <a:endParaRPr lang="en-GB" altLang="bg-BG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bg-BG" altLang="bg-BG" sz="2800" dirty="0"/>
              <a:t>Избрахме да подменим котела за отопление на сградата на Централно управление</a:t>
            </a:r>
            <a:r>
              <a:rPr lang="bg-BG" altLang="bg-BG" sz="2800" dirty="0" smtClean="0"/>
              <a:t>, защото</a:t>
            </a:r>
            <a:r>
              <a:rPr lang="bg-BG" altLang="bg-BG" sz="2800" dirty="0"/>
              <a:t>:</a:t>
            </a:r>
          </a:p>
          <a:p>
            <a:pPr>
              <a:buFontTx/>
              <a:buNone/>
            </a:pPr>
            <a:r>
              <a:rPr lang="bg-BG" altLang="bg-BG" sz="2800" dirty="0"/>
              <a:t>1.Има голяма годишна използваемост – 110 отопляеми дни в годината.</a:t>
            </a:r>
          </a:p>
          <a:p>
            <a:pPr>
              <a:buFontTx/>
              <a:buNone/>
            </a:pPr>
            <a:r>
              <a:rPr lang="bg-BG" altLang="bg-BG" sz="2800" dirty="0"/>
              <a:t>2.Котелът беше физически и морално остарял – с нисък КПД ;преоразмерен.</a:t>
            </a:r>
          </a:p>
          <a:p>
            <a:pPr>
              <a:buFontTx/>
              <a:buNone/>
            </a:pPr>
            <a:r>
              <a:rPr lang="bg-BG" altLang="bg-BG" sz="2800" dirty="0"/>
              <a:t>3.Отработените газове замърсяват </a:t>
            </a:r>
            <a:r>
              <a:rPr lang="bg-BG" altLang="bg-BG" sz="2800" dirty="0"/>
              <a:t>цетралната</a:t>
            </a:r>
            <a:r>
              <a:rPr lang="bg-BG" altLang="bg-BG" sz="2800" dirty="0"/>
              <a:t> част на гр</a:t>
            </a:r>
            <a:r>
              <a:rPr lang="bg-BG" altLang="bg-BG" sz="2800" dirty="0" smtClean="0"/>
              <a:t>. Русе</a:t>
            </a:r>
            <a:r>
              <a:rPr lang="bg-BG" altLang="bg-BG" sz="2800" dirty="0"/>
              <a:t>.</a:t>
            </a:r>
          </a:p>
        </p:txBody>
      </p: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r>
              <a:rPr lang="bg-BG" altLang="bg-BG" dirty="0"/>
              <a:t>2.Анализ на съществуващото положение.</a:t>
            </a:r>
            <a:endParaRPr lang="en-GB" altLang="bg-BG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91000"/>
          </a:xfrm>
        </p:spPr>
        <p:txBody>
          <a:bodyPr/>
          <a:lstStyle/>
          <a:p>
            <a:r>
              <a:rPr lang="bg-BG" altLang="bg-BG" sz="2800" dirty="0"/>
              <a:t>Преди да подменим котела възложихме на специалист ОВ да направи проучване и да даде становище  за работата на новия котел</a:t>
            </a:r>
            <a:r>
              <a:rPr lang="bg-BG" altLang="bg-BG" sz="2800" dirty="0" smtClean="0"/>
              <a:t>, като </a:t>
            </a:r>
            <a:r>
              <a:rPr lang="bg-BG" altLang="bg-BG" sz="2800" dirty="0"/>
              <a:t>се уточниха оптималните параметри на инсталацията и товарите.</a:t>
            </a:r>
          </a:p>
          <a:p>
            <a:r>
              <a:rPr lang="bg-BG" altLang="bg-BG" sz="2800" dirty="0"/>
              <a:t>Освен подмяната на котела се препоръча да се подмени част от инсталацията и да се премине от отворена в затворена система.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68413" y="-152400"/>
            <a:ext cx="8637587" cy="1431925"/>
          </a:xfrm>
        </p:spPr>
        <p:txBody>
          <a:bodyPr/>
          <a:lstStyle/>
          <a:p>
            <a:r>
              <a:rPr lang="bg-BG" altLang="bg-BG" dirty="0"/>
              <a:t>3.Идея за снижаване на загубите.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772400" cy="4191000"/>
          </a:xfrm>
        </p:spPr>
        <p:txBody>
          <a:bodyPr/>
          <a:lstStyle/>
          <a:p>
            <a:r>
              <a:rPr lang="bg-BG" altLang="bg-BG" dirty="0"/>
              <a:t>Новият котел е с гарантиран от завода по-висок  КПД с /6 – 8/ %.</a:t>
            </a:r>
          </a:p>
        </p:txBody>
      </p:sp>
    </p:spTree>
  </p:cSld>
  <p:clrMapOvr>
    <a:masterClrMapping/>
  </p:clrMapOvr>
  <p:transition>
    <p:pull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4.Реализация.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altLang="bg-BG" sz="2800" dirty="0"/>
              <a:t>Подмяната на котела и реконструкцията на отоплителната инсталация се извърши съвместно със специализирана организация – МИС Русе.</a:t>
            </a:r>
          </a:p>
          <a:p>
            <a:pPr>
              <a:lnSpc>
                <a:spcPct val="90000"/>
              </a:lnSpc>
            </a:pPr>
            <a:r>
              <a:rPr lang="bg-BG" altLang="bg-BG" sz="2800" dirty="0"/>
              <a:t>Монтажът се извърши непосредствено преди отоплителния сезон.</a:t>
            </a:r>
          </a:p>
          <a:p>
            <a:pPr>
              <a:lnSpc>
                <a:spcPct val="90000"/>
              </a:lnSpc>
            </a:pPr>
            <a:r>
              <a:rPr lang="bg-BG" altLang="bg-BG" sz="2800" dirty="0"/>
              <a:t>Подмениха се циркулационните ПА с по-ефективни и надеждни.</a:t>
            </a:r>
          </a:p>
          <a:p>
            <a:pPr>
              <a:lnSpc>
                <a:spcPct val="90000"/>
              </a:lnSpc>
            </a:pPr>
            <a:r>
              <a:rPr lang="bg-BG" altLang="bg-BG" sz="2800" dirty="0"/>
              <a:t>Отпадна </a:t>
            </a:r>
            <a:r>
              <a:rPr lang="bg-BG" altLang="bg-BG" sz="2800" dirty="0" smtClean="0"/>
              <a:t>препомпването</a:t>
            </a:r>
            <a:r>
              <a:rPr lang="bg-BG" altLang="bg-BG" sz="2800" dirty="0" smtClean="0"/>
              <a:t> </a:t>
            </a:r>
            <a:r>
              <a:rPr lang="bg-BG" altLang="bg-BG" sz="2800" dirty="0"/>
              <a:t>на нафтата</a:t>
            </a:r>
            <a:r>
              <a:rPr lang="bg-BG" altLang="bg-BG" sz="2800" dirty="0" smtClean="0"/>
              <a:t>, с </a:t>
            </a:r>
            <a:r>
              <a:rPr lang="bg-BG" altLang="bg-BG" sz="2800" dirty="0"/>
              <a:t>което се намали риска от възникване на пожар.</a:t>
            </a:r>
          </a:p>
        </p:txBody>
      </p:sp>
    </p:spTree>
  </p:cSld>
  <p:clrMapOvr>
    <a:masterClrMapping/>
  </p:clrMapOvr>
  <p:transition>
    <p:checke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5.Положителен ефект.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dirty="0"/>
              <a:t>Постигнатата икономия на нафта по предварителни разчети възлиза на 3 130 кг. на отоплителен сезон.</a:t>
            </a:r>
          </a:p>
          <a:p>
            <a:r>
              <a:rPr lang="bg-BG" altLang="bg-BG" dirty="0"/>
              <a:t>В стойност икономията се </a:t>
            </a:r>
            <a:endParaRPr lang="en-US" altLang="bg-BG" dirty="0"/>
          </a:p>
          <a:p>
            <a:pPr>
              <a:buFontTx/>
              <a:buNone/>
            </a:pPr>
            <a:r>
              <a:rPr lang="bg-BG" altLang="bg-BG" dirty="0"/>
              <a:t>оценява на 3 756  </a:t>
            </a:r>
            <a:r>
              <a:rPr lang="bg-BG" altLang="bg-BG" dirty="0"/>
              <a:t>лв</a:t>
            </a:r>
            <a:r>
              <a:rPr lang="bg-BG" altLang="bg-BG" dirty="0"/>
              <a:t>/годишно.</a:t>
            </a:r>
          </a:p>
          <a:p>
            <a:pPr>
              <a:buFontTx/>
              <a:buNone/>
            </a:pPr>
            <a:r>
              <a:rPr lang="bg-BG" altLang="bg-BG" dirty="0"/>
              <a:t>Срокът за изкупуване е 3 години.</a:t>
            </a:r>
            <a:endParaRPr lang="en-GB" altLang="bg-BG" dirty="0"/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6.Отрицателен ефект</a:t>
            </a:r>
            <a:endParaRPr lang="en-GB" altLang="bg-BG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dirty="0"/>
              <a:t>Реконструкцията отне  време на специалистите от РМР и ЕМО.</a:t>
            </a:r>
            <a:endParaRPr lang="en-GB" altLang="bg-BG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r>
              <a:rPr lang="bg-BG" altLang="bg-BG" dirty="0"/>
              <a:t>7.Други обекти</a:t>
            </a:r>
            <a:r>
              <a:rPr lang="bg-BG" altLang="bg-BG" dirty="0" smtClean="0"/>
              <a:t>, на </a:t>
            </a:r>
            <a:r>
              <a:rPr lang="bg-BG" altLang="bg-BG" dirty="0"/>
              <a:t>които сме реализирали мероприятието.</a:t>
            </a:r>
            <a:endParaRPr lang="en-GB" altLang="bg-BG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772400" cy="4191000"/>
          </a:xfrm>
        </p:spPr>
        <p:txBody>
          <a:bodyPr/>
          <a:lstStyle/>
          <a:p>
            <a:r>
              <a:rPr lang="bg-BG" altLang="bg-BG" dirty="0"/>
              <a:t>Засега не сме реализирали подобни проекти.</a:t>
            </a:r>
          </a:p>
          <a:p>
            <a:r>
              <a:rPr lang="bg-BG" altLang="bg-BG" dirty="0"/>
              <a:t>Предвижда се в бъдеще да се реконструира отоплението в РМР на природен газ.</a:t>
            </a:r>
          </a:p>
        </p:txBody>
      </p:sp>
    </p:spTree>
  </p:cSld>
  <p:clrMapOvr>
    <a:masterClrMapping/>
  </p:clrMapOvr>
  <p:transition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8.Изводи.</a:t>
            </a:r>
            <a:endParaRPr lang="en-GB" altLang="bg-BG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2800" dirty="0"/>
              <a:t>Радикалният подход за достигане на максимален КПД е като се подмени енергетичното оборудване съобразно работните условия на обекта.</a:t>
            </a:r>
          </a:p>
          <a:p>
            <a:r>
              <a:rPr lang="bg-BG" altLang="bg-BG" sz="2800" dirty="0"/>
              <a:t>При добър подбор на обект и реализация на подмяната след замерване и анализ срокът за изкупуване е под 3 години. </a:t>
            </a:r>
          </a:p>
          <a:p>
            <a:r>
              <a:rPr lang="bg-BG" altLang="bg-BG" sz="2800" dirty="0"/>
              <a:t>Считаме</a:t>
            </a:r>
            <a:r>
              <a:rPr lang="bg-BG" altLang="bg-BG" sz="2800" dirty="0" smtClean="0"/>
              <a:t>, че </a:t>
            </a:r>
            <a:r>
              <a:rPr lang="bg-BG" altLang="bg-BG" sz="2800" dirty="0"/>
              <a:t>се постига желаният ефект и усилията си струват.   </a:t>
            </a:r>
          </a:p>
          <a:p>
            <a:pPr>
              <a:buFontTx/>
              <a:buNone/>
            </a:pPr>
            <a:endParaRPr lang="en-GB" altLang="bg-BG" sz="2800" dirty="0"/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231</TotalTime>
  <Words>333</Words>
  <Application>Microsoft Office PowerPoint</Application>
  <PresentationFormat>Презентация на цял екран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3" baseType="lpstr">
      <vt:lpstr>Times New Roman</vt:lpstr>
      <vt:lpstr>Wingdings</vt:lpstr>
      <vt:lpstr>Ricepaper</vt:lpstr>
      <vt:lpstr>Подмяна на “стар” котел с нов по-висок КПД</vt:lpstr>
      <vt:lpstr>1.Причини да се избере обекта.</vt:lpstr>
      <vt:lpstr>2.Анализ на съществуващото положение.</vt:lpstr>
      <vt:lpstr>3.Идея за снижаване на загубите.</vt:lpstr>
      <vt:lpstr>4.Реализация.</vt:lpstr>
      <vt:lpstr>5.Положителен ефект.</vt:lpstr>
      <vt:lpstr>6.Отрицателен ефект</vt:lpstr>
      <vt:lpstr>7.Други обекти, на които сме реализирали мероприятието.</vt:lpstr>
      <vt:lpstr>8.Изводи.</vt:lpstr>
      <vt:lpstr>ЕФЕКТ </vt:lpstr>
    </vt:vector>
  </TitlesOfParts>
  <Company>tj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Ремонт на ПА с престъргване на работно колело</dc:title>
  <dc:creator>rj</dc:creator>
  <cp:lastModifiedBy>Rumen Yordanov</cp:lastModifiedBy>
  <cp:revision>33</cp:revision>
  <dcterms:created xsi:type="dcterms:W3CDTF">2002-05-02T19:03:06Z</dcterms:created>
  <dcterms:modified xsi:type="dcterms:W3CDTF">2026-04-12T08:39:04Z</dcterms:modified>
</cp:coreProperties>
</file>