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</p:sldIdLst>
  <p:sldSz cx="9144000" cy="6858000" type="screen4x3"/>
  <p:notesSz cx="6858000" cy="9144000"/>
  <p:defaultTextStyle>
    <a:defPPr>
      <a:defRPr lang="bg-BG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0" autoAdjust="0"/>
    <p:restoredTop sz="94660"/>
  </p:normalViewPr>
  <p:slideViewPr>
    <p:cSldViewPr>
      <p:cViewPr varScale="1">
        <p:scale>
          <a:sx n="102" d="100"/>
          <a:sy n="102" d="100"/>
        </p:scale>
        <p:origin x="10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 smtClean="0"/>
              <a:t>Щракнете, за да редактирате стила на подзаглавието в образеца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844F6D-FFC6-4D2F-949B-FF1DE55583E2}" type="slidenum">
              <a:rPr lang="bg-BG" altLang="bg-BG"/>
              <a:pPr/>
              <a:t>‹#›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707480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88CC2-4588-45A5-8B55-A4331A8486AD}" type="slidenum">
              <a:rPr lang="bg-BG" altLang="bg-BG"/>
              <a:pPr/>
              <a:t>‹#›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3436107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AA8748-7CC5-4137-A15E-C80AAA6E6B86}" type="slidenum">
              <a:rPr lang="bg-BG" altLang="bg-BG"/>
              <a:pPr/>
              <a:t>‹#›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3177283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лавие, диаграма и графична кол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онлайн изображение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bg-BG" dirty="0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bg-BG" altLang="bg-BG" dirty="0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bg-BG" altLang="bg-BG" dirty="0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EC9C029-B4CF-482A-944D-A4DDB723F8F7}" type="slidenum">
              <a:rPr lang="bg-BG" altLang="bg-BG"/>
              <a:pPr/>
              <a:t>‹#›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474438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C7B07-9CBE-42CD-B4F1-B005AE727E02}" type="slidenum">
              <a:rPr lang="bg-BG" altLang="bg-BG"/>
              <a:pPr/>
              <a:t>‹#›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1026633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7CD45D-B2C3-4BF1-8BC6-EDA24D638DDF}" type="slidenum">
              <a:rPr lang="bg-BG" altLang="bg-BG"/>
              <a:pPr/>
              <a:t>‹#›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965007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 dirty="0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 dirty="0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14FE6F-1922-4F2E-9533-5946892AC225}" type="slidenum">
              <a:rPr lang="bg-BG" altLang="bg-BG"/>
              <a:pPr/>
              <a:t>‹#›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2723973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 dirty="0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 dirty="0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951AD-7AAA-46BA-BFD1-81974650F8B6}" type="slidenum">
              <a:rPr lang="bg-BG" altLang="bg-BG"/>
              <a:pPr/>
              <a:t>‹#›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3719493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 dirty="0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 dirty="0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317AC6-3C34-42D1-957D-F9D33250D82B}" type="slidenum">
              <a:rPr lang="bg-BG" altLang="bg-BG"/>
              <a:pPr/>
              <a:t>‹#›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3068047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 dirty="0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81454-3798-4F6A-A0B4-B916E5941ED8}" type="slidenum">
              <a:rPr lang="bg-BG" altLang="bg-BG"/>
              <a:pPr/>
              <a:t>‹#›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2133245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 dirty="0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 dirty="0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55EB45-94A9-428C-A2A4-1842CC68571C}" type="slidenum">
              <a:rPr lang="bg-BG" altLang="bg-BG"/>
              <a:pPr/>
              <a:t>‹#›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3144090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 dirty="0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 dirty="0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 dirty="0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B82AC3-3712-4B6D-8DB3-2B6BD80C3F2A}" type="slidenum">
              <a:rPr lang="bg-BG" altLang="bg-BG"/>
              <a:pPr/>
              <a:t>‹#›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3948282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 smtClean="0"/>
              <a:t>Click to edit Master text styles</a:t>
            </a:r>
          </a:p>
          <a:p>
            <a:pPr lvl="1"/>
            <a:r>
              <a:rPr lang="bg-BG" altLang="bg-BG" smtClean="0"/>
              <a:t>Second level</a:t>
            </a:r>
          </a:p>
          <a:p>
            <a:pPr lvl="2"/>
            <a:r>
              <a:rPr lang="bg-BG" altLang="bg-BG" smtClean="0"/>
              <a:t>Third level</a:t>
            </a:r>
          </a:p>
          <a:p>
            <a:pPr lvl="3"/>
            <a:r>
              <a:rPr lang="bg-BG" altLang="bg-BG" smtClean="0"/>
              <a:t>Fourth level</a:t>
            </a:r>
          </a:p>
          <a:p>
            <a:pPr lvl="4"/>
            <a:r>
              <a:rPr lang="bg-BG" altLang="bg-BG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bg-BG" altLang="bg-BG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bg-BG" altLang="bg-BG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264C98A-0A99-4D9B-9139-9695773A9B58}" type="slidenum">
              <a:rPr lang="bg-BG" altLang="bg-BG"/>
              <a:pPr/>
              <a:t>‹#›</a:t>
            </a:fld>
            <a:endParaRPr lang="bg-BG" altLang="bg-BG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620713"/>
            <a:ext cx="7772400" cy="1470025"/>
          </a:xfrm>
        </p:spPr>
        <p:txBody>
          <a:bodyPr anchor="ctr"/>
          <a:lstStyle/>
          <a:p>
            <a:r>
              <a:rPr lang="bg-BG" altLang="bg-BG" sz="4000" dirty="0"/>
              <a:t>Снижаване на техническите загуби</a:t>
            </a:r>
            <a:br>
              <a:rPr lang="bg-BG" altLang="bg-BG" sz="4000" dirty="0"/>
            </a:br>
            <a:r>
              <a:rPr lang="bg-BG" altLang="bg-BG" sz="4000" dirty="0"/>
              <a:t>Уреди и методи за откриване на течове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>
            <p:ph type="subTitle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975" y="2708275"/>
            <a:ext cx="5040313" cy="381793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043363" cy="5962650"/>
          </a:xfrm>
        </p:spPr>
        <p:txBody>
          <a:bodyPr/>
          <a:lstStyle/>
          <a:p>
            <a:pPr algn="l"/>
            <a:r>
              <a:rPr lang="bg-BG" altLang="bg-BG" sz="2000" b="1" i="1" dirty="0" smtClean="0"/>
              <a:t>Фактори, влияещи </a:t>
            </a:r>
            <a:r>
              <a:rPr lang="bg-BG" altLang="bg-BG" sz="2000" b="1" i="1" dirty="0"/>
              <a:t>върху разпространението на шума от течове</a:t>
            </a:r>
            <a:br>
              <a:rPr lang="bg-BG" altLang="bg-BG" sz="2000" b="1" i="1" dirty="0"/>
            </a:br>
            <a:r>
              <a:rPr lang="bg-BG" altLang="bg-BG" sz="800" dirty="0"/>
              <a:t/>
            </a:r>
            <a:br>
              <a:rPr lang="bg-BG" altLang="bg-BG" sz="800" dirty="0"/>
            </a:br>
            <a:r>
              <a:rPr lang="bg-BG" altLang="bg-BG" sz="2000" dirty="0"/>
              <a:t>- Материал на тръбата /твърд – мек/</a:t>
            </a:r>
            <a:br>
              <a:rPr lang="bg-BG" altLang="bg-BG" sz="2000" dirty="0"/>
            </a:br>
            <a:r>
              <a:rPr lang="bg-BG" altLang="bg-BG" sz="2000" dirty="0"/>
              <a:t>- Диаметър на тръбата /80 мм – 1000 мм/</a:t>
            </a:r>
            <a:br>
              <a:rPr lang="bg-BG" altLang="bg-BG" sz="2000" dirty="0"/>
            </a:br>
            <a:r>
              <a:rPr lang="bg-BG" altLang="bg-BG" sz="2000" dirty="0"/>
              <a:t>- Налягане /4 м – 60 м/</a:t>
            </a:r>
            <a:br>
              <a:rPr lang="bg-BG" altLang="bg-BG" sz="2000" dirty="0"/>
            </a:br>
            <a:r>
              <a:rPr lang="bg-BG" altLang="bg-BG" sz="2000" dirty="0"/>
              <a:t>- Фонови шумове /редуцир вентили – местни съпротивления и др./</a:t>
            </a:r>
            <a:br>
              <a:rPr lang="bg-BG" altLang="bg-BG" sz="2000" dirty="0"/>
            </a:br>
            <a:r>
              <a:rPr lang="bg-BG" altLang="bg-BG" sz="2000" dirty="0"/>
              <a:t>- </a:t>
            </a:r>
            <a:r>
              <a:rPr lang="bg-BG" altLang="bg-BG" sz="2000" dirty="0" smtClean="0"/>
              <a:t>Ползватели </a:t>
            </a:r>
            <a:r>
              <a:rPr lang="bg-BG" altLang="bg-BG" sz="2000" dirty="0"/>
              <a:t>/битови – </a:t>
            </a:r>
            <a:r>
              <a:rPr lang="bg-BG" altLang="bg-BG" sz="2000" dirty="0" smtClean="0"/>
              <a:t>промишлени/</a:t>
            </a:r>
            <a:r>
              <a:rPr lang="bg-BG" altLang="bg-BG" sz="2000" dirty="0"/>
              <a:t/>
            </a:r>
            <a:br>
              <a:rPr lang="bg-BG" altLang="bg-BG" sz="2000" dirty="0"/>
            </a:br>
            <a:r>
              <a:rPr lang="bg-BG" altLang="bg-BG" sz="2000" dirty="0"/>
              <a:t>- Най-доброто време за откриване на течове е когато фоновите шумове са минимални</a:t>
            </a:r>
            <a:r>
              <a:rPr lang="bg-BG" altLang="bg-BG" sz="2000" dirty="0" smtClean="0"/>
              <a:t>, а </a:t>
            </a:r>
            <a:r>
              <a:rPr lang="bg-BG" altLang="bg-BG" sz="2000" dirty="0"/>
              <a:t>налягането е максимално</a:t>
            </a:r>
            <a:br>
              <a:rPr lang="bg-BG" altLang="bg-BG" sz="2000" dirty="0"/>
            </a:br>
            <a:endParaRPr lang="bg-BG" altLang="bg-BG" sz="2000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1412875"/>
            <a:ext cx="4044950" cy="3013075"/>
          </a:xfrm>
          <a:noFill/>
          <a:ln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194300" cy="6107112"/>
          </a:xfrm>
        </p:spPr>
        <p:txBody>
          <a:bodyPr/>
          <a:lstStyle/>
          <a:p>
            <a:pPr algn="l"/>
            <a:r>
              <a:rPr lang="bg-BG" altLang="bg-BG" sz="2400" b="1" i="1" dirty="0"/>
              <a:t>Качество на шума от теча</a:t>
            </a:r>
            <a:r>
              <a:rPr lang="bg-BG" altLang="bg-BG" sz="2400" dirty="0"/>
              <a:t/>
            </a:r>
            <a:br>
              <a:rPr lang="bg-BG" altLang="bg-BG" sz="2400" dirty="0"/>
            </a:br>
            <a:r>
              <a:rPr lang="bg-BG" altLang="bg-BG" sz="2400" i="1" dirty="0"/>
              <a:t>Добро качество</a:t>
            </a:r>
            <a:br>
              <a:rPr lang="bg-BG" altLang="bg-BG" sz="2400" i="1" dirty="0"/>
            </a:br>
            <a:r>
              <a:rPr lang="bg-BG" altLang="bg-BG" sz="2400" dirty="0"/>
              <a:t>- Високо налягане</a:t>
            </a:r>
            <a:br>
              <a:rPr lang="bg-BG" altLang="bg-BG" sz="2400" dirty="0"/>
            </a:br>
            <a:r>
              <a:rPr lang="bg-BG" altLang="bg-BG" sz="2400" dirty="0"/>
              <a:t>- Твърдо покритие над водопровода</a:t>
            </a:r>
            <a:br>
              <a:rPr lang="bg-BG" altLang="bg-BG" sz="2400" dirty="0"/>
            </a:br>
            <a:r>
              <a:rPr lang="bg-BG" altLang="bg-BG" sz="2400" dirty="0"/>
              <a:t>- Малки отвори по тръбата</a:t>
            </a:r>
            <a:br>
              <a:rPr lang="bg-BG" altLang="bg-BG" sz="2400" dirty="0"/>
            </a:br>
            <a:r>
              <a:rPr lang="bg-BG" altLang="bg-BG" sz="2400" dirty="0"/>
              <a:t>- Чисти тръби</a:t>
            </a:r>
            <a:br>
              <a:rPr lang="bg-BG" altLang="bg-BG" sz="2400" dirty="0"/>
            </a:br>
            <a:r>
              <a:rPr lang="bg-BG" altLang="bg-BG" sz="2400" dirty="0"/>
              <a:t>- Метални тръби</a:t>
            </a:r>
            <a:br>
              <a:rPr lang="bg-BG" altLang="bg-BG" sz="2400" dirty="0"/>
            </a:br>
            <a:r>
              <a:rPr lang="bg-BG" altLang="bg-BG" sz="2400" dirty="0"/>
              <a:t>- Малки диаметри</a:t>
            </a:r>
            <a:br>
              <a:rPr lang="bg-BG" altLang="bg-BG" sz="2400" dirty="0"/>
            </a:br>
            <a:r>
              <a:rPr lang="bg-BG" altLang="bg-BG" sz="2400" i="1" dirty="0"/>
              <a:t>Лошо качество</a:t>
            </a:r>
            <a:br>
              <a:rPr lang="bg-BG" altLang="bg-BG" sz="2400" i="1" dirty="0"/>
            </a:br>
            <a:r>
              <a:rPr lang="bg-BG" altLang="bg-BG" sz="2400" dirty="0"/>
              <a:t>- Ниско налягане</a:t>
            </a:r>
            <a:br>
              <a:rPr lang="bg-BG" altLang="bg-BG" sz="2400" dirty="0"/>
            </a:br>
            <a:r>
              <a:rPr lang="bg-BG" altLang="bg-BG" sz="2400" dirty="0"/>
              <a:t>- Меко покритие</a:t>
            </a:r>
            <a:br>
              <a:rPr lang="bg-BG" altLang="bg-BG" sz="2400" dirty="0"/>
            </a:br>
            <a:r>
              <a:rPr lang="bg-BG" altLang="bg-BG" sz="2400" dirty="0"/>
              <a:t>- Големи аварии</a:t>
            </a:r>
            <a:br>
              <a:rPr lang="bg-BG" altLang="bg-BG" sz="2400" dirty="0"/>
            </a:br>
            <a:r>
              <a:rPr lang="bg-BG" altLang="bg-BG" sz="2400" dirty="0"/>
              <a:t>- Тръби с отлагания</a:t>
            </a:r>
            <a:br>
              <a:rPr lang="bg-BG" altLang="bg-BG" sz="2400" dirty="0"/>
            </a:br>
            <a:r>
              <a:rPr lang="bg-BG" altLang="bg-BG" sz="2400" dirty="0"/>
              <a:t>- Неметални тръби</a:t>
            </a:r>
            <a:br>
              <a:rPr lang="bg-BG" altLang="bg-BG" sz="2400" dirty="0"/>
            </a:br>
            <a:r>
              <a:rPr lang="bg-BG" altLang="bg-BG" sz="2400" dirty="0"/>
              <a:t>- Големи диаметри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908050"/>
            <a:ext cx="4572000" cy="4262438"/>
          </a:xfrm>
          <a:noFill/>
          <a:ln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125538"/>
            <a:ext cx="4392613" cy="4608512"/>
          </a:xfrm>
        </p:spPr>
        <p:txBody>
          <a:bodyPr/>
          <a:lstStyle/>
          <a:p>
            <a:pPr algn="l"/>
            <a:r>
              <a:rPr lang="bg-BG" altLang="bg-BG" sz="3200" b="1" i="1" dirty="0"/>
              <a:t>Разпространение на акустичния шум от теч  </a:t>
            </a:r>
            <a:br>
              <a:rPr lang="bg-BG" altLang="bg-BG" sz="3200" b="1" i="1" dirty="0"/>
            </a:br>
            <a:r>
              <a:rPr lang="bg-BG" altLang="bg-BG" sz="1000" dirty="0"/>
              <a:t/>
            </a:r>
            <a:br>
              <a:rPr lang="bg-BG" altLang="bg-BG" sz="1000" dirty="0"/>
            </a:br>
            <a:r>
              <a:rPr lang="bg-BG" altLang="bg-BG" sz="3200" dirty="0"/>
              <a:t>Дължи се на енергията</a:t>
            </a:r>
            <a:r>
              <a:rPr lang="bg-BG" altLang="bg-BG" sz="3200" dirty="0" smtClean="0"/>
              <a:t>, която </a:t>
            </a:r>
            <a:r>
              <a:rPr lang="bg-BG" altLang="bg-BG" sz="3200" dirty="0"/>
              <a:t>се генерира от теча и се разпространява както от стените на </a:t>
            </a:r>
            <a:r>
              <a:rPr lang="bg-BG" altLang="bg-BG" sz="3200" dirty="0" smtClean="0"/>
              <a:t>тръбите, така </a:t>
            </a:r>
            <a:r>
              <a:rPr lang="bg-BG" altLang="bg-BG" sz="3200" dirty="0"/>
              <a:t>и от водата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1196975"/>
            <a:ext cx="4059237" cy="4319588"/>
          </a:xfrm>
          <a:noFill/>
          <a:ln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bg-BG" altLang="bg-BG" sz="2400" i="1" dirty="0"/>
              <a:t>Малките течове</a:t>
            </a:r>
            <a:r>
              <a:rPr lang="bg-BG" altLang="bg-BG" sz="2400" dirty="0"/>
              <a:t> не влияят съществено на налягането във водопроводите и могат да траят много дълъг период от време без да </a:t>
            </a:r>
            <a:r>
              <a:rPr lang="bg-BG" altLang="bg-BG" sz="2400" dirty="0" smtClean="0"/>
              <a:t>осъзнаем, че </a:t>
            </a:r>
            <a:r>
              <a:rPr lang="bg-BG" altLang="bg-BG" sz="2400" dirty="0"/>
              <a:t>съществуват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7338" y="1600200"/>
            <a:ext cx="6027737" cy="4525963"/>
          </a:xfrm>
          <a:noFill/>
          <a:ln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bg-BG" altLang="bg-BG" sz="2400" dirty="0"/>
              <a:t>При </a:t>
            </a:r>
            <a:r>
              <a:rPr lang="bg-BG" altLang="bg-BG" sz="2400" b="1" i="1" dirty="0"/>
              <a:t>големи</a:t>
            </a:r>
            <a:r>
              <a:rPr lang="bg-BG" altLang="bg-BG" sz="2400" i="1" dirty="0"/>
              <a:t> </a:t>
            </a:r>
            <a:r>
              <a:rPr lang="bg-BG" altLang="bg-BG" sz="2400" b="1" i="1" dirty="0" smtClean="0"/>
              <a:t>аварии, налягането</a:t>
            </a:r>
            <a:r>
              <a:rPr lang="bg-BG" altLang="bg-BG" sz="2400" dirty="0" smtClean="0"/>
              <a:t> </a:t>
            </a:r>
            <a:r>
              <a:rPr lang="bg-BG" altLang="bg-BG" sz="2400" dirty="0"/>
              <a:t>във водопровода се губи и ние бързо </a:t>
            </a:r>
            <a:r>
              <a:rPr lang="bg-BG" altLang="bg-BG" sz="2400" dirty="0" smtClean="0"/>
              <a:t>осъзнаваме, че съществуват. Въпреки </a:t>
            </a:r>
            <a:r>
              <a:rPr lang="bg-BG" altLang="bg-BG" sz="2400" dirty="0"/>
              <a:t>това ,понякога е трудно да открием къде е аварията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2575" y="1600200"/>
            <a:ext cx="6037263" cy="4525963"/>
          </a:xfrm>
          <a:noFill/>
          <a:ln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4638"/>
            <a:ext cx="5113337" cy="6178550"/>
          </a:xfrm>
        </p:spPr>
        <p:txBody>
          <a:bodyPr/>
          <a:lstStyle/>
          <a:p>
            <a:pPr algn="l"/>
            <a:r>
              <a:rPr lang="en-US" altLang="bg-BG" sz="2400" dirty="0"/>
              <a:t/>
            </a:r>
            <a:br>
              <a:rPr lang="en-US" altLang="bg-BG" sz="2400" dirty="0"/>
            </a:br>
            <a:r>
              <a:rPr lang="bg-BG" altLang="bg-BG" sz="2800" b="1" dirty="0"/>
              <a:t>Как да търсим скритите течове?</a:t>
            </a:r>
            <a:br>
              <a:rPr lang="bg-BG" altLang="bg-BG" sz="2800" b="1" dirty="0"/>
            </a:br>
            <a:r>
              <a:rPr lang="en-US" altLang="bg-BG" sz="2400" dirty="0"/>
              <a:t>LLP- </a:t>
            </a:r>
            <a:r>
              <a:rPr lang="en-US" altLang="bg-BG" sz="2000" dirty="0"/>
              <a:t>Localise</a:t>
            </a:r>
            <a:r>
              <a:rPr lang="en-US" altLang="bg-BG" sz="2000" dirty="0" smtClean="0"/>
              <a:t>,</a:t>
            </a:r>
            <a:r>
              <a:rPr lang="bg-BG" altLang="bg-BG" sz="2000" dirty="0" smtClean="0"/>
              <a:t> </a:t>
            </a:r>
            <a:r>
              <a:rPr lang="en-US" altLang="bg-BG" sz="2000" dirty="0" smtClean="0"/>
              <a:t>Locate,</a:t>
            </a:r>
            <a:r>
              <a:rPr lang="bg-BG" altLang="bg-BG" sz="2000" dirty="0" smtClean="0"/>
              <a:t> </a:t>
            </a:r>
            <a:r>
              <a:rPr lang="en-US" altLang="bg-BG" sz="2000" dirty="0" smtClean="0"/>
              <a:t>Pinpoint</a:t>
            </a:r>
            <a:r>
              <a:rPr lang="en-US" altLang="bg-BG" sz="2400" dirty="0" smtClean="0"/>
              <a:t>                    </a:t>
            </a:r>
            <a:r>
              <a:rPr lang="bg-BG" altLang="bg-BG" sz="2400" i="1" dirty="0"/>
              <a:t>Осъзнаване</a:t>
            </a:r>
            <a:r>
              <a:rPr lang="bg-BG" altLang="bg-BG" sz="2400" i="1" dirty="0" smtClean="0"/>
              <a:t>, локализиране, точно </a:t>
            </a:r>
            <a:r>
              <a:rPr lang="bg-BG" altLang="bg-BG" sz="2400" i="1" dirty="0"/>
              <a:t>определяне мястото на теча</a:t>
            </a:r>
            <a:r>
              <a:rPr lang="bg-BG" altLang="bg-BG" sz="2400" dirty="0"/>
              <a:t/>
            </a:r>
            <a:br>
              <a:rPr lang="bg-BG" altLang="bg-BG" sz="2400" dirty="0"/>
            </a:br>
            <a:r>
              <a:rPr lang="bg-BG" altLang="bg-BG" sz="2400" dirty="0"/>
              <a:t>1.Осъзнаване</a:t>
            </a:r>
            <a:br>
              <a:rPr lang="bg-BG" altLang="bg-BG" sz="2400" dirty="0"/>
            </a:br>
            <a:r>
              <a:rPr lang="bg-BG" altLang="bg-BG" sz="2400" dirty="0"/>
              <a:t>- Обследване по хидранти</a:t>
            </a:r>
            <a:r>
              <a:rPr lang="bg-BG" altLang="bg-BG" sz="2400" dirty="0" smtClean="0"/>
              <a:t>,  </a:t>
            </a:r>
            <a:r>
              <a:rPr lang="bg-BG" altLang="bg-BG" sz="2400" dirty="0"/>
              <a:t>спирателни кранове и др. метални фитинги</a:t>
            </a:r>
            <a:r>
              <a:rPr lang="bg-BG" altLang="bg-BG" sz="2400" dirty="0" smtClean="0"/>
              <a:t>, до </a:t>
            </a:r>
            <a:r>
              <a:rPr lang="bg-BG" altLang="bg-BG" sz="2400" dirty="0"/>
              <a:t>които имаме достъп за прослушване</a:t>
            </a:r>
            <a:br>
              <a:rPr lang="bg-BG" altLang="bg-BG" sz="2400" dirty="0"/>
            </a:br>
            <a:r>
              <a:rPr lang="bg-BG" altLang="bg-BG" sz="2400" dirty="0"/>
              <a:t>- Стъпкови тестове</a:t>
            </a:r>
            <a:br>
              <a:rPr lang="bg-BG" altLang="bg-BG" sz="2400" dirty="0"/>
            </a:br>
            <a:r>
              <a:rPr lang="bg-BG" altLang="bg-BG" sz="2400" dirty="0"/>
              <a:t>- Логери за шум</a:t>
            </a:r>
            <a:br>
              <a:rPr lang="bg-BG" altLang="bg-BG" sz="2400" dirty="0"/>
            </a:br>
            <a:r>
              <a:rPr lang="bg-BG" altLang="bg-BG" sz="2400" dirty="0"/>
              <a:t>- Водомерни зони /най-доброто/     </a:t>
            </a:r>
            <a:br>
              <a:rPr lang="bg-BG" altLang="bg-BG" sz="2400" dirty="0"/>
            </a:br>
            <a:r>
              <a:rPr lang="bg-BG" altLang="bg-BG" sz="2400" dirty="0"/>
              <a:t>2.Локализиране – корелатор</a:t>
            </a:r>
            <a:br>
              <a:rPr lang="bg-BG" altLang="bg-BG" sz="2400" dirty="0"/>
            </a:br>
            <a:r>
              <a:rPr lang="bg-BG" altLang="bg-BG" sz="2400" dirty="0"/>
              <a:t>3.Откриване мястото на теча – уреди за шум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2225" y="981075"/>
            <a:ext cx="3856038" cy="4103688"/>
          </a:xfrm>
          <a:noFill/>
          <a:ln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043363" cy="5675312"/>
          </a:xfrm>
        </p:spPr>
        <p:txBody>
          <a:bodyPr/>
          <a:lstStyle/>
          <a:p>
            <a:pPr algn="l"/>
            <a:r>
              <a:rPr lang="bg-BG" altLang="bg-BG" sz="3200" dirty="0"/>
              <a:t>Стъпки за снижаване на загубите</a:t>
            </a:r>
            <a:br>
              <a:rPr lang="bg-BG" altLang="bg-BG" sz="3200" dirty="0"/>
            </a:br>
            <a:r>
              <a:rPr lang="bg-BG" altLang="bg-BG" sz="3200" dirty="0"/>
              <a:t/>
            </a:r>
            <a:br>
              <a:rPr lang="bg-BG" altLang="bg-BG" sz="3200" dirty="0"/>
            </a:br>
            <a:r>
              <a:rPr lang="bg-BG" altLang="bg-BG" sz="2800" dirty="0"/>
              <a:t>- Мониторинг</a:t>
            </a:r>
            <a:br>
              <a:rPr lang="bg-BG" altLang="bg-BG" sz="2800" dirty="0"/>
            </a:br>
            <a:r>
              <a:rPr lang="bg-BG" altLang="bg-BG" sz="2800" dirty="0"/>
              <a:t>- Осъзнаване</a:t>
            </a:r>
            <a:br>
              <a:rPr lang="bg-BG" altLang="bg-BG" sz="2800" dirty="0"/>
            </a:br>
            <a:r>
              <a:rPr lang="bg-BG" altLang="bg-BG" sz="2800" dirty="0"/>
              <a:t>- Локализиране</a:t>
            </a:r>
            <a:br>
              <a:rPr lang="bg-BG" altLang="bg-BG" sz="2800" dirty="0"/>
            </a:br>
            <a:r>
              <a:rPr lang="bg-BG" altLang="bg-BG" sz="2800" dirty="0"/>
              <a:t>- Точно определяне мястото на теча</a:t>
            </a:r>
            <a:br>
              <a:rPr lang="bg-BG" altLang="bg-BG" sz="2800" dirty="0"/>
            </a:br>
            <a:r>
              <a:rPr lang="bg-BG" altLang="bg-BG" sz="2800" dirty="0"/>
              <a:t>- Потвърждение</a:t>
            </a:r>
            <a:br>
              <a:rPr lang="bg-BG" altLang="bg-BG" sz="2800" dirty="0"/>
            </a:br>
            <a:r>
              <a:rPr lang="bg-BG" altLang="bg-BG" sz="2800" dirty="0"/>
              <a:t>- Ремонт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1628775"/>
            <a:ext cx="4037012" cy="3016250"/>
          </a:xfrm>
          <a:noFill/>
          <a:ln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114800" cy="5746750"/>
          </a:xfrm>
        </p:spPr>
        <p:txBody>
          <a:bodyPr/>
          <a:lstStyle/>
          <a:p>
            <a:pPr algn="l"/>
            <a:r>
              <a:rPr lang="bg-BG" altLang="bg-BG" sz="3200" i="1" dirty="0"/>
              <a:t>Осъзнаване</a:t>
            </a:r>
            <a:r>
              <a:rPr lang="bg-BG" altLang="bg-BG" sz="1000" i="1" dirty="0"/>
              <a:t/>
            </a:r>
            <a:br>
              <a:rPr lang="bg-BG" altLang="bg-BG" sz="1000" i="1" dirty="0"/>
            </a:br>
            <a:r>
              <a:rPr lang="bg-BG" altLang="bg-BG" sz="3200" dirty="0"/>
              <a:t>- </a:t>
            </a:r>
            <a:r>
              <a:rPr lang="bg-BG" altLang="bg-BG" sz="2800" i="1" dirty="0"/>
              <a:t>Логери за шум</a:t>
            </a:r>
            <a:r>
              <a:rPr lang="bg-BG" altLang="bg-BG" sz="2800" dirty="0"/>
              <a:t> </a:t>
            </a:r>
            <a:br>
              <a:rPr lang="bg-BG" altLang="bg-BG" sz="2800" dirty="0"/>
            </a:br>
            <a:r>
              <a:rPr lang="bg-BG" altLang="bg-BG" sz="2800" dirty="0"/>
              <a:t>Методът е много успешен</a:t>
            </a:r>
            <a:r>
              <a:rPr lang="bg-BG" altLang="bg-BG" sz="2800" dirty="0" smtClean="0"/>
              <a:t>, ако </a:t>
            </a:r>
            <a:r>
              <a:rPr lang="bg-BG" altLang="bg-BG" sz="2800" dirty="0"/>
              <a:t>се използва правилно</a:t>
            </a:r>
            <a:br>
              <a:rPr lang="bg-BG" altLang="bg-BG" sz="2800" dirty="0"/>
            </a:br>
            <a:r>
              <a:rPr lang="bg-BG" altLang="bg-BG" sz="2800" dirty="0"/>
              <a:t>- </a:t>
            </a:r>
            <a:r>
              <a:rPr lang="bg-BG" altLang="bg-BG" sz="2800" i="1" dirty="0"/>
              <a:t>Стъпкови тестове</a:t>
            </a:r>
            <a:r>
              <a:rPr lang="bg-BG" altLang="bg-BG" sz="2800" dirty="0"/>
              <a:t/>
            </a:r>
            <a:br>
              <a:rPr lang="bg-BG" altLang="bg-BG" sz="2800" dirty="0"/>
            </a:br>
            <a:r>
              <a:rPr lang="bg-BG" altLang="bg-BG" sz="2800" dirty="0"/>
              <a:t>Широко използван метод.</a:t>
            </a:r>
            <a:br>
              <a:rPr lang="bg-BG" altLang="bg-BG" sz="2800" dirty="0"/>
            </a:br>
            <a:r>
              <a:rPr lang="bg-BG" altLang="bg-BG" sz="2800" dirty="0"/>
              <a:t>Може да се появят проблеми с качеството на водата /замътване/.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95850" y="1268413"/>
            <a:ext cx="4248150" cy="3190875"/>
          </a:xfrm>
          <a:noFill/>
          <a:ln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4186237" cy="5962650"/>
          </a:xfrm>
        </p:spPr>
        <p:txBody>
          <a:bodyPr/>
          <a:lstStyle/>
          <a:p>
            <a:pPr algn="l">
              <a:buFont typeface="Wingdings" panose="05000000000000000000" pitchFamily="2" charset="2"/>
              <a:buNone/>
            </a:pPr>
            <a:r>
              <a:rPr lang="bg-BG" altLang="bg-BG" sz="2400" b="1" i="1" dirty="0"/>
              <a:t>Слушане</a:t>
            </a:r>
            <a:r>
              <a:rPr lang="bg-BG" altLang="bg-BG" sz="2400" b="1" dirty="0"/>
              <a:t/>
            </a:r>
            <a:br>
              <a:rPr lang="bg-BG" altLang="bg-BG" sz="2400" b="1" dirty="0"/>
            </a:br>
            <a:r>
              <a:rPr lang="bg-BG" altLang="bg-BG" sz="800" b="1" dirty="0"/>
              <a:t/>
            </a:r>
            <a:br>
              <a:rPr lang="bg-BG" altLang="bg-BG" sz="800" b="1" dirty="0"/>
            </a:br>
            <a:r>
              <a:rPr lang="bg-BG" altLang="bg-BG" sz="2400" dirty="0"/>
              <a:t>- </a:t>
            </a:r>
            <a:r>
              <a:rPr lang="bg-BG" altLang="bg-BG" sz="2400" i="1" dirty="0"/>
              <a:t>Фитинги по главните водопроводи</a:t>
            </a:r>
            <a:r>
              <a:rPr lang="bg-BG" altLang="bg-BG" sz="2400" dirty="0"/>
              <a:t/>
            </a:r>
            <a:br>
              <a:rPr lang="bg-BG" altLang="bg-BG" sz="2400" dirty="0"/>
            </a:br>
            <a:r>
              <a:rPr lang="bg-BG" altLang="bg-BG" sz="2400" dirty="0"/>
              <a:t>Прослушване на СК</a:t>
            </a:r>
            <a:r>
              <a:rPr lang="bg-BG" altLang="bg-BG" sz="2400" dirty="0" smtClean="0"/>
              <a:t>, хидранти </a:t>
            </a:r>
            <a:r>
              <a:rPr lang="bg-BG" altLang="bg-BG" sz="2400" dirty="0"/>
              <a:t>и др.</a:t>
            </a:r>
            <a:br>
              <a:rPr lang="bg-BG" altLang="bg-BG" sz="2400" dirty="0"/>
            </a:br>
            <a:r>
              <a:rPr lang="en-US" altLang="bg-BG" sz="2400" b="1" dirty="0"/>
              <a:t>#</a:t>
            </a:r>
            <a:r>
              <a:rPr lang="bg-BG" altLang="bg-BG" sz="2400" dirty="0"/>
              <a:t> Бързо обследване</a:t>
            </a:r>
            <a:r>
              <a:rPr lang="bg-BG" altLang="bg-BG" sz="2400" dirty="0" smtClean="0"/>
              <a:t>, което </a:t>
            </a:r>
            <a:r>
              <a:rPr lang="bg-BG" altLang="bg-BG" sz="2400" dirty="0"/>
              <a:t>ще локализира само големите течове</a:t>
            </a:r>
            <a:br>
              <a:rPr lang="bg-BG" altLang="bg-BG" sz="2400" dirty="0"/>
            </a:br>
            <a:r>
              <a:rPr lang="en-US" altLang="bg-BG" sz="2400" b="1" dirty="0"/>
              <a:t>#</a:t>
            </a:r>
            <a:r>
              <a:rPr lang="bg-BG" altLang="bg-BG" sz="2400" b="1" dirty="0"/>
              <a:t> </a:t>
            </a:r>
            <a:r>
              <a:rPr lang="bg-BG" altLang="bg-BG" sz="2400" dirty="0"/>
              <a:t>Подходящо е само за метални тръби</a:t>
            </a:r>
            <a:br>
              <a:rPr lang="bg-BG" altLang="bg-BG" sz="2400" dirty="0"/>
            </a:br>
            <a:r>
              <a:rPr lang="bg-BG" altLang="bg-BG" sz="2400" dirty="0"/>
              <a:t>- </a:t>
            </a:r>
            <a:r>
              <a:rPr lang="bg-BG" altLang="bg-BG" sz="2400" i="1" dirty="0"/>
              <a:t>Обследване на всички фитинги</a:t>
            </a:r>
            <a:r>
              <a:rPr lang="bg-BG" altLang="bg-BG" sz="2400" dirty="0"/>
              <a:t/>
            </a:r>
            <a:br>
              <a:rPr lang="bg-BG" altLang="bg-BG" sz="2400" dirty="0"/>
            </a:br>
            <a:r>
              <a:rPr lang="en-US" altLang="bg-BG" sz="2400" b="1" dirty="0"/>
              <a:t># </a:t>
            </a:r>
            <a:r>
              <a:rPr lang="bg-BG" altLang="bg-BG" sz="2400" dirty="0"/>
              <a:t>Необходимо е повече време</a:t>
            </a:r>
            <a:br>
              <a:rPr lang="bg-BG" altLang="bg-BG" sz="2400" dirty="0"/>
            </a:br>
            <a:r>
              <a:rPr lang="en-US" altLang="bg-BG" sz="2400" b="1" dirty="0"/>
              <a:t>#</a:t>
            </a:r>
            <a:r>
              <a:rPr lang="bg-BG" altLang="bg-BG" sz="2400" dirty="0"/>
              <a:t> Засичат се всички течове</a:t>
            </a:r>
            <a:br>
              <a:rPr lang="bg-BG" altLang="bg-BG" sz="2400" dirty="0"/>
            </a:br>
            <a:r>
              <a:rPr lang="en-US" altLang="bg-BG" sz="2400" b="1" dirty="0"/>
              <a:t>#</a:t>
            </a:r>
            <a:r>
              <a:rPr lang="bg-BG" altLang="bg-BG" sz="2400" dirty="0"/>
              <a:t> Може да се прилага при всички видове тръби</a:t>
            </a:r>
            <a:br>
              <a:rPr lang="bg-BG" altLang="bg-BG" sz="2400" dirty="0"/>
            </a:br>
            <a:endParaRPr lang="bg-BG" altLang="bg-BG" sz="2400" dirty="0"/>
          </a:p>
        </p:txBody>
      </p:sp>
      <p:pic>
        <p:nvPicPr>
          <p:cNvPr id="22532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692150"/>
            <a:ext cx="4643437" cy="405606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754438" cy="6107112"/>
          </a:xfrm>
        </p:spPr>
        <p:txBody>
          <a:bodyPr/>
          <a:lstStyle/>
          <a:p>
            <a:pPr algn="l"/>
            <a:r>
              <a:rPr lang="bg-BG" altLang="bg-BG" sz="2400" i="1" dirty="0"/>
              <a:t>Осъзнаване на течове с логери за шум </a:t>
            </a:r>
            <a:r>
              <a:rPr lang="en-US" altLang="bg-BG" sz="2400" i="1" dirty="0"/>
              <a:t>$</a:t>
            </a:r>
            <a:r>
              <a:rPr lang="bg-BG" altLang="bg-BG" sz="2400" i="1" dirty="0"/>
              <a:t>300 – </a:t>
            </a:r>
            <a:r>
              <a:rPr lang="en-US" altLang="bg-BG" sz="2400" i="1" dirty="0"/>
              <a:t>$</a:t>
            </a:r>
            <a:r>
              <a:rPr lang="bg-BG" altLang="bg-BG" sz="2400" i="1" dirty="0"/>
              <a:t>800</a:t>
            </a:r>
            <a:r>
              <a:rPr lang="en-US" altLang="bg-BG" sz="2400" i="1" dirty="0"/>
              <a:t> </a:t>
            </a:r>
            <a:r>
              <a:rPr lang="bg-BG" altLang="bg-BG" sz="2400" i="1" dirty="0"/>
              <a:t>на бройка</a:t>
            </a:r>
            <a:r>
              <a:rPr lang="bg-BG" altLang="bg-BG" sz="2400" dirty="0"/>
              <a:t/>
            </a:r>
            <a:br>
              <a:rPr lang="bg-BG" altLang="bg-BG" sz="2400" dirty="0"/>
            </a:br>
            <a:r>
              <a:rPr lang="bg-BG" altLang="bg-BG" sz="800" dirty="0"/>
              <a:t/>
            </a:r>
            <a:br>
              <a:rPr lang="bg-BG" altLang="bg-BG" sz="800" dirty="0"/>
            </a:br>
            <a:r>
              <a:rPr lang="bg-BG" altLang="bg-BG" sz="2400" dirty="0"/>
              <a:t>- Прослушват се всички </a:t>
            </a:r>
            <a:r>
              <a:rPr lang="bg-BG" altLang="bg-BG" sz="2400" dirty="0" smtClean="0"/>
              <a:t>шумове, не </a:t>
            </a:r>
            <a:r>
              <a:rPr lang="bg-BG" altLang="bg-BG" sz="2400" dirty="0"/>
              <a:t>само от течовете</a:t>
            </a:r>
            <a:br>
              <a:rPr lang="bg-BG" altLang="bg-BG" sz="2400" dirty="0"/>
            </a:br>
            <a:r>
              <a:rPr lang="bg-BG" altLang="bg-BG" sz="2400" dirty="0"/>
              <a:t>- Дълъг живот на батерията</a:t>
            </a:r>
            <a:br>
              <a:rPr lang="bg-BG" altLang="bg-BG" sz="2400" dirty="0"/>
            </a:br>
            <a:r>
              <a:rPr lang="bg-BG" altLang="bg-BG" sz="2400" dirty="0"/>
              <a:t>- Лесен монтаж</a:t>
            </a:r>
            <a:br>
              <a:rPr lang="bg-BG" altLang="bg-BG" sz="2400" dirty="0"/>
            </a:br>
            <a:r>
              <a:rPr lang="bg-BG" altLang="bg-BG" sz="2400" dirty="0"/>
              <a:t>- Програмируеми при режимно водоснабдяване</a:t>
            </a:r>
            <a:br>
              <a:rPr lang="bg-BG" altLang="bg-BG" sz="2400" dirty="0"/>
            </a:br>
            <a:r>
              <a:rPr lang="bg-BG" altLang="bg-BG" sz="2400" dirty="0"/>
              <a:t>- Може да се монтират през деня</a:t>
            </a:r>
            <a:br>
              <a:rPr lang="bg-BG" altLang="bg-BG" sz="2400" dirty="0"/>
            </a:br>
            <a:r>
              <a:rPr lang="bg-BG" altLang="bg-BG" sz="2400" dirty="0"/>
              <a:t>- Лесни за анализиране – мигаща индикация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738" y="1052513"/>
            <a:ext cx="4897437" cy="418941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330700" cy="5746750"/>
          </a:xfrm>
        </p:spPr>
        <p:txBody>
          <a:bodyPr/>
          <a:lstStyle/>
          <a:p>
            <a:pPr algn="l">
              <a:buFont typeface="Wingdings" panose="05000000000000000000" pitchFamily="2" charset="2"/>
              <a:buNone/>
            </a:pPr>
            <a:r>
              <a:rPr lang="bg-BG" altLang="bg-BG" sz="2000" dirty="0"/>
              <a:t/>
            </a:r>
            <a:br>
              <a:rPr lang="bg-BG" altLang="bg-BG" sz="2000" dirty="0"/>
            </a:br>
            <a:r>
              <a:rPr lang="bg-BG" altLang="bg-BG" sz="2000" dirty="0"/>
              <a:t/>
            </a:r>
            <a:br>
              <a:rPr lang="bg-BG" altLang="bg-BG" sz="2000" dirty="0"/>
            </a:br>
            <a:r>
              <a:rPr lang="bg-BG" altLang="bg-BG" sz="2000" dirty="0"/>
              <a:t/>
            </a:r>
            <a:br>
              <a:rPr lang="bg-BG" altLang="bg-BG" sz="2000" dirty="0"/>
            </a:br>
            <a:r>
              <a:rPr lang="bg-BG" altLang="bg-BG" sz="2000" dirty="0"/>
              <a:t/>
            </a:r>
            <a:br>
              <a:rPr lang="bg-BG" altLang="bg-BG" sz="2000" dirty="0"/>
            </a:br>
            <a:r>
              <a:rPr lang="bg-BG" altLang="bg-BG" sz="2000" dirty="0"/>
              <a:t/>
            </a:r>
            <a:br>
              <a:rPr lang="bg-BG" altLang="bg-BG" sz="2000" dirty="0"/>
            </a:br>
            <a:r>
              <a:rPr lang="bg-BG" altLang="bg-BG" sz="2000" dirty="0"/>
              <a:t/>
            </a:r>
            <a:br>
              <a:rPr lang="bg-BG" altLang="bg-BG" sz="2000" dirty="0"/>
            </a:br>
            <a:r>
              <a:rPr lang="bg-BG" altLang="bg-BG" sz="2000" dirty="0"/>
              <a:t/>
            </a:r>
            <a:br>
              <a:rPr lang="bg-BG" altLang="bg-BG" sz="2000" dirty="0"/>
            </a:br>
            <a:r>
              <a:rPr lang="bg-BG" altLang="bg-BG" sz="2000" dirty="0"/>
              <a:t/>
            </a:r>
            <a:br>
              <a:rPr lang="bg-BG" altLang="bg-BG" sz="2000" dirty="0"/>
            </a:br>
            <a:r>
              <a:rPr lang="bg-BG" altLang="bg-BG" sz="2000" dirty="0"/>
              <a:t/>
            </a:r>
            <a:br>
              <a:rPr lang="bg-BG" altLang="bg-BG" sz="2000" dirty="0"/>
            </a:br>
            <a:r>
              <a:rPr lang="bg-BG" altLang="bg-BG" sz="2000" dirty="0"/>
              <a:t/>
            </a:r>
            <a:br>
              <a:rPr lang="bg-BG" altLang="bg-BG" sz="2000" dirty="0"/>
            </a:br>
            <a:r>
              <a:rPr lang="bg-BG" altLang="bg-BG" sz="2000" dirty="0"/>
              <a:t/>
            </a:r>
            <a:br>
              <a:rPr lang="bg-BG" altLang="bg-BG" sz="2000" dirty="0"/>
            </a:br>
            <a:r>
              <a:rPr lang="bg-BG" altLang="bg-BG" sz="2000" dirty="0"/>
              <a:t/>
            </a:r>
            <a:br>
              <a:rPr lang="bg-BG" altLang="bg-BG" sz="2000" dirty="0"/>
            </a:br>
            <a:r>
              <a:rPr lang="bg-BG" altLang="bg-BG" sz="2000" dirty="0"/>
              <a:t/>
            </a:r>
            <a:br>
              <a:rPr lang="bg-BG" altLang="bg-BG" sz="2000" dirty="0"/>
            </a:br>
            <a:r>
              <a:rPr lang="bg-BG" altLang="bg-BG" sz="2000" dirty="0"/>
              <a:t>- </a:t>
            </a:r>
            <a:r>
              <a:rPr lang="bg-BG" altLang="bg-BG" sz="2400" dirty="0"/>
              <a:t>Откритите аварии допринасят за по-малко от 10 % от общите технически загуби в една добре управлявана система.</a:t>
            </a:r>
            <a:br>
              <a:rPr lang="bg-BG" altLang="bg-BG" sz="2400" dirty="0"/>
            </a:br>
            <a:r>
              <a:rPr lang="bg-BG" altLang="bg-BG" sz="2400" dirty="0"/>
              <a:t>- Само 3 % от течовете са видими.</a:t>
            </a:r>
            <a:br>
              <a:rPr lang="bg-BG" altLang="bg-BG" sz="2400" dirty="0"/>
            </a:br>
            <a:r>
              <a:rPr lang="bg-BG" altLang="bg-BG" sz="2400" dirty="0"/>
              <a:t>- 97 % от течовете са невидими.</a:t>
            </a:r>
            <a:br>
              <a:rPr lang="bg-BG" altLang="bg-BG" sz="2400" dirty="0"/>
            </a:br>
            <a:r>
              <a:rPr lang="bg-BG" altLang="bg-BG" sz="2400" dirty="0"/>
              <a:t>- Какво може да се </a:t>
            </a:r>
            <a:r>
              <a:rPr lang="bg-BG" altLang="bg-BG" sz="2400" dirty="0" smtClean="0"/>
              <a:t>направи, за </a:t>
            </a:r>
            <a:r>
              <a:rPr lang="bg-BG" altLang="bg-BG" sz="2400" dirty="0"/>
              <a:t>да се открият тези течове?</a:t>
            </a:r>
            <a:br>
              <a:rPr lang="bg-BG" altLang="bg-BG" sz="2400" dirty="0"/>
            </a:br>
            <a:r>
              <a:rPr lang="bg-BG" altLang="bg-BG" sz="2400" dirty="0"/>
              <a:t/>
            </a:r>
            <a:br>
              <a:rPr lang="bg-BG" altLang="bg-BG" sz="2400" dirty="0"/>
            </a:br>
            <a:r>
              <a:rPr lang="bg-BG" altLang="bg-BG" sz="2000" dirty="0"/>
              <a:t/>
            </a:r>
            <a:br>
              <a:rPr lang="bg-BG" altLang="bg-BG" sz="2000" dirty="0"/>
            </a:br>
            <a:r>
              <a:rPr lang="bg-BG" altLang="bg-BG" sz="2000" dirty="0"/>
              <a:t/>
            </a:r>
            <a:br>
              <a:rPr lang="bg-BG" altLang="bg-BG" sz="2000" dirty="0"/>
            </a:br>
            <a:r>
              <a:rPr lang="bg-BG" altLang="bg-BG" sz="2000" dirty="0"/>
              <a:t/>
            </a:r>
            <a:br>
              <a:rPr lang="bg-BG" altLang="bg-BG" sz="2000" dirty="0"/>
            </a:br>
            <a:r>
              <a:rPr lang="bg-BG" altLang="bg-BG" sz="2000" dirty="0"/>
              <a:t/>
            </a:r>
            <a:br>
              <a:rPr lang="bg-BG" altLang="bg-BG" sz="2000" dirty="0"/>
            </a:br>
            <a:r>
              <a:rPr lang="bg-BG" altLang="bg-BG" sz="2000" dirty="0"/>
              <a:t/>
            </a:r>
            <a:br>
              <a:rPr lang="bg-BG" altLang="bg-BG" sz="2000" dirty="0"/>
            </a:br>
            <a:r>
              <a:rPr lang="bg-BG" altLang="bg-BG" sz="2000" dirty="0"/>
              <a:t/>
            </a:r>
            <a:br>
              <a:rPr lang="bg-BG" altLang="bg-BG" sz="2000" dirty="0"/>
            </a:br>
            <a:r>
              <a:rPr lang="bg-BG" altLang="bg-BG" sz="2000" dirty="0"/>
              <a:t/>
            </a:r>
            <a:br>
              <a:rPr lang="bg-BG" altLang="bg-BG" sz="2000" dirty="0"/>
            </a:br>
            <a:r>
              <a:rPr lang="bg-BG" altLang="bg-BG" sz="2000" dirty="0"/>
              <a:t/>
            </a:r>
            <a:br>
              <a:rPr lang="bg-BG" altLang="bg-BG" sz="2000" dirty="0"/>
            </a:br>
            <a:r>
              <a:rPr lang="bg-BG" altLang="bg-BG" sz="2000" dirty="0"/>
              <a:t/>
            </a:r>
            <a:br>
              <a:rPr lang="bg-BG" altLang="bg-BG" sz="2000" dirty="0"/>
            </a:br>
            <a:r>
              <a:rPr lang="bg-BG" altLang="bg-BG" sz="2000" dirty="0"/>
              <a:t/>
            </a:r>
            <a:br>
              <a:rPr lang="bg-BG" altLang="bg-BG" sz="2000" dirty="0"/>
            </a:br>
            <a:endParaRPr lang="bg-BG" altLang="bg-BG" sz="2000" dirty="0"/>
          </a:p>
        </p:txBody>
      </p:sp>
      <p:pic>
        <p:nvPicPr>
          <p:cNvPr id="3080" name="Picture 8"/>
          <p:cNvPicPr>
            <a:picLocks noChangeAspect="1" noChangeArrowheads="1"/>
          </p:cNvPicPr>
          <p:nvPr>
            <p:ph type="body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476250"/>
            <a:ext cx="3925887" cy="576103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333375"/>
            <a:ext cx="5400675" cy="5975350"/>
          </a:xfrm>
        </p:spPr>
        <p:txBody>
          <a:bodyPr/>
          <a:lstStyle/>
          <a:p>
            <a:pPr algn="l"/>
            <a:r>
              <a:rPr lang="bg-BG" altLang="bg-BG" sz="2800" b="1" i="1" dirty="0"/>
              <a:t>Осъзнаване на течовете -  </a:t>
            </a:r>
            <a:r>
              <a:rPr lang="bg-BG" altLang="bg-BG" sz="2800" b="1" dirty="0"/>
              <a:t/>
            </a:r>
            <a:br>
              <a:rPr lang="bg-BG" altLang="bg-BG" sz="2800" b="1" dirty="0"/>
            </a:br>
            <a:r>
              <a:rPr lang="bg-BG" altLang="bg-BG" sz="2800" b="1" i="1" dirty="0"/>
              <a:t>Логери за шум</a:t>
            </a:r>
            <a:r>
              <a:rPr lang="bg-BG" altLang="bg-BG" sz="2800" b="1" dirty="0"/>
              <a:t/>
            </a:r>
            <a:br>
              <a:rPr lang="bg-BG" altLang="bg-BG" sz="2800" b="1" dirty="0"/>
            </a:br>
            <a:r>
              <a:rPr lang="bg-BG" altLang="bg-BG" sz="800" dirty="0"/>
              <a:t/>
            </a:r>
            <a:br>
              <a:rPr lang="bg-BG" altLang="bg-BG" sz="800" dirty="0"/>
            </a:br>
            <a:r>
              <a:rPr lang="bg-BG" altLang="bg-BG" sz="2800" dirty="0"/>
              <a:t>- </a:t>
            </a:r>
            <a:r>
              <a:rPr lang="bg-BG" altLang="bg-BG" sz="2400" dirty="0"/>
              <a:t>Най-добре работят при отстояния един от друг до 250 м</a:t>
            </a:r>
            <a:r>
              <a:rPr lang="bg-BG" altLang="bg-BG" sz="2400" dirty="0" smtClean="0"/>
              <a:t>, но </a:t>
            </a:r>
            <a:r>
              <a:rPr lang="bg-BG" altLang="bg-BG" sz="2400" dirty="0"/>
              <a:t>за метални тръби може да се използват и до  750 м</a:t>
            </a:r>
            <a:br>
              <a:rPr lang="bg-BG" altLang="bg-BG" sz="2400" dirty="0"/>
            </a:br>
            <a:r>
              <a:rPr lang="bg-BG" altLang="bg-BG" sz="2400" dirty="0"/>
              <a:t>- За неметални тръби е добре да се </a:t>
            </a:r>
            <a:r>
              <a:rPr lang="bg-BG" altLang="bg-BG" sz="2400" dirty="0"/>
              <a:t>разставят</a:t>
            </a:r>
            <a:r>
              <a:rPr lang="bg-BG" altLang="bg-BG" sz="2400" dirty="0"/>
              <a:t> на 80 м един от друг</a:t>
            </a:r>
            <a:br>
              <a:rPr lang="bg-BG" altLang="bg-BG" sz="2400" dirty="0"/>
            </a:br>
            <a:r>
              <a:rPr lang="bg-BG" altLang="bg-BG" sz="2400" dirty="0"/>
              <a:t>- Те записват шума и показват кой от тях е най-близо до теча</a:t>
            </a:r>
            <a:br>
              <a:rPr lang="bg-BG" altLang="bg-BG" sz="2400" dirty="0"/>
            </a:br>
            <a:r>
              <a:rPr lang="bg-BG" altLang="bg-BG" sz="2400" dirty="0"/>
              <a:t>- По-съвременните модели имат корелативни функции – комуникират помежду си и посочват мястото на теча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525" y="1628775"/>
            <a:ext cx="3162300" cy="2370138"/>
          </a:xfrm>
          <a:noFill/>
          <a:ln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259263" cy="6034087"/>
          </a:xfrm>
        </p:spPr>
        <p:txBody>
          <a:bodyPr/>
          <a:lstStyle/>
          <a:p>
            <a:pPr algn="l"/>
            <a:r>
              <a:rPr lang="bg-BG" altLang="bg-BG" sz="2800" b="1" i="1" dirty="0"/>
              <a:t>Осъзнаване на течовете -  </a:t>
            </a:r>
            <a:r>
              <a:rPr lang="bg-BG" altLang="bg-BG" sz="2800" b="1" dirty="0"/>
              <a:t/>
            </a:r>
            <a:br>
              <a:rPr lang="bg-BG" altLang="bg-BG" sz="2800" b="1" dirty="0"/>
            </a:br>
            <a:r>
              <a:rPr lang="bg-BG" altLang="bg-BG" sz="2800" b="1" i="1" dirty="0"/>
              <a:t>Логери за шум</a:t>
            </a:r>
            <a:br>
              <a:rPr lang="bg-BG" altLang="bg-BG" sz="2800" b="1" i="1" dirty="0"/>
            </a:br>
            <a:r>
              <a:rPr lang="bg-BG" altLang="bg-BG" sz="900" i="1" dirty="0"/>
              <a:t/>
            </a:r>
            <a:br>
              <a:rPr lang="bg-BG" altLang="bg-BG" sz="900" i="1" dirty="0"/>
            </a:br>
            <a:r>
              <a:rPr lang="bg-BG" altLang="bg-BG" sz="2800" i="1" dirty="0"/>
              <a:t>- </a:t>
            </a:r>
            <a:r>
              <a:rPr lang="bg-BG" altLang="bg-BG" sz="2400" dirty="0"/>
              <a:t>Прилепят се до арматура или домови отклонения</a:t>
            </a:r>
            <a:br>
              <a:rPr lang="bg-BG" altLang="bg-BG" sz="2400" dirty="0"/>
            </a:br>
            <a:r>
              <a:rPr lang="bg-BG" altLang="bg-BG" sz="2400" dirty="0"/>
              <a:t>- Слушат </a:t>
            </a:r>
            <a:r>
              <a:rPr lang="bg-BG" altLang="bg-BG" sz="2400" dirty="0" smtClean="0"/>
              <a:t>шума, когато </a:t>
            </a:r>
            <a:r>
              <a:rPr lang="bg-BG" altLang="bg-BG" sz="2400" dirty="0"/>
              <a:t>системата е най-тиха от 2 до 4 ч през нощта</a:t>
            </a:r>
            <a:br>
              <a:rPr lang="bg-BG" altLang="bg-BG" sz="2400" dirty="0"/>
            </a:br>
            <a:r>
              <a:rPr lang="bg-BG" altLang="bg-BG" sz="2400" dirty="0"/>
              <a:t>- Може да са монтират за постоянно или да се преместват по програма</a:t>
            </a:r>
            <a:br>
              <a:rPr lang="bg-BG" altLang="bg-BG" sz="2400" dirty="0"/>
            </a:br>
            <a:r>
              <a:rPr lang="bg-BG" altLang="bg-BG" sz="2400" dirty="0"/>
              <a:t>- Източват се в лаптоп чрез </a:t>
            </a:r>
            <a:r>
              <a:rPr lang="bg-BG" altLang="bg-BG" sz="2400" dirty="0" smtClean="0"/>
              <a:t>радиосигнал</a:t>
            </a:r>
            <a:endParaRPr lang="bg-BG" altLang="bg-BG" sz="2400" dirty="0"/>
          </a:p>
        </p:txBody>
      </p:sp>
      <p:pic>
        <p:nvPicPr>
          <p:cNvPr id="25604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1557338"/>
            <a:ext cx="3660775" cy="2747962"/>
          </a:xfrm>
          <a:noFill/>
          <a:ln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08013"/>
            <a:ext cx="4114800" cy="6249987"/>
          </a:xfrm>
        </p:spPr>
        <p:txBody>
          <a:bodyPr/>
          <a:lstStyle/>
          <a:p>
            <a:pPr algn="l"/>
            <a:r>
              <a:rPr lang="bg-BG" altLang="bg-BG" sz="2400" b="1" i="1" dirty="0"/>
              <a:t/>
            </a:r>
            <a:br>
              <a:rPr lang="bg-BG" altLang="bg-BG" sz="2400" b="1" i="1" dirty="0"/>
            </a:br>
            <a:r>
              <a:rPr lang="bg-BG" altLang="bg-BG" sz="2400" b="1" i="1" dirty="0"/>
              <a:t>Осъзнаване -</a:t>
            </a:r>
            <a:r>
              <a:rPr lang="bg-BG" altLang="bg-BG" sz="2400" dirty="0"/>
              <a:t/>
            </a:r>
            <a:br>
              <a:rPr lang="bg-BG" altLang="bg-BG" sz="2400" dirty="0"/>
            </a:br>
            <a:r>
              <a:rPr lang="bg-BG" altLang="bg-BG" sz="2400" b="1" i="1" dirty="0"/>
              <a:t>Стъпкови тестове</a:t>
            </a:r>
            <a:br>
              <a:rPr lang="bg-BG" altLang="bg-BG" sz="2400" b="1" i="1" dirty="0"/>
            </a:br>
            <a:r>
              <a:rPr lang="bg-BG" altLang="bg-BG" sz="800" b="1" i="1" dirty="0"/>
              <a:t/>
            </a:r>
            <a:br>
              <a:rPr lang="bg-BG" altLang="bg-BG" sz="800" b="1" i="1" dirty="0"/>
            </a:br>
            <a:r>
              <a:rPr lang="bg-BG" altLang="bg-BG" sz="2400" dirty="0"/>
              <a:t>- </a:t>
            </a:r>
            <a:r>
              <a:rPr lang="bg-BG" altLang="bg-BG" sz="2000" dirty="0"/>
              <a:t>Систематично се изолират участъци от мрежата чрез затваряне на спирателни кранове</a:t>
            </a:r>
            <a:br>
              <a:rPr lang="bg-BG" altLang="bg-BG" sz="2000" dirty="0"/>
            </a:br>
            <a:r>
              <a:rPr lang="bg-BG" altLang="bg-BG" sz="2000" dirty="0"/>
              <a:t>- Снижението на дебита след всяка стъпка съответства на консумацията в изолирания участък</a:t>
            </a:r>
            <a:br>
              <a:rPr lang="bg-BG" altLang="bg-BG" sz="2000" dirty="0"/>
            </a:br>
            <a:r>
              <a:rPr lang="bg-BG" altLang="bg-BG" sz="2000" dirty="0"/>
              <a:t>- Успешно се прилага в цял свят</a:t>
            </a:r>
            <a:br>
              <a:rPr lang="bg-BG" altLang="bg-BG" sz="2000" dirty="0"/>
            </a:br>
            <a:r>
              <a:rPr lang="bg-BG" altLang="bg-BG" sz="2000" dirty="0"/>
              <a:t>- Необходимо е добро познаване на мрежата – кой СК какъв участък изолира</a:t>
            </a:r>
            <a:br>
              <a:rPr lang="bg-BG" altLang="bg-BG" sz="2000" dirty="0"/>
            </a:br>
            <a:r>
              <a:rPr lang="bg-BG" altLang="bg-BG" sz="2000" dirty="0"/>
              <a:t>- Може да предизвика замътване на водата</a:t>
            </a:r>
            <a:br>
              <a:rPr lang="bg-BG" altLang="bg-BG" sz="2000" dirty="0"/>
            </a:br>
            <a:r>
              <a:rPr lang="bg-BG" altLang="bg-BG" sz="2000" dirty="0"/>
              <a:t/>
            </a:r>
            <a:br>
              <a:rPr lang="bg-BG" altLang="bg-BG" sz="2000" dirty="0"/>
            </a:br>
            <a:r>
              <a:rPr lang="bg-BG" altLang="bg-BG" sz="2400" dirty="0"/>
              <a:t/>
            </a:r>
            <a:br>
              <a:rPr lang="bg-BG" altLang="bg-BG" sz="2400" dirty="0"/>
            </a:br>
            <a:r>
              <a:rPr lang="bg-BG" altLang="bg-BG" sz="2400" dirty="0"/>
              <a:t/>
            </a:r>
            <a:br>
              <a:rPr lang="bg-BG" altLang="bg-BG" sz="2400" dirty="0"/>
            </a:br>
            <a:r>
              <a:rPr lang="bg-BG" altLang="bg-BG" sz="2400" dirty="0"/>
              <a:t/>
            </a:r>
            <a:br>
              <a:rPr lang="bg-BG" altLang="bg-BG" sz="2400" dirty="0"/>
            </a:br>
            <a:endParaRPr lang="bg-BG" altLang="bg-BG" sz="800" b="1" i="1" dirty="0"/>
          </a:p>
        </p:txBody>
      </p:sp>
      <p:pic>
        <p:nvPicPr>
          <p:cNvPr id="26628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908050"/>
            <a:ext cx="4537075" cy="3889375"/>
          </a:xfrm>
          <a:noFill/>
          <a:ln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bg-BG" sz="4000" dirty="0"/>
              <a:t>Принцип на стъпковите тестове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3525" y="1600200"/>
            <a:ext cx="6075363" cy="4525963"/>
          </a:xfrm>
          <a:noFill/>
          <a:ln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bg-BG" dirty="0"/>
              <a:t>Локализиране на течовете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3213" y="1600200"/>
            <a:ext cx="5997575" cy="4525963"/>
          </a:xfrm>
          <a:noFill/>
          <a:ln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402138" cy="6034087"/>
          </a:xfrm>
        </p:spPr>
        <p:txBody>
          <a:bodyPr/>
          <a:lstStyle/>
          <a:p>
            <a:pPr algn="l"/>
            <a:r>
              <a:rPr lang="bg-BG" altLang="bg-BG" sz="2800" b="1" i="1" dirty="0"/>
              <a:t>Локализиране</a:t>
            </a:r>
            <a:r>
              <a:rPr lang="bg-BG" altLang="bg-BG" sz="2800" dirty="0"/>
              <a:t/>
            </a:r>
            <a:br>
              <a:rPr lang="bg-BG" altLang="bg-BG" sz="2800" dirty="0"/>
            </a:br>
            <a:r>
              <a:rPr lang="bg-BG" altLang="bg-BG" sz="700" dirty="0"/>
              <a:t/>
            </a:r>
            <a:br>
              <a:rPr lang="bg-BG" altLang="bg-BG" sz="700" dirty="0"/>
            </a:br>
            <a:r>
              <a:rPr lang="bg-BG" altLang="bg-BG" sz="2800" dirty="0"/>
              <a:t>- Корелатор</a:t>
            </a:r>
            <a:br>
              <a:rPr lang="bg-BG" altLang="bg-BG" sz="2800" dirty="0"/>
            </a:br>
            <a:r>
              <a:rPr lang="bg-BG" altLang="bg-BG" sz="2800" dirty="0"/>
              <a:t>Трябва да се използва като част от общата стратегия.</a:t>
            </a:r>
            <a:br>
              <a:rPr lang="bg-BG" altLang="bg-BG" sz="2800" dirty="0"/>
            </a:br>
            <a:r>
              <a:rPr lang="bg-BG" altLang="bg-BG" sz="2800" dirty="0"/>
              <a:t>Особено е </a:t>
            </a:r>
            <a:r>
              <a:rPr lang="bg-BG" altLang="bg-BG" sz="2800" dirty="0" smtClean="0"/>
              <a:t>ефективен, ако </a:t>
            </a:r>
            <a:r>
              <a:rPr lang="bg-BG" altLang="bg-BG" sz="2800" dirty="0"/>
              <a:t>предварително знаем в коя зона е теча</a:t>
            </a:r>
            <a:r>
              <a:rPr lang="en-US" altLang="bg-BG" sz="2800" dirty="0"/>
              <a:t>.</a:t>
            </a:r>
            <a:r>
              <a:rPr lang="bg-BG" altLang="bg-BG" sz="2800" dirty="0"/>
              <a:t/>
            </a:r>
            <a:br>
              <a:rPr lang="bg-BG" altLang="bg-BG" sz="2800" dirty="0"/>
            </a:br>
            <a:r>
              <a:rPr lang="bg-BG" altLang="bg-BG" sz="2800" dirty="0"/>
              <a:t>- Логер за шум с корелираща функция</a:t>
            </a:r>
            <a:r>
              <a:rPr lang="en-US" altLang="bg-BG" sz="2800" dirty="0"/>
              <a:t>.</a:t>
            </a:r>
            <a:r>
              <a:rPr lang="bg-BG" altLang="bg-BG" sz="2800" dirty="0"/>
              <a:t/>
            </a:r>
            <a:br>
              <a:rPr lang="bg-BG" altLang="bg-BG" sz="2800" dirty="0"/>
            </a:br>
            <a:r>
              <a:rPr lang="bg-BG" altLang="bg-BG" sz="2800" dirty="0"/>
              <a:t>Ако се използва правилно се постигат добри резултати</a:t>
            </a:r>
            <a:r>
              <a:rPr lang="en-US" altLang="bg-BG" sz="2800" dirty="0"/>
              <a:t>.</a:t>
            </a:r>
            <a:endParaRPr lang="bg-BG" altLang="bg-BG" sz="2800" dirty="0"/>
          </a:p>
        </p:txBody>
      </p:sp>
      <p:pic>
        <p:nvPicPr>
          <p:cNvPr id="29700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6288" y="1052513"/>
            <a:ext cx="4232275" cy="4537075"/>
          </a:xfrm>
          <a:noFill/>
          <a:ln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827463" cy="6034087"/>
          </a:xfrm>
        </p:spPr>
        <p:txBody>
          <a:bodyPr/>
          <a:lstStyle/>
          <a:p>
            <a:pPr algn="l"/>
            <a:r>
              <a:rPr lang="bg-BG" altLang="bg-BG" sz="3600" b="1" i="1" dirty="0"/>
              <a:t>Формула на корелацията</a:t>
            </a:r>
            <a:r>
              <a:rPr lang="en-US" altLang="bg-BG" sz="3600" b="1" i="1" dirty="0"/>
              <a:t>,</a:t>
            </a:r>
            <a:br>
              <a:rPr lang="en-US" altLang="bg-BG" sz="3600" b="1" i="1" dirty="0"/>
            </a:br>
            <a:r>
              <a:rPr lang="bg-BG" altLang="bg-BG" sz="2800" dirty="0"/>
              <a:t>където,</a:t>
            </a:r>
            <a:r>
              <a:rPr lang="bg-BG" altLang="bg-BG" sz="3600" b="1" i="1" dirty="0"/>
              <a:t/>
            </a:r>
            <a:br>
              <a:rPr lang="bg-BG" altLang="bg-BG" sz="3600" b="1" i="1" dirty="0"/>
            </a:br>
            <a:r>
              <a:rPr lang="en-US" altLang="bg-BG" sz="2800" dirty="0"/>
              <a:t>L</a:t>
            </a:r>
            <a:r>
              <a:rPr lang="bg-BG" altLang="bg-BG" sz="2800" dirty="0"/>
              <a:t> - Място на теча в метри                                 </a:t>
            </a:r>
            <a:r>
              <a:rPr lang="en-US" altLang="bg-BG" sz="2800" dirty="0"/>
              <a:t/>
            </a:r>
            <a:br>
              <a:rPr lang="en-US" altLang="bg-BG" sz="2800" dirty="0"/>
            </a:br>
            <a:r>
              <a:rPr lang="en-US" altLang="bg-BG" sz="2800" dirty="0"/>
              <a:t>V</a:t>
            </a:r>
            <a:r>
              <a:rPr lang="bg-BG" altLang="bg-BG" sz="2800" dirty="0"/>
              <a:t> – Скорост на звука в тръбата в метра за милисекунда                                  </a:t>
            </a:r>
            <a:r>
              <a:rPr lang="en-US" altLang="bg-BG" sz="2800" dirty="0"/>
              <a:t/>
            </a:r>
            <a:br>
              <a:rPr lang="en-US" altLang="bg-BG" sz="2800" dirty="0"/>
            </a:br>
            <a:r>
              <a:rPr lang="en-US" altLang="bg-BG" sz="2800" dirty="0"/>
              <a:t>D</a:t>
            </a:r>
            <a:r>
              <a:rPr lang="bg-BG" altLang="bg-BG" sz="2800" dirty="0"/>
              <a:t> – Дължина на тръбата в метри                                  </a:t>
            </a:r>
            <a:r>
              <a:rPr lang="en-US" altLang="bg-BG" sz="2800" dirty="0"/>
              <a:t/>
            </a:r>
            <a:br>
              <a:rPr lang="en-US" altLang="bg-BG" sz="2800" dirty="0"/>
            </a:br>
            <a:r>
              <a:rPr lang="en-US" altLang="bg-BG" sz="2800" dirty="0"/>
              <a:t>Td</a:t>
            </a:r>
            <a:r>
              <a:rPr lang="bg-BG" altLang="bg-BG" sz="2800" dirty="0"/>
              <a:t> – време за закъснение в милисекунди                                </a:t>
            </a:r>
            <a:endParaRPr lang="bg-BG" altLang="bg-BG" sz="3600" b="1" i="1" dirty="0"/>
          </a:p>
        </p:txBody>
      </p:sp>
      <p:pic>
        <p:nvPicPr>
          <p:cNvPr id="30724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4663" y="511175"/>
            <a:ext cx="4751387" cy="4357688"/>
          </a:xfrm>
          <a:noFill/>
          <a:ln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bg-BG" sz="4000" dirty="0"/>
              <a:t>Принцип на работа на корелатора</a:t>
            </a:r>
            <a:br>
              <a:rPr lang="bg-BG" altLang="bg-BG" sz="4000" dirty="0"/>
            </a:br>
            <a:r>
              <a:rPr lang="bg-BG" altLang="bg-BG" sz="3600" dirty="0"/>
              <a:t>Определя разстоянието до теча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1989138"/>
            <a:ext cx="6037262" cy="4525962"/>
          </a:xfrm>
          <a:noFill/>
          <a:ln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619625" cy="6394450"/>
          </a:xfrm>
        </p:spPr>
        <p:txBody>
          <a:bodyPr/>
          <a:lstStyle/>
          <a:p>
            <a:pPr algn="l"/>
            <a:r>
              <a:rPr lang="bg-BG" altLang="bg-BG" sz="3200" b="1" i="1" dirty="0"/>
              <a:t>Екран на корелатора</a:t>
            </a:r>
            <a:r>
              <a:rPr lang="bg-BG" altLang="bg-BG" sz="2800" dirty="0"/>
              <a:t/>
            </a:r>
            <a:br>
              <a:rPr lang="bg-BG" altLang="bg-BG" sz="2800" dirty="0"/>
            </a:br>
            <a:r>
              <a:rPr lang="bg-BG" altLang="bg-BG" sz="900" dirty="0"/>
              <a:t/>
            </a:r>
            <a:br>
              <a:rPr lang="bg-BG" altLang="bg-BG" sz="900" dirty="0"/>
            </a:br>
            <a:r>
              <a:rPr lang="bg-BG" altLang="bg-BG" sz="2800" dirty="0"/>
              <a:t>- Отстояние до теча от червената и от синята станция - предавател</a:t>
            </a:r>
            <a:br>
              <a:rPr lang="bg-BG" altLang="bg-BG" sz="2800" dirty="0"/>
            </a:br>
            <a:r>
              <a:rPr lang="bg-BG" altLang="bg-BG" sz="2800" dirty="0"/>
              <a:t>- Общо разстояние</a:t>
            </a:r>
            <a:br>
              <a:rPr lang="bg-BG" altLang="bg-BG" sz="2800" dirty="0"/>
            </a:br>
            <a:r>
              <a:rPr lang="bg-BG" altLang="bg-BG" sz="2800" dirty="0"/>
              <a:t>- Тип на сензора</a:t>
            </a:r>
            <a:br>
              <a:rPr lang="bg-BG" altLang="bg-BG" sz="2800" dirty="0"/>
            </a:br>
            <a:r>
              <a:rPr lang="bg-BG" altLang="bg-BG" sz="2800" dirty="0"/>
              <a:t>- Времезакъснение</a:t>
            </a:r>
            <a:br>
              <a:rPr lang="bg-BG" altLang="bg-BG" sz="2800" dirty="0"/>
            </a:br>
            <a:r>
              <a:rPr lang="bg-BG" altLang="bg-BG" sz="2800" dirty="0"/>
              <a:t>- Използвана скорост</a:t>
            </a:r>
            <a:br>
              <a:rPr lang="bg-BG" altLang="bg-BG" sz="2800" dirty="0"/>
            </a:br>
            <a:r>
              <a:rPr lang="bg-BG" altLang="bg-BG" sz="2800" dirty="0"/>
              <a:t>- Използван обхват на филтъра</a:t>
            </a:r>
            <a:br>
              <a:rPr lang="bg-BG" altLang="bg-BG" sz="2800" dirty="0"/>
            </a:br>
            <a:r>
              <a:rPr lang="bg-BG" altLang="bg-BG" sz="2800" dirty="0"/>
              <a:t>- Ниво на заряд на акумулатора</a:t>
            </a:r>
            <a:br>
              <a:rPr lang="bg-BG" altLang="bg-BG" sz="2800" dirty="0"/>
            </a:br>
            <a:r>
              <a:rPr lang="bg-BG" altLang="bg-BG" sz="2800" dirty="0"/>
              <a:t>- Дата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1341438"/>
            <a:ext cx="4716462" cy="4608512"/>
          </a:xfrm>
          <a:noFill/>
          <a:ln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bg-BG" altLang="bg-BG" sz="3200" i="1" dirty="0"/>
              <a:t>Развитие на корелаторите</a:t>
            </a:r>
            <a:r>
              <a:rPr lang="bg-BG" altLang="bg-BG" sz="3200" dirty="0"/>
              <a:t/>
            </a:r>
            <a:br>
              <a:rPr lang="bg-BG" altLang="bg-BG" sz="3200" dirty="0"/>
            </a:br>
            <a:r>
              <a:rPr lang="bg-BG" altLang="bg-BG" sz="2800" dirty="0"/>
              <a:t>Вляво – първите корелатори</a:t>
            </a:r>
            <a:br>
              <a:rPr lang="bg-BG" altLang="bg-BG" sz="2800" dirty="0"/>
            </a:br>
            <a:r>
              <a:rPr lang="bg-BG" altLang="bg-BG" sz="2800" dirty="0"/>
              <a:t>Вдясно – Цифрови многоточкови корелатори</a:t>
            </a:r>
          </a:p>
        </p:txBody>
      </p:sp>
      <p:pic>
        <p:nvPicPr>
          <p:cNvPr id="33796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628775"/>
            <a:ext cx="6037262" cy="5013325"/>
          </a:xfrm>
          <a:noFill/>
          <a:ln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bg-BG" sz="4000" dirty="0"/>
              <a:t>Ако откриването на течовете беше толкова лесно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538" y="1844675"/>
            <a:ext cx="4038600" cy="4319588"/>
          </a:xfrm>
          <a:noFill/>
          <a:ln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bg-BG" sz="4000" dirty="0"/>
              <a:t>Комуникация между корелатора и приемната станция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1600200"/>
            <a:ext cx="6046787" cy="4525963"/>
          </a:xfrm>
          <a:noFill/>
          <a:ln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475163" cy="6249987"/>
          </a:xfrm>
        </p:spPr>
        <p:txBody>
          <a:bodyPr/>
          <a:lstStyle/>
          <a:p>
            <a:pPr algn="l"/>
            <a:r>
              <a:rPr lang="bg-BG" altLang="bg-BG" sz="3200" dirty="0"/>
              <a:t>Прост корелатор – над </a:t>
            </a:r>
            <a:r>
              <a:rPr lang="en-US" altLang="bg-BG" sz="3200" dirty="0"/>
              <a:t> $ </a:t>
            </a:r>
            <a:r>
              <a:rPr lang="bg-BG" altLang="bg-BG" sz="3200" dirty="0"/>
              <a:t>12 000 </a:t>
            </a:r>
            <a:r>
              <a:rPr lang="en-US" altLang="bg-BG" sz="3200" dirty="0"/>
              <a:t/>
            </a:r>
            <a:br>
              <a:rPr lang="en-US" altLang="bg-BG" sz="3200" dirty="0"/>
            </a:br>
            <a:r>
              <a:rPr lang="en-US" altLang="bg-BG" sz="800" dirty="0"/>
              <a:t/>
            </a:r>
            <a:br>
              <a:rPr lang="en-US" altLang="bg-BG" sz="800" dirty="0"/>
            </a:br>
            <a:r>
              <a:rPr lang="en-US" altLang="bg-BG" sz="800" dirty="0"/>
              <a:t/>
            </a:r>
            <a:br>
              <a:rPr lang="en-US" altLang="bg-BG" sz="800" dirty="0"/>
            </a:br>
            <a:r>
              <a:rPr lang="en-US" altLang="bg-BG" sz="2400" dirty="0"/>
              <a:t>- </a:t>
            </a:r>
            <a:r>
              <a:rPr lang="bg-BG" altLang="bg-BG" sz="2400" dirty="0"/>
              <a:t>С по-малко функции</a:t>
            </a:r>
            <a:br>
              <a:rPr lang="bg-BG" altLang="bg-BG" sz="2400" dirty="0"/>
            </a:br>
            <a:r>
              <a:rPr lang="bg-BG" altLang="bg-BG" sz="2400" dirty="0"/>
              <a:t>- Лесен за употреба</a:t>
            </a:r>
            <a:br>
              <a:rPr lang="bg-BG" altLang="bg-BG" sz="2400" dirty="0"/>
            </a:br>
            <a:r>
              <a:rPr lang="bg-BG" altLang="bg-BG" sz="2400" dirty="0"/>
              <a:t>- Радиовръзката е по един </a:t>
            </a:r>
            <a:r>
              <a:rPr lang="bg-BG" altLang="bg-BG" sz="2400" dirty="0" smtClean="0"/>
              <a:t>канал, което </a:t>
            </a:r>
            <a:r>
              <a:rPr lang="bg-BG" altLang="bg-BG" sz="2400" dirty="0"/>
              <a:t>е недостатък при обследване на дълги участъци</a:t>
            </a:r>
            <a:endParaRPr lang="bg-BG" altLang="bg-BG" sz="800" dirty="0"/>
          </a:p>
        </p:txBody>
      </p:sp>
      <p:pic>
        <p:nvPicPr>
          <p:cNvPr id="36868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1125538"/>
            <a:ext cx="4098925" cy="4895850"/>
          </a:xfrm>
          <a:noFill/>
          <a:ln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259263" cy="5891212"/>
          </a:xfrm>
        </p:spPr>
        <p:txBody>
          <a:bodyPr/>
          <a:lstStyle/>
          <a:p>
            <a:pPr algn="l"/>
            <a:r>
              <a:rPr lang="bg-BG" altLang="bg-BG" sz="3200" dirty="0"/>
              <a:t>Корелатор среден клас – над </a:t>
            </a:r>
            <a:r>
              <a:rPr lang="en-US" altLang="bg-BG" sz="3200" dirty="0"/>
              <a:t> $ </a:t>
            </a:r>
            <a:r>
              <a:rPr lang="bg-BG" altLang="bg-BG" sz="3200" dirty="0"/>
              <a:t>20 000 </a:t>
            </a:r>
            <a:r>
              <a:rPr lang="en-US" altLang="bg-BG" sz="3200" dirty="0"/>
              <a:t/>
            </a:r>
            <a:br>
              <a:rPr lang="en-US" altLang="bg-BG" sz="3200" dirty="0"/>
            </a:br>
            <a:r>
              <a:rPr lang="en-US" altLang="bg-BG" sz="800" dirty="0"/>
              <a:t/>
            </a:r>
            <a:br>
              <a:rPr lang="en-US" altLang="bg-BG" sz="800" dirty="0"/>
            </a:br>
            <a:r>
              <a:rPr lang="en-US" altLang="bg-BG" sz="800" dirty="0"/>
              <a:t/>
            </a:r>
            <a:br>
              <a:rPr lang="en-US" altLang="bg-BG" sz="800" dirty="0"/>
            </a:br>
            <a:r>
              <a:rPr lang="bg-BG" altLang="bg-BG" sz="2400" dirty="0"/>
              <a:t/>
            </a:r>
            <a:br>
              <a:rPr lang="bg-BG" altLang="bg-BG" sz="2400" dirty="0"/>
            </a:br>
            <a:r>
              <a:rPr lang="bg-BG" altLang="bg-BG" sz="2400" dirty="0"/>
              <a:t>- Лесен за употреба</a:t>
            </a:r>
            <a:br>
              <a:rPr lang="bg-BG" altLang="bg-BG" sz="2400" dirty="0"/>
            </a:br>
            <a:r>
              <a:rPr lang="bg-BG" altLang="bg-BG" sz="2400" dirty="0"/>
              <a:t>- Ще открие повечето течове</a:t>
            </a:r>
            <a:br>
              <a:rPr lang="bg-BG" altLang="bg-BG" sz="2400" dirty="0"/>
            </a:br>
            <a:r>
              <a:rPr lang="bg-BG" altLang="bg-BG" sz="2400" dirty="0"/>
              <a:t>- По-добро филтриране на сигналите</a:t>
            </a:r>
            <a:br>
              <a:rPr lang="bg-BG" altLang="bg-BG" sz="2400" dirty="0"/>
            </a:br>
            <a:r>
              <a:rPr lang="bg-BG" altLang="bg-BG" sz="2400" dirty="0"/>
              <a:t>- Радиовръзката е по два канала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1196975"/>
            <a:ext cx="4313237" cy="3960813"/>
          </a:xfrm>
          <a:noFill/>
          <a:ln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475163" cy="6107112"/>
          </a:xfrm>
        </p:spPr>
        <p:txBody>
          <a:bodyPr/>
          <a:lstStyle/>
          <a:p>
            <a:pPr algn="l"/>
            <a:r>
              <a:rPr lang="bg-BG" altLang="bg-BG" sz="3200" dirty="0"/>
              <a:t>Корелатор висок клас   – </a:t>
            </a:r>
            <a:r>
              <a:rPr lang="en-US" altLang="bg-BG" sz="3200" dirty="0"/>
              <a:t>$ </a:t>
            </a:r>
            <a:r>
              <a:rPr lang="bg-BG" altLang="bg-BG" sz="3200" dirty="0"/>
              <a:t>30 000 </a:t>
            </a:r>
            <a:r>
              <a:rPr lang="en-US" altLang="bg-BG" sz="3200" dirty="0"/>
              <a:t/>
            </a:r>
            <a:br>
              <a:rPr lang="en-US" altLang="bg-BG" sz="3200" dirty="0"/>
            </a:br>
            <a:r>
              <a:rPr lang="en-US" altLang="bg-BG" sz="800" dirty="0"/>
              <a:t/>
            </a:r>
            <a:br>
              <a:rPr lang="en-US" altLang="bg-BG" sz="800" dirty="0"/>
            </a:br>
            <a:r>
              <a:rPr lang="en-US" altLang="bg-BG" sz="800" dirty="0"/>
              <a:t/>
            </a:r>
            <a:br>
              <a:rPr lang="en-US" altLang="bg-BG" sz="800" dirty="0"/>
            </a:br>
            <a:r>
              <a:rPr lang="en-US" altLang="bg-BG" sz="2400" dirty="0"/>
              <a:t>- </a:t>
            </a:r>
            <a:r>
              <a:rPr lang="bg-BG" altLang="bg-BG" sz="2400" dirty="0"/>
              <a:t>Необходимо е с него да работи високо квалифициран персонал</a:t>
            </a:r>
            <a:br>
              <a:rPr lang="bg-BG" altLang="bg-BG" sz="2400" dirty="0"/>
            </a:br>
            <a:r>
              <a:rPr lang="bg-BG" altLang="bg-BG" sz="2400" dirty="0"/>
              <a:t>- Много функции</a:t>
            </a:r>
            <a:br>
              <a:rPr lang="bg-BG" altLang="bg-BG" sz="2400" dirty="0"/>
            </a:br>
            <a:r>
              <a:rPr lang="bg-BG" altLang="bg-BG" sz="2400" dirty="0"/>
              <a:t>- Открива и най-трудните течове</a:t>
            </a:r>
            <a:br>
              <a:rPr lang="bg-BG" altLang="bg-BG" sz="2400" dirty="0"/>
            </a:br>
            <a:r>
              <a:rPr lang="bg-BG" altLang="bg-BG" sz="2400" dirty="0"/>
              <a:t>- Тройна корелация</a:t>
            </a:r>
            <a:br>
              <a:rPr lang="bg-BG" altLang="bg-BG" sz="2400" dirty="0"/>
            </a:br>
            <a:r>
              <a:rPr lang="bg-BG" altLang="bg-BG" sz="2400" dirty="0"/>
              <a:t>- Има версия с лаптоп</a:t>
            </a:r>
            <a:br>
              <a:rPr lang="bg-BG" altLang="bg-BG" sz="2400" dirty="0"/>
            </a:br>
            <a:endParaRPr lang="bg-BG" altLang="bg-BG" sz="2400" dirty="0"/>
          </a:p>
        </p:txBody>
      </p:sp>
      <p:pic>
        <p:nvPicPr>
          <p:cNvPr id="38916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1196975"/>
            <a:ext cx="4248150" cy="4103688"/>
          </a:xfrm>
          <a:noFill/>
          <a:ln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762500" cy="5818187"/>
          </a:xfrm>
        </p:spPr>
        <p:txBody>
          <a:bodyPr/>
          <a:lstStyle/>
          <a:p>
            <a:pPr algn="l"/>
            <a:r>
              <a:rPr lang="bg-BG" altLang="bg-BG" sz="3200" i="1" dirty="0"/>
              <a:t>Висок клас корелатор – едновременно извършва много корелации</a:t>
            </a:r>
            <a:r>
              <a:rPr lang="en-US" altLang="bg-BG" sz="800" dirty="0"/>
              <a:t/>
            </a:r>
            <a:br>
              <a:rPr lang="en-US" altLang="bg-BG" sz="800" dirty="0"/>
            </a:br>
            <a:r>
              <a:rPr lang="bg-BG" altLang="bg-BG" sz="800" dirty="0"/>
              <a:t/>
            </a:r>
            <a:br>
              <a:rPr lang="bg-BG" altLang="bg-BG" sz="800" dirty="0"/>
            </a:br>
            <a:r>
              <a:rPr lang="en-US" altLang="bg-BG" sz="800" dirty="0"/>
              <a:t/>
            </a:r>
            <a:br>
              <a:rPr lang="en-US" altLang="bg-BG" sz="800" dirty="0"/>
            </a:br>
            <a:r>
              <a:rPr lang="en-US" altLang="bg-BG" sz="2400" dirty="0"/>
              <a:t>- </a:t>
            </a:r>
            <a:r>
              <a:rPr lang="bg-BG" altLang="bg-BG" sz="2400" dirty="0"/>
              <a:t>Изпълнява 10 корелации с различни филтри</a:t>
            </a:r>
            <a:br>
              <a:rPr lang="bg-BG" altLang="bg-BG" sz="2400" dirty="0"/>
            </a:br>
            <a:r>
              <a:rPr lang="bg-BG" altLang="bg-BG" sz="2400" dirty="0"/>
              <a:t>- Изобразява ги на един екран</a:t>
            </a:r>
            <a:br>
              <a:rPr lang="bg-BG" altLang="bg-BG" sz="2400" dirty="0"/>
            </a:br>
            <a:r>
              <a:rPr lang="bg-BG" altLang="bg-BG" sz="2400" dirty="0"/>
              <a:t>- Резултатите се разчитат се от високо квалифициран персонал</a:t>
            </a:r>
            <a:br>
              <a:rPr lang="bg-BG" altLang="bg-BG" sz="2400" dirty="0"/>
            </a:br>
            <a:r>
              <a:rPr lang="bg-BG" altLang="bg-BG" sz="2400" dirty="0"/>
              <a:t>- Много е полезен при обследване на </a:t>
            </a:r>
            <a:r>
              <a:rPr lang="bg-BG" altLang="bg-BG" sz="2400" b="1" dirty="0"/>
              <a:t>неметални</a:t>
            </a:r>
            <a:r>
              <a:rPr lang="bg-BG" altLang="bg-BG" sz="2400" dirty="0"/>
              <a:t> тръби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765175"/>
            <a:ext cx="3887788" cy="4751388"/>
          </a:xfrm>
          <a:noFill/>
          <a:ln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330700" cy="6249987"/>
          </a:xfrm>
        </p:spPr>
        <p:txBody>
          <a:bodyPr/>
          <a:lstStyle/>
          <a:p>
            <a:pPr algn="l"/>
            <a:r>
              <a:rPr lang="bg-BG" altLang="bg-BG" sz="3200" i="1" dirty="0"/>
              <a:t>Грешки при измерване на </a:t>
            </a:r>
            <a:r>
              <a:rPr lang="bg-BG" altLang="bg-BG" sz="3200" i="1" dirty="0" smtClean="0"/>
              <a:t>разстоянието, на </a:t>
            </a:r>
            <a:r>
              <a:rPr lang="bg-BG" altLang="bg-BG" sz="3200" i="1" dirty="0"/>
              <a:t>което е теча</a:t>
            </a:r>
            <a:br>
              <a:rPr lang="bg-BG" altLang="bg-BG" sz="3200" i="1" dirty="0"/>
            </a:br>
            <a:r>
              <a:rPr lang="bg-BG" altLang="bg-BG" sz="900" i="1" dirty="0"/>
              <a:t/>
            </a:r>
            <a:br>
              <a:rPr lang="bg-BG" altLang="bg-BG" sz="900" i="1" dirty="0"/>
            </a:br>
            <a:r>
              <a:rPr lang="en-US" altLang="bg-BG" sz="800" dirty="0"/>
              <a:t/>
            </a:r>
            <a:br>
              <a:rPr lang="en-US" altLang="bg-BG" sz="800" dirty="0"/>
            </a:br>
            <a:r>
              <a:rPr lang="en-US" altLang="bg-BG" sz="2400" dirty="0"/>
              <a:t>- </a:t>
            </a:r>
            <a:r>
              <a:rPr lang="bg-BG" altLang="bg-BG" sz="2400" dirty="0"/>
              <a:t>Необходимо е да се знае точно трасето на </a:t>
            </a:r>
            <a:r>
              <a:rPr lang="bg-BG" altLang="bg-BG" sz="2400" dirty="0" smtClean="0"/>
              <a:t>водопровода, за </a:t>
            </a:r>
            <a:r>
              <a:rPr lang="bg-BG" altLang="bg-BG" sz="2400" dirty="0"/>
              <a:t>да се определи къде е теча</a:t>
            </a:r>
            <a:br>
              <a:rPr lang="bg-BG" altLang="bg-BG" sz="2400" dirty="0"/>
            </a:br>
            <a:r>
              <a:rPr lang="bg-BG" altLang="bg-BG" sz="2400" dirty="0"/>
              <a:t>- Ако не се знае къде е трасето на водопровода е необходим уред за трасе</a:t>
            </a:r>
            <a:br>
              <a:rPr lang="bg-BG" altLang="bg-BG" sz="2400" dirty="0"/>
            </a:br>
            <a:r>
              <a:rPr lang="bg-BG" altLang="bg-BG" sz="2400" dirty="0"/>
              <a:t>- Имайте предвид и дълбочината на водопровода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1125538"/>
            <a:ext cx="4500562" cy="4524375"/>
          </a:xfrm>
          <a:noFill/>
          <a:ln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bg-BG" sz="4000" dirty="0"/>
              <a:t>T</a:t>
            </a:r>
            <a:r>
              <a:rPr lang="bg-BG" altLang="bg-BG" sz="4000" dirty="0"/>
              <a:t>очно </a:t>
            </a:r>
            <a:r>
              <a:rPr lang="en-US" altLang="bg-BG" sz="4000" dirty="0"/>
              <a:t>o</a:t>
            </a:r>
            <a:r>
              <a:rPr lang="bg-BG" altLang="bg-BG" sz="4000" dirty="0"/>
              <a:t>пределяне на мястото на теча </a:t>
            </a:r>
            <a:r>
              <a:rPr lang="en-US" altLang="bg-BG" sz="4000" dirty="0"/>
              <a:t>- Pinpointing</a:t>
            </a:r>
            <a:endParaRPr lang="bg-BG" altLang="bg-BG" sz="4000" dirty="0"/>
          </a:p>
        </p:txBody>
      </p:sp>
      <p:pic>
        <p:nvPicPr>
          <p:cNvPr id="41988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8288" y="1600200"/>
            <a:ext cx="6067425" cy="4525963"/>
          </a:xfrm>
          <a:noFill/>
          <a:ln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259263" cy="6178550"/>
          </a:xfrm>
        </p:spPr>
        <p:txBody>
          <a:bodyPr/>
          <a:lstStyle/>
          <a:p>
            <a:pPr algn="l">
              <a:buFontTx/>
              <a:buChar char="-"/>
            </a:pPr>
            <a:r>
              <a:rPr lang="bg-BG" altLang="bg-BG" sz="2800" dirty="0"/>
              <a:t> Посочва се точно точката на теча чрез </a:t>
            </a:r>
            <a:r>
              <a:rPr lang="bg-BG" altLang="bg-BG" sz="2800" dirty="0" smtClean="0"/>
              <a:t>подслушвателна </a:t>
            </a:r>
            <a:r>
              <a:rPr lang="bg-BG" altLang="bg-BG" sz="2800" dirty="0"/>
              <a:t>апаратура</a:t>
            </a:r>
            <a:br>
              <a:rPr lang="bg-BG" altLang="bg-BG" sz="2800" dirty="0"/>
            </a:br>
            <a:r>
              <a:rPr lang="bg-BG" altLang="bg-BG" sz="2800" dirty="0"/>
              <a:t>- Най-добре се извършва със земен </a:t>
            </a:r>
            <a:r>
              <a:rPr lang="bg-BG" altLang="bg-BG" sz="2800" dirty="0" smtClean="0"/>
              <a:t>микрофон, но </a:t>
            </a:r>
            <a:r>
              <a:rPr lang="bg-BG" altLang="bg-BG" sz="2800" dirty="0"/>
              <a:t>може да се извърши и с прът за слушане</a:t>
            </a:r>
            <a:br>
              <a:rPr lang="bg-BG" altLang="bg-BG" sz="2800" dirty="0"/>
            </a:br>
            <a:r>
              <a:rPr lang="bg-BG" altLang="bg-BG" sz="2800" dirty="0"/>
              <a:t>- Посочва се на аварийния екип къде да </a:t>
            </a:r>
            <a:r>
              <a:rPr lang="bg-BG" altLang="bg-BG" sz="2800" dirty="0" smtClean="0"/>
              <a:t>копае, за </a:t>
            </a:r>
            <a:r>
              <a:rPr lang="bg-BG" altLang="bg-BG" sz="2800" dirty="0"/>
              <a:t>да открие теча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1700213"/>
            <a:ext cx="4040187" cy="3014662"/>
          </a:xfrm>
          <a:noFill/>
          <a:ln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835525" cy="6394450"/>
          </a:xfrm>
        </p:spPr>
        <p:txBody>
          <a:bodyPr/>
          <a:lstStyle/>
          <a:p>
            <a:pPr algn="l"/>
            <a:r>
              <a:rPr lang="bg-BG" altLang="bg-BG" sz="3200" b="1" i="1" dirty="0"/>
              <a:t>Пренос на шума до повърхността</a:t>
            </a:r>
            <a:br>
              <a:rPr lang="bg-BG" altLang="bg-BG" sz="3200" b="1" i="1" dirty="0"/>
            </a:br>
            <a:r>
              <a:rPr lang="bg-BG" altLang="bg-BG" sz="3200" dirty="0"/>
              <a:t/>
            </a:r>
            <a:br>
              <a:rPr lang="bg-BG" altLang="bg-BG" sz="3200" dirty="0"/>
            </a:br>
            <a:r>
              <a:rPr lang="bg-BG" altLang="bg-BG" sz="3200" dirty="0"/>
              <a:t>- Зависи от покритието над водопровода</a:t>
            </a:r>
            <a:br>
              <a:rPr lang="bg-BG" altLang="bg-BG" sz="3200" dirty="0"/>
            </a:br>
            <a:r>
              <a:rPr lang="bg-BG" altLang="bg-BG" sz="3200" dirty="0"/>
              <a:t>- Налягането в тръбата влияе върху размера на теча и шума</a:t>
            </a:r>
            <a:br>
              <a:rPr lang="bg-BG" altLang="bg-BG" sz="3200" dirty="0"/>
            </a:br>
            <a:r>
              <a:rPr lang="bg-BG" altLang="bg-BG" sz="3200" dirty="0"/>
              <a:t>- Размерът на теча влияе върху разпространението на шума</a:t>
            </a:r>
          </a:p>
        </p:txBody>
      </p:sp>
      <p:pic>
        <p:nvPicPr>
          <p:cNvPr id="44036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0063" y="2133600"/>
            <a:ext cx="3302000" cy="2479675"/>
          </a:xfrm>
          <a:noFill/>
          <a:ln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402138" cy="6249987"/>
          </a:xfrm>
        </p:spPr>
        <p:txBody>
          <a:bodyPr/>
          <a:lstStyle/>
          <a:p>
            <a:pPr algn="l"/>
            <a:r>
              <a:rPr lang="bg-BG" altLang="bg-BG" sz="3600" b="1" i="1" dirty="0"/>
              <a:t>Определяне точката на теча</a:t>
            </a:r>
            <a:r>
              <a:rPr lang="bg-BG" altLang="bg-BG" sz="3200" dirty="0"/>
              <a:t/>
            </a:r>
            <a:br>
              <a:rPr lang="bg-BG" altLang="bg-BG" sz="3200" dirty="0"/>
            </a:br>
            <a:r>
              <a:rPr lang="bg-BG" altLang="bg-BG" sz="1000" dirty="0"/>
              <a:t/>
            </a:r>
            <a:br>
              <a:rPr lang="bg-BG" altLang="bg-BG" sz="1000" dirty="0"/>
            </a:br>
            <a:r>
              <a:rPr lang="bg-BG" altLang="bg-BG" sz="3200" dirty="0"/>
              <a:t>- Стандартен прът за слушане</a:t>
            </a:r>
            <a:br>
              <a:rPr lang="bg-BG" altLang="bg-BG" sz="3200" dirty="0"/>
            </a:br>
            <a:r>
              <a:rPr lang="bg-BG" altLang="bg-BG" sz="3200" dirty="0"/>
              <a:t>- Електронен уред за шум</a:t>
            </a:r>
            <a:br>
              <a:rPr lang="bg-BG" altLang="bg-BG" sz="3200" dirty="0"/>
            </a:br>
            <a:r>
              <a:rPr lang="bg-BG" altLang="bg-BG" sz="3200" dirty="0"/>
              <a:t>- Земен микрофон</a:t>
            </a:r>
          </a:p>
        </p:txBody>
      </p:sp>
      <p:pic>
        <p:nvPicPr>
          <p:cNvPr id="45060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484313"/>
            <a:ext cx="4392612" cy="4105275"/>
          </a:xfrm>
          <a:noFill/>
          <a:ln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bg-BG" sz="3600" dirty="0"/>
              <a:t>За съжаление ние трябва да търсим </a:t>
            </a:r>
            <a:r>
              <a:rPr lang="bg-BG" altLang="bg-BG" sz="3600" dirty="0" smtClean="0"/>
              <a:t>течовете, те </a:t>
            </a:r>
            <a:r>
              <a:rPr lang="bg-BG" altLang="bg-BG" sz="3600" dirty="0"/>
              <a:t>няма да ни се покажат сами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8925" y="1600200"/>
            <a:ext cx="6026150" cy="452596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762500" cy="5891212"/>
          </a:xfrm>
        </p:spPr>
        <p:txBody>
          <a:bodyPr/>
          <a:lstStyle/>
          <a:p>
            <a:pPr algn="l"/>
            <a:r>
              <a:rPr lang="bg-BG" altLang="bg-BG" sz="3200" b="1" i="1" dirty="0"/>
              <a:t>Прът за слушане</a:t>
            </a:r>
            <a:br>
              <a:rPr lang="bg-BG" altLang="bg-BG" sz="3200" b="1" i="1" dirty="0"/>
            </a:br>
            <a:r>
              <a:rPr lang="en-US" altLang="bg-BG" sz="3200" b="1" i="1" dirty="0"/>
              <a:t>$</a:t>
            </a:r>
            <a:r>
              <a:rPr lang="bg-BG" altLang="bg-BG" sz="3200" b="1" i="1" dirty="0"/>
              <a:t>50 - </a:t>
            </a:r>
            <a:r>
              <a:rPr lang="en-US" altLang="bg-BG" sz="3200" b="1" i="1" dirty="0"/>
              <a:t>$</a:t>
            </a:r>
            <a:r>
              <a:rPr lang="bg-BG" altLang="bg-BG" sz="3200" b="1" i="1" dirty="0"/>
              <a:t>200  /50 лв./                </a:t>
            </a:r>
            <a:br>
              <a:rPr lang="bg-BG" altLang="bg-BG" sz="3200" b="1" i="1" dirty="0"/>
            </a:br>
            <a:r>
              <a:rPr lang="bg-BG" altLang="bg-BG" sz="1000" b="1" i="1" dirty="0"/>
              <a:t/>
            </a:r>
            <a:br>
              <a:rPr lang="bg-BG" altLang="bg-BG" sz="1000" b="1" i="1" dirty="0"/>
            </a:br>
            <a:r>
              <a:rPr lang="bg-BG" altLang="bg-BG" sz="2400" dirty="0"/>
              <a:t>- Механичен уред</a:t>
            </a:r>
            <a:br>
              <a:rPr lang="bg-BG" altLang="bg-BG" sz="2400" dirty="0"/>
            </a:br>
            <a:r>
              <a:rPr lang="bg-BG" altLang="bg-BG" sz="2400" dirty="0"/>
              <a:t>- Необходими са добри слухови възможности на оператора</a:t>
            </a:r>
            <a:r>
              <a:rPr lang="en-US" altLang="bg-BG" sz="2400" dirty="0"/>
              <a:t/>
            </a:r>
            <a:br>
              <a:rPr lang="en-US" altLang="bg-BG" sz="2400" dirty="0"/>
            </a:br>
            <a:r>
              <a:rPr lang="en-US" altLang="bg-BG" sz="2400" dirty="0"/>
              <a:t>- </a:t>
            </a:r>
            <a:r>
              <a:rPr lang="bg-BG" altLang="bg-BG" sz="2400" dirty="0"/>
              <a:t>Съществуват различни </a:t>
            </a:r>
            <a:r>
              <a:rPr lang="bg-BG" altLang="bg-BG" sz="2400" dirty="0" smtClean="0"/>
              <a:t>модели, изпълнени </a:t>
            </a:r>
            <a:r>
              <a:rPr lang="bg-BG" altLang="bg-BG" sz="2400" dirty="0"/>
              <a:t>от различни материали.</a:t>
            </a:r>
            <a:br>
              <a:rPr lang="bg-BG" altLang="bg-BG" sz="2400" dirty="0"/>
            </a:br>
            <a:r>
              <a:rPr lang="bg-BG" altLang="bg-BG" sz="2400" dirty="0"/>
              <a:t>Прътът е от хром-никелова </a:t>
            </a:r>
            <a:r>
              <a:rPr lang="bg-BG" altLang="bg-BG" sz="2400" dirty="0" smtClean="0"/>
              <a:t>стоманата </a:t>
            </a:r>
            <a:r>
              <a:rPr lang="bg-BG" altLang="bg-BG" sz="2400" dirty="0"/>
              <a:t>накрайникът може да е изработен от бронз</a:t>
            </a:r>
            <a:r>
              <a:rPr lang="bg-BG" altLang="bg-BG" sz="2400" dirty="0" smtClean="0"/>
              <a:t>, дърво, пластмаса </a:t>
            </a:r>
            <a:r>
              <a:rPr lang="bg-BG" altLang="bg-BG" sz="2400" dirty="0"/>
              <a:t>и др.</a:t>
            </a:r>
            <a:br>
              <a:rPr lang="bg-BG" altLang="bg-BG" sz="2400" dirty="0"/>
            </a:br>
            <a:r>
              <a:rPr lang="bg-BG" altLang="bg-BG" sz="2400" dirty="0"/>
              <a:t>- Липсва дисплей</a:t>
            </a:r>
            <a:br>
              <a:rPr lang="bg-BG" altLang="bg-BG" sz="2400" dirty="0"/>
            </a:br>
            <a:r>
              <a:rPr lang="bg-BG" altLang="bg-BG" sz="2400" dirty="0"/>
              <a:t>- Може да се използва както за обследване на шум по арматури</a:t>
            </a:r>
            <a:r>
              <a:rPr lang="bg-BG" altLang="bg-BG" sz="2400" dirty="0" smtClean="0"/>
              <a:t>, така </a:t>
            </a:r>
            <a:r>
              <a:rPr lang="bg-BG" altLang="bg-BG" sz="2400" dirty="0"/>
              <a:t>и за посочване точката на теча</a:t>
            </a:r>
            <a:endParaRPr lang="bg-BG" altLang="bg-BG" sz="3200" b="1" i="1" dirty="0"/>
          </a:p>
        </p:txBody>
      </p:sp>
      <p:pic>
        <p:nvPicPr>
          <p:cNvPr id="46084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07013" y="692150"/>
            <a:ext cx="3775075" cy="4608513"/>
          </a:xfrm>
          <a:noFill/>
          <a:ln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619625" cy="5962650"/>
          </a:xfrm>
        </p:spPr>
        <p:txBody>
          <a:bodyPr/>
          <a:lstStyle/>
          <a:p>
            <a:pPr algn="l"/>
            <a:r>
              <a:rPr lang="bg-BG" altLang="bg-BG" sz="2800" b="1" i="1" dirty="0"/>
              <a:t>Електронен прът за слушане </a:t>
            </a:r>
            <a:r>
              <a:rPr lang="en-US" altLang="bg-BG" sz="2800" b="1" i="1" dirty="0"/>
              <a:t>$</a:t>
            </a:r>
            <a:r>
              <a:rPr lang="bg-BG" altLang="bg-BG" sz="2800" b="1" i="1" dirty="0"/>
              <a:t>1000 - </a:t>
            </a:r>
            <a:r>
              <a:rPr lang="en-US" altLang="bg-BG" sz="2800" b="1" i="1" dirty="0"/>
              <a:t>$</a:t>
            </a:r>
            <a:r>
              <a:rPr lang="bg-BG" altLang="bg-BG" sz="2800" b="1" i="1" dirty="0"/>
              <a:t>6000 </a:t>
            </a:r>
            <a:br>
              <a:rPr lang="bg-BG" altLang="bg-BG" sz="2800" b="1" i="1" dirty="0"/>
            </a:br>
            <a:r>
              <a:rPr lang="bg-BG" altLang="bg-BG" sz="2800" b="1" i="1" dirty="0"/>
              <a:t>/600 лв/</a:t>
            </a:r>
            <a:br>
              <a:rPr lang="bg-BG" altLang="bg-BG" sz="2800" b="1" i="1" dirty="0"/>
            </a:br>
            <a:r>
              <a:rPr lang="bg-BG" altLang="bg-BG" sz="900" b="1" i="1" dirty="0"/>
              <a:t/>
            </a:r>
            <a:br>
              <a:rPr lang="bg-BG" altLang="bg-BG" sz="900" b="1" i="1" dirty="0"/>
            </a:br>
            <a:r>
              <a:rPr lang="en-US" altLang="bg-BG" sz="700" b="1" i="1" dirty="0"/>
              <a:t/>
            </a:r>
            <a:br>
              <a:rPr lang="en-US" altLang="bg-BG" sz="700" b="1" i="1" dirty="0"/>
            </a:br>
            <a:r>
              <a:rPr lang="bg-BG" altLang="bg-BG" sz="2400" dirty="0"/>
              <a:t>- Лесен за употреба</a:t>
            </a:r>
            <a:br>
              <a:rPr lang="bg-BG" altLang="bg-BG" sz="2400" dirty="0"/>
            </a:br>
            <a:r>
              <a:rPr lang="bg-BG" altLang="bg-BG" sz="2400" dirty="0"/>
              <a:t>- Усилва звука</a:t>
            </a:r>
            <a:br>
              <a:rPr lang="bg-BG" altLang="bg-BG" sz="2400" dirty="0"/>
            </a:br>
            <a:r>
              <a:rPr lang="bg-BG" altLang="bg-BG" sz="2400" dirty="0"/>
              <a:t> </a:t>
            </a:r>
            <a:r>
              <a:rPr lang="en-US" altLang="bg-BG" sz="2400" dirty="0"/>
              <a:t>- </a:t>
            </a:r>
            <a:r>
              <a:rPr lang="bg-BG" altLang="bg-BG" sz="2400" dirty="0"/>
              <a:t>Има слушалки за избягване на фоновия шум</a:t>
            </a:r>
            <a:br>
              <a:rPr lang="bg-BG" altLang="bg-BG" sz="2400" dirty="0"/>
            </a:br>
            <a:r>
              <a:rPr lang="bg-BG" altLang="bg-BG" sz="2400" dirty="0"/>
              <a:t>- Разполага с дисплей</a:t>
            </a:r>
            <a:br>
              <a:rPr lang="bg-BG" altLang="bg-BG" sz="2400" dirty="0"/>
            </a:br>
            <a:r>
              <a:rPr lang="bg-BG" altLang="bg-BG" sz="2400" dirty="0"/>
              <a:t>- Цифров и аналогов</a:t>
            </a:r>
            <a:br>
              <a:rPr lang="bg-BG" altLang="bg-BG" sz="2400" dirty="0"/>
            </a:br>
            <a:r>
              <a:rPr lang="bg-BG" altLang="bg-BG" sz="2400" dirty="0"/>
              <a:t>- Използва шумова карта по време на обследването на арматурите</a:t>
            </a:r>
          </a:p>
        </p:txBody>
      </p:sp>
      <p:pic>
        <p:nvPicPr>
          <p:cNvPr id="47108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2349500"/>
            <a:ext cx="3440112" cy="2587625"/>
          </a:xfrm>
          <a:noFill/>
          <a:ln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051425" cy="5962650"/>
          </a:xfrm>
        </p:spPr>
        <p:txBody>
          <a:bodyPr/>
          <a:lstStyle/>
          <a:p>
            <a:pPr algn="l"/>
            <a:r>
              <a:rPr lang="bg-BG" altLang="bg-BG" sz="3200" b="1" i="1" dirty="0"/>
              <a:t>Електронен земен микрофон </a:t>
            </a:r>
            <a:r>
              <a:rPr lang="en-US" altLang="bg-BG" sz="3200" b="1" i="1" dirty="0"/>
              <a:t>$</a:t>
            </a:r>
            <a:r>
              <a:rPr lang="bg-BG" altLang="bg-BG" sz="3200" b="1" i="1" dirty="0"/>
              <a:t>2000 - </a:t>
            </a:r>
            <a:r>
              <a:rPr lang="en-US" altLang="bg-BG" sz="3200" b="1" i="1" dirty="0"/>
              <a:t>$</a:t>
            </a:r>
            <a:r>
              <a:rPr lang="bg-BG" altLang="bg-BG" sz="3200" b="1" i="1" dirty="0"/>
              <a:t>6000 </a:t>
            </a:r>
            <a:br>
              <a:rPr lang="bg-BG" altLang="bg-BG" sz="3200" b="1" i="1" dirty="0"/>
            </a:br>
            <a:r>
              <a:rPr lang="bg-BG" altLang="bg-BG" sz="1000" b="1" i="1" dirty="0"/>
              <a:t/>
            </a:r>
            <a:br>
              <a:rPr lang="bg-BG" altLang="bg-BG" sz="1000" b="1" i="1" dirty="0"/>
            </a:br>
            <a:r>
              <a:rPr lang="en-US" altLang="bg-BG" sz="800" b="1" i="1" dirty="0"/>
              <a:t/>
            </a:r>
            <a:br>
              <a:rPr lang="en-US" altLang="bg-BG" sz="800" b="1" i="1" dirty="0"/>
            </a:br>
            <a:r>
              <a:rPr lang="bg-BG" altLang="bg-BG" sz="2800" dirty="0"/>
              <a:t>- Лесен за употреба</a:t>
            </a:r>
            <a:br>
              <a:rPr lang="bg-BG" altLang="bg-BG" sz="2800" dirty="0"/>
            </a:br>
            <a:r>
              <a:rPr lang="bg-BG" altLang="bg-BG" sz="2800" dirty="0"/>
              <a:t>- Усилва звука</a:t>
            </a:r>
            <a:br>
              <a:rPr lang="bg-BG" altLang="bg-BG" sz="2800" dirty="0"/>
            </a:br>
            <a:r>
              <a:rPr lang="bg-BG" altLang="bg-BG" sz="2800" dirty="0"/>
              <a:t>- Визуализация на шума</a:t>
            </a:r>
            <a:br>
              <a:rPr lang="bg-BG" altLang="bg-BG" sz="2800" dirty="0"/>
            </a:br>
            <a:r>
              <a:rPr lang="en-US" altLang="bg-BG" sz="2800" dirty="0"/>
              <a:t>- </a:t>
            </a:r>
            <a:r>
              <a:rPr lang="bg-BG" altLang="bg-BG" sz="2800" dirty="0"/>
              <a:t>Има слушалки за избягване на фоновия шум</a:t>
            </a:r>
            <a:br>
              <a:rPr lang="bg-BG" altLang="bg-BG" sz="2800" dirty="0"/>
            </a:br>
            <a:r>
              <a:rPr lang="bg-BG" altLang="bg-BG" sz="2800" dirty="0"/>
              <a:t>- Разполага с дисплей</a:t>
            </a:r>
            <a:br>
              <a:rPr lang="bg-BG" altLang="bg-BG" sz="2800" dirty="0"/>
            </a:br>
            <a:r>
              <a:rPr lang="bg-BG" altLang="bg-BG" sz="2800" dirty="0"/>
              <a:t>- Цифров и аналогов</a:t>
            </a:r>
            <a:br>
              <a:rPr lang="bg-BG" altLang="bg-BG" sz="2800" dirty="0"/>
            </a:br>
            <a:r>
              <a:rPr lang="bg-BG" altLang="bg-BG" sz="2800" dirty="0"/>
              <a:t>- Използва се за посочване къде точно да се копае за разкриване на аварията</a:t>
            </a:r>
          </a:p>
        </p:txBody>
      </p:sp>
      <p:pic>
        <p:nvPicPr>
          <p:cNvPr id="48132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00738" y="1916113"/>
            <a:ext cx="3243262" cy="2424112"/>
          </a:xfrm>
          <a:noFill/>
          <a:ln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978400" cy="6178550"/>
          </a:xfrm>
        </p:spPr>
        <p:txBody>
          <a:bodyPr/>
          <a:lstStyle/>
          <a:p>
            <a:pPr algn="l"/>
            <a:r>
              <a:rPr lang="bg-BG" altLang="bg-BG" sz="2800" b="1" i="1" dirty="0"/>
              <a:t>Откриване на течове по магистрални водопроводи</a:t>
            </a:r>
            <a:br>
              <a:rPr lang="bg-BG" altLang="bg-BG" sz="2800" b="1" i="1" dirty="0"/>
            </a:br>
            <a:r>
              <a:rPr lang="bg-BG" altLang="bg-BG" sz="900" b="1" i="1" dirty="0"/>
              <a:t/>
            </a:r>
            <a:br>
              <a:rPr lang="bg-BG" altLang="bg-BG" sz="900" b="1" i="1" dirty="0"/>
            </a:br>
            <a:r>
              <a:rPr lang="en-US" altLang="bg-BG" sz="700" b="1" i="1" dirty="0"/>
              <a:t/>
            </a:r>
            <a:br>
              <a:rPr lang="en-US" altLang="bg-BG" sz="700" b="1" i="1" dirty="0"/>
            </a:br>
            <a:r>
              <a:rPr lang="bg-BG" altLang="bg-BG" sz="2400" dirty="0"/>
              <a:t>- Големи диаметри</a:t>
            </a:r>
            <a:br>
              <a:rPr lang="bg-BG" altLang="bg-BG" sz="2400" dirty="0"/>
            </a:br>
            <a:r>
              <a:rPr lang="bg-BG" altLang="bg-BG" sz="2400" dirty="0"/>
              <a:t>- Ниско налягане</a:t>
            </a:r>
            <a:br>
              <a:rPr lang="bg-BG" altLang="bg-BG" sz="2400" dirty="0"/>
            </a:br>
            <a:r>
              <a:rPr lang="en-US" altLang="bg-BG" sz="2400" dirty="0"/>
              <a:t>- </a:t>
            </a:r>
            <a:r>
              <a:rPr lang="bg-BG" altLang="bg-BG" sz="2400" dirty="0"/>
              <a:t>Неметални тръби – </a:t>
            </a:r>
            <a:r>
              <a:rPr lang="bg-BG" altLang="bg-BG" sz="2400" dirty="0" smtClean="0"/>
              <a:t>бетон, стъклопласт </a:t>
            </a:r>
            <a:r>
              <a:rPr lang="bg-BG" altLang="bg-BG" sz="2400" dirty="0"/>
              <a:t>и др.</a:t>
            </a:r>
            <a:br>
              <a:rPr lang="bg-BG" altLang="bg-BG" sz="2400" dirty="0"/>
            </a:br>
            <a:r>
              <a:rPr lang="bg-BG" altLang="bg-BG" sz="2400" dirty="0"/>
              <a:t>- Малко точки за достъп</a:t>
            </a:r>
            <a:br>
              <a:rPr lang="bg-BG" altLang="bg-BG" sz="2400" dirty="0"/>
            </a:br>
            <a:r>
              <a:rPr lang="bg-BG" altLang="bg-BG" sz="2400" dirty="0"/>
              <a:t>- Големи разстояния</a:t>
            </a:r>
            <a:br>
              <a:rPr lang="bg-BG" altLang="bg-BG" sz="2400" dirty="0"/>
            </a:br>
            <a:r>
              <a:rPr lang="bg-BG" altLang="bg-BG" sz="2400" dirty="0"/>
              <a:t>Тези специфични условия правят неприложими горепосочената апаратура за откриване на течове.</a:t>
            </a:r>
            <a:r>
              <a:rPr lang="en-US" altLang="bg-BG" sz="2400" dirty="0"/>
              <a:t/>
            </a:r>
            <a:br>
              <a:rPr lang="en-US" altLang="bg-BG" sz="2400" dirty="0"/>
            </a:br>
            <a:r>
              <a:rPr lang="en-US" altLang="bg-BG" sz="2400" dirty="0"/>
              <a:t>SmartBall – </a:t>
            </a:r>
            <a:r>
              <a:rPr lang="bg-BG" altLang="bg-BG" sz="2400" dirty="0"/>
              <a:t>Интелигентна топка за откриване на течове в магистрални водопроводи с диаметър над Ф150</a:t>
            </a:r>
          </a:p>
        </p:txBody>
      </p:sp>
      <p:pic>
        <p:nvPicPr>
          <p:cNvPr id="49156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188913"/>
            <a:ext cx="3744913" cy="3816350"/>
          </a:xfrm>
          <a:noFill/>
          <a:ln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827463" cy="5675312"/>
          </a:xfrm>
        </p:spPr>
        <p:txBody>
          <a:bodyPr/>
          <a:lstStyle/>
          <a:p>
            <a:pPr algn="l"/>
            <a:r>
              <a:rPr lang="bg-BG" altLang="bg-BG" sz="2800" b="1" i="1" dirty="0"/>
              <a:t>Приоритети при закупуване на апаратура</a:t>
            </a:r>
            <a:br>
              <a:rPr lang="bg-BG" altLang="bg-BG" sz="2800" b="1" i="1" dirty="0"/>
            </a:br>
            <a:r>
              <a:rPr lang="bg-BG" altLang="bg-BG" sz="800" b="1" i="1" dirty="0"/>
              <a:t/>
            </a:r>
            <a:br>
              <a:rPr lang="bg-BG" altLang="bg-BG" sz="800" b="1" i="1" dirty="0"/>
            </a:br>
            <a:r>
              <a:rPr lang="en-US" altLang="bg-BG" sz="700" b="1" i="1" dirty="0"/>
              <a:t/>
            </a:r>
            <a:br>
              <a:rPr lang="en-US" altLang="bg-BG" sz="700" b="1" i="1" dirty="0"/>
            </a:br>
            <a:r>
              <a:rPr lang="bg-BG" altLang="bg-BG" sz="2400" dirty="0"/>
              <a:t>- Първо ниво</a:t>
            </a:r>
            <a:br>
              <a:rPr lang="bg-BG" altLang="bg-BG" sz="2400" dirty="0"/>
            </a:br>
            <a:r>
              <a:rPr lang="en-US" altLang="bg-BG" sz="2400" b="1" dirty="0"/>
              <a:t>#</a:t>
            </a:r>
            <a:r>
              <a:rPr lang="bg-BG" altLang="bg-BG" sz="2400" dirty="0"/>
              <a:t> Прът за слушане</a:t>
            </a:r>
            <a:br>
              <a:rPr lang="bg-BG" altLang="bg-BG" sz="2400" dirty="0"/>
            </a:br>
            <a:r>
              <a:rPr lang="en-US" altLang="bg-BG" sz="2400" b="1" dirty="0"/>
              <a:t>#</a:t>
            </a:r>
            <a:r>
              <a:rPr lang="bg-BG" altLang="bg-BG" sz="2400" dirty="0"/>
              <a:t> Земен микрофон</a:t>
            </a:r>
            <a:br>
              <a:rPr lang="bg-BG" altLang="bg-BG" sz="2400" dirty="0"/>
            </a:br>
            <a:r>
              <a:rPr lang="bg-BG" altLang="bg-BG" sz="800" dirty="0"/>
              <a:t/>
            </a:r>
            <a:br>
              <a:rPr lang="bg-BG" altLang="bg-BG" sz="800" dirty="0"/>
            </a:br>
            <a:r>
              <a:rPr lang="bg-BG" altLang="bg-BG" sz="2400" dirty="0"/>
              <a:t> - Второ ниво</a:t>
            </a:r>
            <a:br>
              <a:rPr lang="bg-BG" altLang="bg-BG" sz="2400" dirty="0"/>
            </a:br>
            <a:r>
              <a:rPr lang="en-US" altLang="bg-BG" sz="2400" b="1" dirty="0"/>
              <a:t>#</a:t>
            </a:r>
            <a:r>
              <a:rPr lang="bg-BG" altLang="bg-BG" sz="2400" dirty="0"/>
              <a:t> Среден клас корелатор</a:t>
            </a:r>
            <a:br>
              <a:rPr lang="bg-BG" altLang="bg-BG" sz="2400" dirty="0"/>
            </a:br>
            <a:r>
              <a:rPr lang="en-US" altLang="bg-BG" sz="2400" b="1" dirty="0"/>
              <a:t>#</a:t>
            </a:r>
            <a:r>
              <a:rPr lang="bg-BG" altLang="bg-BG" sz="2400" dirty="0"/>
              <a:t> Логери за шум</a:t>
            </a:r>
            <a:br>
              <a:rPr lang="bg-BG" altLang="bg-BG" sz="2400" dirty="0"/>
            </a:br>
            <a:r>
              <a:rPr lang="bg-BG" altLang="bg-BG" sz="800" dirty="0"/>
              <a:t> </a:t>
            </a:r>
            <a:br>
              <a:rPr lang="bg-BG" altLang="bg-BG" sz="800" dirty="0"/>
            </a:br>
            <a:r>
              <a:rPr lang="bg-BG" altLang="bg-BG" sz="2400" dirty="0"/>
              <a:t>- Трето ниво</a:t>
            </a:r>
            <a:br>
              <a:rPr lang="bg-BG" altLang="bg-BG" sz="2400" dirty="0"/>
            </a:br>
            <a:r>
              <a:rPr lang="en-US" altLang="bg-BG" sz="2400" b="1" dirty="0"/>
              <a:t>#</a:t>
            </a:r>
            <a:r>
              <a:rPr lang="bg-BG" altLang="bg-BG" sz="2400" dirty="0"/>
              <a:t> Висш клас корелатор</a:t>
            </a:r>
            <a:br>
              <a:rPr lang="bg-BG" altLang="bg-BG" sz="2400" dirty="0"/>
            </a:br>
            <a:r>
              <a:rPr lang="en-US" altLang="bg-BG" sz="2400" b="1" dirty="0"/>
              <a:t>#</a:t>
            </a:r>
            <a:r>
              <a:rPr lang="bg-BG" altLang="bg-BG" sz="2400" dirty="0"/>
              <a:t> Логери за шум с корелационни функции</a:t>
            </a:r>
          </a:p>
        </p:txBody>
      </p:sp>
      <p:pic>
        <p:nvPicPr>
          <p:cNvPr id="50180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628775"/>
            <a:ext cx="4572000" cy="3454400"/>
          </a:xfrm>
          <a:noFill/>
          <a:ln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402138" cy="6178550"/>
          </a:xfrm>
        </p:spPr>
        <p:txBody>
          <a:bodyPr/>
          <a:lstStyle/>
          <a:p>
            <a:pPr algn="l"/>
            <a:r>
              <a:rPr lang="bg-BG" altLang="bg-BG" sz="2800" b="1" i="1" dirty="0"/>
              <a:t>Какво да закупя?</a:t>
            </a:r>
            <a:br>
              <a:rPr lang="bg-BG" altLang="bg-BG" sz="2800" b="1" i="1" dirty="0"/>
            </a:br>
            <a:r>
              <a:rPr lang="bg-BG" altLang="bg-BG" sz="2800" b="1" i="1" dirty="0" smtClean="0"/>
              <a:t>Фактори, които </a:t>
            </a:r>
            <a:r>
              <a:rPr lang="bg-BG" altLang="bg-BG" sz="2800" b="1" i="1" dirty="0"/>
              <a:t>влияят на решението </a:t>
            </a:r>
            <a:br>
              <a:rPr lang="bg-BG" altLang="bg-BG" sz="2800" b="1" i="1" dirty="0"/>
            </a:br>
            <a:r>
              <a:rPr lang="bg-BG" altLang="bg-BG" sz="900" b="1" i="1" dirty="0"/>
              <a:t/>
            </a:r>
            <a:br>
              <a:rPr lang="bg-BG" altLang="bg-BG" sz="900" b="1" i="1" dirty="0"/>
            </a:br>
            <a:r>
              <a:rPr lang="en-US" altLang="bg-BG" sz="700" b="1" i="1" dirty="0"/>
              <a:t/>
            </a:r>
            <a:br>
              <a:rPr lang="en-US" altLang="bg-BG" sz="700" b="1" i="1" dirty="0"/>
            </a:br>
            <a:r>
              <a:rPr lang="bg-BG" altLang="bg-BG" sz="2400" dirty="0"/>
              <a:t>- Експлоатация на метални/неметални тръби - съотношение</a:t>
            </a:r>
            <a:br>
              <a:rPr lang="bg-BG" altLang="bg-BG" sz="2400" dirty="0"/>
            </a:br>
            <a:r>
              <a:rPr lang="bg-BG" altLang="bg-BG" sz="2400" dirty="0"/>
              <a:t>- Селски/градски район</a:t>
            </a:r>
            <a:br>
              <a:rPr lang="bg-BG" altLang="bg-BG" sz="2400" dirty="0"/>
            </a:br>
            <a:r>
              <a:rPr lang="bg-BG" altLang="bg-BG" sz="2400" dirty="0"/>
              <a:t>- Има ли изградени водомерни зони </a:t>
            </a:r>
            <a:br>
              <a:rPr lang="bg-BG" altLang="bg-BG" sz="2400" dirty="0"/>
            </a:br>
            <a:r>
              <a:rPr lang="bg-BG" altLang="bg-BG" sz="2400" dirty="0"/>
              <a:t> </a:t>
            </a:r>
            <a:r>
              <a:rPr lang="en-US" altLang="bg-BG" sz="2400" dirty="0"/>
              <a:t>- </a:t>
            </a:r>
            <a:r>
              <a:rPr lang="bg-BG" altLang="bg-BG" sz="2400" dirty="0"/>
              <a:t>Състояние на тръбите - аварийност</a:t>
            </a:r>
            <a:br>
              <a:rPr lang="bg-BG" altLang="bg-BG" sz="2400" dirty="0"/>
            </a:br>
            <a:r>
              <a:rPr lang="bg-BG" altLang="bg-BG" sz="2400" dirty="0"/>
              <a:t>- Финансови възможности</a:t>
            </a:r>
            <a:br>
              <a:rPr lang="bg-BG" altLang="bg-BG" sz="2400" dirty="0"/>
            </a:br>
            <a:r>
              <a:rPr lang="bg-BG" altLang="bg-BG" sz="2400" dirty="0"/>
              <a:t>- Налични ресурси</a:t>
            </a:r>
            <a:br>
              <a:rPr lang="bg-BG" altLang="bg-BG" sz="2400" dirty="0"/>
            </a:br>
            <a:r>
              <a:rPr lang="bg-BG" altLang="bg-BG" sz="2400" dirty="0"/>
              <a:t>- Квалификация на персонала</a:t>
            </a:r>
          </a:p>
        </p:txBody>
      </p:sp>
      <p:pic>
        <p:nvPicPr>
          <p:cNvPr id="51204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9075" y="1700213"/>
            <a:ext cx="3844925" cy="2849562"/>
          </a:xfrm>
          <a:noFill/>
          <a:ln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5770563" cy="5746750"/>
          </a:xfrm>
        </p:spPr>
        <p:txBody>
          <a:bodyPr/>
          <a:lstStyle/>
          <a:p>
            <a:pPr algn="l"/>
            <a:r>
              <a:rPr lang="bg-BG" altLang="bg-BG" sz="2800" b="1" i="1" dirty="0"/>
              <a:t>Какво да закупя?</a:t>
            </a:r>
            <a:br>
              <a:rPr lang="bg-BG" altLang="bg-BG" sz="2800" b="1" i="1" dirty="0"/>
            </a:br>
            <a:r>
              <a:rPr lang="bg-BG" altLang="bg-BG" sz="2800" b="1" i="1" dirty="0" smtClean="0"/>
              <a:t>Фактори, които </a:t>
            </a:r>
            <a:r>
              <a:rPr lang="bg-BG" altLang="bg-BG" sz="2800" b="1" i="1" dirty="0"/>
              <a:t>влияят на решението </a:t>
            </a:r>
            <a:br>
              <a:rPr lang="bg-BG" altLang="bg-BG" sz="2800" b="1" i="1" dirty="0"/>
            </a:br>
            <a:r>
              <a:rPr lang="bg-BG" altLang="bg-BG" sz="900" b="1" i="1" dirty="0"/>
              <a:t/>
            </a:r>
            <a:br>
              <a:rPr lang="bg-BG" altLang="bg-BG" sz="900" b="1" i="1" dirty="0"/>
            </a:br>
            <a:r>
              <a:rPr lang="en-US" altLang="bg-BG" sz="700" b="1" i="1" dirty="0"/>
              <a:t/>
            </a:r>
            <a:br>
              <a:rPr lang="en-US" altLang="bg-BG" sz="700" b="1" i="1" dirty="0"/>
            </a:br>
            <a:r>
              <a:rPr lang="bg-BG" altLang="bg-BG" sz="2400" dirty="0"/>
              <a:t>- </a:t>
            </a:r>
            <a:r>
              <a:rPr lang="bg-BG" altLang="bg-BG" sz="2400" dirty="0" smtClean="0"/>
              <a:t>Целите, които </a:t>
            </a:r>
            <a:r>
              <a:rPr lang="bg-BG" altLang="bg-BG" sz="2400" dirty="0"/>
              <a:t>сме си поставили</a:t>
            </a:r>
            <a:br>
              <a:rPr lang="bg-BG" altLang="bg-BG" sz="2400" dirty="0"/>
            </a:br>
            <a:r>
              <a:rPr lang="bg-BG" altLang="bg-BG" sz="2400" dirty="0"/>
              <a:t>- Ако направите правилния избор на апаратура за специфичните нужди на </a:t>
            </a:r>
            <a:r>
              <a:rPr lang="bg-BG" altLang="bg-BG" sz="2400" dirty="0" smtClean="0"/>
              <a:t>мрежата, вие </a:t>
            </a:r>
            <a:r>
              <a:rPr lang="bg-BG" altLang="bg-BG" sz="2400" dirty="0"/>
              <a:t>ще можете да </a:t>
            </a:r>
            <a:r>
              <a:rPr lang="bg-BG" altLang="bg-BG" sz="2400" dirty="0" smtClean="0"/>
              <a:t>постигнете </a:t>
            </a:r>
            <a:r>
              <a:rPr lang="bg-BG" altLang="bg-BG" sz="2400" dirty="0"/>
              <a:t>целите си с минимални средства</a:t>
            </a:r>
            <a:br>
              <a:rPr lang="bg-BG" altLang="bg-BG" sz="2400" dirty="0"/>
            </a:br>
            <a:r>
              <a:rPr lang="bg-BG" altLang="bg-BG" sz="2400" dirty="0"/>
              <a:t>- Ако имате предимно метални тръби с високо налягане – всеки корелатор ще ви свърши работа </a:t>
            </a:r>
            <a:br>
              <a:rPr lang="bg-BG" altLang="bg-BG" sz="2400" dirty="0"/>
            </a:br>
            <a:r>
              <a:rPr lang="bg-BG" altLang="bg-BG" sz="2400" dirty="0"/>
              <a:t> </a:t>
            </a:r>
            <a:r>
              <a:rPr lang="en-US" altLang="bg-BG" sz="2400" dirty="0"/>
              <a:t>- </a:t>
            </a:r>
            <a:r>
              <a:rPr lang="bg-BG" altLang="bg-BG" sz="2400" dirty="0"/>
              <a:t>Не е необходимо да закупувате </a:t>
            </a:r>
            <a:r>
              <a:rPr lang="en-US" altLang="bg-BG" sz="2400" dirty="0"/>
              <a:t>Rolls Royce</a:t>
            </a:r>
            <a:r>
              <a:rPr lang="bg-BG" altLang="bg-BG" sz="2400" dirty="0"/>
              <a:t> апаратура</a:t>
            </a:r>
            <a:r>
              <a:rPr lang="bg-BG" altLang="bg-BG" sz="2400" dirty="0" smtClean="0"/>
              <a:t>, ако </a:t>
            </a:r>
            <a:r>
              <a:rPr lang="bg-BG" altLang="bg-BG" sz="2400" dirty="0"/>
              <a:t>това не ви е необходимо</a:t>
            </a:r>
          </a:p>
        </p:txBody>
      </p:sp>
      <p:pic>
        <p:nvPicPr>
          <p:cNvPr id="52228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84838" y="1412875"/>
            <a:ext cx="3459162" cy="3529013"/>
          </a:xfrm>
          <a:noFill/>
          <a:ln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bg-BG" altLang="bg-BG" sz="2400" dirty="0"/>
              <a:t>Нови технически средства за откриване на скрити течове</a:t>
            </a:r>
            <a:endParaRPr lang="en-US" altLang="bg-BG" sz="2400" dirty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84313"/>
            <a:ext cx="8229600" cy="5218112"/>
          </a:xfrm>
        </p:spPr>
        <p:txBody>
          <a:bodyPr/>
          <a:lstStyle/>
          <a:p>
            <a:r>
              <a:rPr lang="en-US" altLang="bg-BG" sz="1600" dirty="0"/>
              <a:t>Smart Ball - </a:t>
            </a:r>
            <a:r>
              <a:rPr lang="bg-BG" altLang="bg-BG" sz="1600" dirty="0"/>
              <a:t>Интелигентна топка за откриване на течове в магистрални водопроводи;</a:t>
            </a:r>
          </a:p>
          <a:p>
            <a:r>
              <a:rPr lang="bg-BG" altLang="bg-BG" sz="1600" dirty="0"/>
              <a:t>Вградени сензори за шум във водомери и </a:t>
            </a:r>
            <a:r>
              <a:rPr lang="bg-BG" altLang="bg-BG" sz="1600" dirty="0" smtClean="0"/>
              <a:t>водопроводи, които </a:t>
            </a:r>
            <a:r>
              <a:rPr lang="bg-BG" altLang="bg-BG" sz="1600" dirty="0"/>
              <a:t>комуникират с радиосигнал помежду си и към интелигентно устройство;</a:t>
            </a:r>
          </a:p>
          <a:p>
            <a:r>
              <a:rPr lang="bg-BG" altLang="bg-BG" sz="1600" dirty="0"/>
              <a:t>Електронен корелатор съвместен с уред за шум;</a:t>
            </a:r>
          </a:p>
          <a:p>
            <a:r>
              <a:rPr lang="bg-BG" altLang="bg-BG" sz="1600" dirty="0"/>
              <a:t>Корелатор с вграден </a:t>
            </a:r>
            <a:r>
              <a:rPr lang="en-US" altLang="bg-BG" sz="1600" dirty="0"/>
              <a:t>GPS </a:t>
            </a:r>
            <a:r>
              <a:rPr lang="bg-BG" altLang="bg-BG" sz="1600" dirty="0"/>
              <a:t>и връзка към </a:t>
            </a:r>
            <a:r>
              <a:rPr lang="en-US" altLang="bg-BG" sz="1600" dirty="0"/>
              <a:t>GIS</a:t>
            </a:r>
            <a:r>
              <a:rPr lang="bg-BG" altLang="bg-BG" sz="1600" dirty="0"/>
              <a:t>.Автоматично се позиционира и настройва относно материал на </a:t>
            </a:r>
            <a:r>
              <a:rPr lang="bg-BG" altLang="bg-BG" sz="1600" dirty="0" smtClean="0"/>
              <a:t>тръбите; диаметър </a:t>
            </a:r>
            <a:r>
              <a:rPr lang="bg-BG" altLang="bg-BG" sz="1600" dirty="0"/>
              <a:t>и разстояния;</a:t>
            </a:r>
          </a:p>
          <a:p>
            <a:r>
              <a:rPr lang="en-US" altLang="bg-BG" sz="1600" dirty="0"/>
              <a:t>Magic Carpet Ground Microphone – </a:t>
            </a:r>
            <a:r>
              <a:rPr lang="bg-BG" altLang="bg-BG" sz="1600" dirty="0" smtClean="0"/>
              <a:t>Одеяло </a:t>
            </a:r>
            <a:r>
              <a:rPr lang="bg-BG" altLang="bg-BG" sz="1600" dirty="0"/>
              <a:t>с дължина 1.7 м и 8 сензора за точно локализиране на мястото на теч;</a:t>
            </a:r>
            <a:endParaRPr lang="en-US" altLang="bg-BG" sz="1600" dirty="0"/>
          </a:p>
          <a:p>
            <a:r>
              <a:rPr lang="bg-BG" altLang="bg-BG" sz="1600" dirty="0"/>
              <a:t>Логери за шум с функция на корелатор за автоматично локализиране мястото на теча;</a:t>
            </a:r>
          </a:p>
          <a:p>
            <a:r>
              <a:rPr lang="bg-BG" altLang="bg-BG" sz="1600" dirty="0"/>
              <a:t>Георадар – обследват трасето на водопровода и търсят каверни под </a:t>
            </a:r>
            <a:r>
              <a:rPr lang="bg-BG" altLang="bg-BG" sz="1600" dirty="0" smtClean="0"/>
              <a:t>земята, където </a:t>
            </a:r>
            <a:r>
              <a:rPr lang="bg-BG" altLang="bg-BG" sz="1600" dirty="0"/>
              <a:t>се </a:t>
            </a:r>
            <a:r>
              <a:rPr lang="bg-BG" altLang="bg-BG" sz="1600" dirty="0" smtClean="0"/>
              <a:t>предполага, че </a:t>
            </a:r>
            <a:r>
              <a:rPr lang="bg-BG" altLang="bg-BG" sz="1600" dirty="0"/>
              <a:t>има разлив на вода;</a:t>
            </a:r>
          </a:p>
          <a:p>
            <a:r>
              <a:rPr lang="bg-BG" altLang="bg-BG" sz="1600" dirty="0"/>
              <a:t>Трасиращ лек газ – </a:t>
            </a:r>
            <a:r>
              <a:rPr lang="bg-BG" altLang="bg-BG" sz="1600" dirty="0" smtClean="0"/>
              <a:t>хелий </a:t>
            </a:r>
            <a:r>
              <a:rPr lang="bg-BG" altLang="bg-BG" sz="1600" dirty="0"/>
              <a:t>или </a:t>
            </a:r>
            <a:r>
              <a:rPr lang="bg-BG" altLang="bg-BG" sz="1600" dirty="0" smtClean="0"/>
              <a:t>водород. Впръсква </a:t>
            </a:r>
            <a:r>
              <a:rPr lang="bg-BG" altLang="bg-BG" sz="1600" dirty="0"/>
              <a:t>се във водопровода и след това по трасето му се търси точката на изтичане – от авария.</a:t>
            </a:r>
          </a:p>
          <a:p>
            <a:r>
              <a:rPr lang="bg-BG" altLang="bg-BG" sz="1600" dirty="0"/>
              <a:t>Термокамера – по разлика в температурата се съди къде може да има утечка.</a:t>
            </a:r>
          </a:p>
          <a:p>
            <a:r>
              <a:rPr lang="bg-BG" altLang="bg-BG" sz="1600" dirty="0"/>
              <a:t>Нови интелигентни софтуерни продукти за анализ и визуализация на данните от водомерите – съвместими с ГИС и Система инкасо.</a:t>
            </a:r>
            <a:endParaRPr lang="en-US" altLang="bg-BG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bg-BG" dirty="0"/>
              <a:t> Супермен? - не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3525" y="1600200"/>
            <a:ext cx="6075363" cy="452596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bg-BG" dirty="0"/>
              <a:t>Рентгеново зрение? - не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1600200"/>
            <a:ext cx="6046787" cy="4525963"/>
          </a:xfrm>
          <a:noFill/>
          <a:ln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970338" cy="5962650"/>
          </a:xfrm>
        </p:spPr>
        <p:txBody>
          <a:bodyPr/>
          <a:lstStyle/>
          <a:p>
            <a:pPr algn="l"/>
            <a:r>
              <a:rPr lang="bg-BG" altLang="bg-BG" sz="2400" b="1" i="1" dirty="0"/>
              <a:t>Дейност по откриване на течовете?</a:t>
            </a:r>
            <a:r>
              <a:rPr lang="bg-BG" altLang="bg-BG" sz="2400" i="1" dirty="0"/>
              <a:t> – </a:t>
            </a:r>
            <a:r>
              <a:rPr lang="bg-BG" altLang="bg-BG" sz="2400" b="1" i="1" dirty="0"/>
              <a:t>да</a:t>
            </a:r>
            <a:r>
              <a:rPr lang="bg-BG" altLang="bg-BG" sz="2400" b="1" dirty="0"/>
              <a:t/>
            </a:r>
            <a:br>
              <a:rPr lang="bg-BG" altLang="bg-BG" sz="2400" b="1" dirty="0"/>
            </a:br>
            <a:r>
              <a:rPr lang="bg-BG" altLang="bg-BG" sz="800" b="1" dirty="0"/>
              <a:t/>
            </a:r>
            <a:br>
              <a:rPr lang="bg-BG" altLang="bg-BG" sz="800" b="1" dirty="0"/>
            </a:br>
            <a:r>
              <a:rPr lang="en-US" altLang="bg-BG" sz="2400" b="1" dirty="0"/>
              <a:t>ALF</a:t>
            </a:r>
            <a:r>
              <a:rPr lang="en-US" altLang="bg-BG" sz="2400" dirty="0"/>
              <a:t> - </a:t>
            </a:r>
            <a:r>
              <a:rPr lang="bg-BG" altLang="bg-BG" sz="2400" dirty="0"/>
              <a:t>Среден оператор</a:t>
            </a:r>
            <a:br>
              <a:rPr lang="bg-BG" altLang="bg-BG" sz="2400" dirty="0"/>
            </a:br>
            <a:r>
              <a:rPr lang="bg-BG" altLang="bg-BG" sz="2400" dirty="0"/>
              <a:t>за откриване на течове</a:t>
            </a:r>
            <a:r>
              <a:rPr lang="en-US" altLang="bg-BG" sz="2400" dirty="0"/>
              <a:t/>
            </a:r>
            <a:br>
              <a:rPr lang="en-US" altLang="bg-BG" sz="2400" dirty="0"/>
            </a:br>
            <a:r>
              <a:rPr lang="en-US" altLang="bg-BG" sz="2400" dirty="0"/>
              <a:t>- </a:t>
            </a:r>
            <a:r>
              <a:rPr lang="bg-BG" altLang="bg-BG" sz="2400" dirty="0"/>
              <a:t>Как </a:t>
            </a:r>
            <a:r>
              <a:rPr lang="en-US" altLang="bg-BG" sz="2400" b="1" dirty="0"/>
              <a:t>ALF</a:t>
            </a:r>
            <a:r>
              <a:rPr lang="bg-BG" altLang="bg-BG" sz="2400" dirty="0"/>
              <a:t> открива скритите течове?</a:t>
            </a:r>
            <a:br>
              <a:rPr lang="bg-BG" altLang="bg-BG" sz="2400" dirty="0"/>
            </a:br>
            <a:r>
              <a:rPr lang="bg-BG" altLang="bg-BG" sz="2400" dirty="0"/>
              <a:t>- Единственият му шанс е да открие </a:t>
            </a:r>
            <a:r>
              <a:rPr lang="bg-BG" altLang="bg-BG" sz="2400" b="1" i="1" dirty="0"/>
              <a:t>шум </a:t>
            </a:r>
            <a:r>
              <a:rPr lang="bg-BG" altLang="bg-BG" sz="2400" dirty="0"/>
              <a:t>,</a:t>
            </a:r>
            <a:r>
              <a:rPr lang="bg-BG" altLang="bg-BG" sz="2400" b="1" i="1" dirty="0"/>
              <a:t> </a:t>
            </a:r>
            <a:r>
              <a:rPr lang="bg-BG" altLang="bg-BG" sz="2400" dirty="0"/>
              <a:t>предизвикан от теча</a:t>
            </a:r>
            <a:br>
              <a:rPr lang="bg-BG" altLang="bg-BG" sz="2400" dirty="0"/>
            </a:br>
            <a:r>
              <a:rPr lang="bg-BG" altLang="bg-BG" sz="2400" dirty="0"/>
              <a:t>- Необходимо му е </a:t>
            </a:r>
            <a:r>
              <a:rPr lang="bg-BG" altLang="bg-BG" sz="2400" dirty="0" smtClean="0"/>
              <a:t>оборудване, обучение </a:t>
            </a:r>
            <a:r>
              <a:rPr lang="bg-BG" altLang="bg-BG" sz="2400" dirty="0"/>
              <a:t>и желание за работа!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1700213"/>
            <a:ext cx="4313237" cy="323373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475163" cy="5530850"/>
          </a:xfrm>
        </p:spPr>
        <p:txBody>
          <a:bodyPr/>
          <a:lstStyle/>
          <a:p>
            <a:pPr algn="l"/>
            <a:r>
              <a:rPr lang="bg-BG" altLang="bg-BG" sz="2400" b="1" i="1" dirty="0"/>
              <a:t>Съществуват много причини за шум във водопроводите</a:t>
            </a:r>
            <a:br>
              <a:rPr lang="bg-BG" altLang="bg-BG" sz="2400" b="1" i="1" dirty="0"/>
            </a:br>
            <a:r>
              <a:rPr lang="bg-BG" altLang="bg-BG" sz="800" dirty="0"/>
              <a:t/>
            </a:r>
            <a:br>
              <a:rPr lang="bg-BG" altLang="bg-BG" sz="800" dirty="0"/>
            </a:br>
            <a:r>
              <a:rPr lang="bg-BG" altLang="bg-BG" sz="2400" dirty="0"/>
              <a:t>- Консумация</a:t>
            </a:r>
            <a:br>
              <a:rPr lang="bg-BG" altLang="bg-BG" sz="2400" dirty="0"/>
            </a:br>
            <a:r>
              <a:rPr lang="bg-BG" altLang="bg-BG" sz="2400" dirty="0"/>
              <a:t>- Редуцир вентили</a:t>
            </a:r>
            <a:br>
              <a:rPr lang="bg-BG" altLang="bg-BG" sz="2400" dirty="0"/>
            </a:br>
            <a:r>
              <a:rPr lang="bg-BG" altLang="bg-BG" sz="2400" dirty="0"/>
              <a:t>- Частично запушени тръби</a:t>
            </a:r>
            <a:br>
              <a:rPr lang="bg-BG" altLang="bg-BG" sz="2400" dirty="0"/>
            </a:br>
            <a:r>
              <a:rPr lang="bg-BG" altLang="bg-BG" sz="2400" dirty="0"/>
              <a:t>- Промяна в диаметъра на тръбите</a:t>
            </a:r>
            <a:br>
              <a:rPr lang="bg-BG" altLang="bg-BG" sz="2400" dirty="0"/>
            </a:br>
            <a:r>
              <a:rPr lang="bg-BG" altLang="bg-BG" sz="2400" dirty="0"/>
              <a:t>- Помпи</a:t>
            </a:r>
            <a:br>
              <a:rPr lang="bg-BG" altLang="bg-BG" sz="2400" dirty="0"/>
            </a:br>
            <a:r>
              <a:rPr lang="bg-BG" altLang="bg-BG" sz="2400" dirty="0"/>
              <a:t>- Електрически смущения</a:t>
            </a:r>
            <a:br>
              <a:rPr lang="bg-BG" altLang="bg-BG" sz="2400" dirty="0"/>
            </a:br>
            <a:r>
              <a:rPr lang="bg-BG" altLang="bg-BG" sz="2400" dirty="0"/>
              <a:t>- Газови компресори</a:t>
            </a:r>
            <a:br>
              <a:rPr lang="bg-BG" altLang="bg-BG" sz="2400" dirty="0"/>
            </a:br>
            <a:r>
              <a:rPr lang="bg-BG" altLang="bg-BG" sz="2400" dirty="0"/>
              <a:t>- </a:t>
            </a:r>
            <a:r>
              <a:rPr lang="bg-BG" altLang="bg-BG" sz="2800" b="1" dirty="0">
                <a:solidFill>
                  <a:srgbClr val="3333CC"/>
                </a:solidFill>
              </a:rPr>
              <a:t>ТЕЧОВЕ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1125538"/>
            <a:ext cx="4152900" cy="388778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475163" cy="5962650"/>
          </a:xfrm>
        </p:spPr>
        <p:txBody>
          <a:bodyPr/>
          <a:lstStyle/>
          <a:p>
            <a:pPr algn="l"/>
            <a:r>
              <a:rPr lang="bg-BG" altLang="bg-BG" sz="2800" dirty="0"/>
              <a:t/>
            </a:r>
            <a:br>
              <a:rPr lang="bg-BG" altLang="bg-BG" sz="2800" dirty="0"/>
            </a:br>
            <a:r>
              <a:rPr lang="bg-BG" altLang="bg-BG" sz="2800" b="1" i="1" dirty="0"/>
              <a:t>Подреждане на материалите</a:t>
            </a:r>
            <a:r>
              <a:rPr lang="bg-BG" altLang="bg-BG" sz="2800" b="1" i="1" dirty="0" smtClean="0"/>
              <a:t>, от </a:t>
            </a:r>
            <a:r>
              <a:rPr lang="bg-BG" altLang="bg-BG" sz="2800" b="1" i="1" dirty="0"/>
              <a:t>които са изработени водопроводите, в зависимост от способността им да разпространяват шум</a:t>
            </a:r>
            <a:br>
              <a:rPr lang="bg-BG" altLang="bg-BG" sz="2800" b="1" i="1" dirty="0"/>
            </a:br>
            <a:r>
              <a:rPr lang="bg-BG" altLang="bg-BG" sz="900" dirty="0"/>
              <a:t/>
            </a:r>
            <a:br>
              <a:rPr lang="bg-BG" altLang="bg-BG" sz="900" dirty="0"/>
            </a:br>
            <a:r>
              <a:rPr lang="bg-BG" altLang="bg-BG" sz="2800" dirty="0"/>
              <a:t>- Стомана</a:t>
            </a:r>
            <a:br>
              <a:rPr lang="bg-BG" altLang="bg-BG" sz="2800" dirty="0"/>
            </a:br>
            <a:r>
              <a:rPr lang="bg-BG" altLang="bg-BG" sz="2800" dirty="0"/>
              <a:t>- Чугун</a:t>
            </a:r>
            <a:br>
              <a:rPr lang="bg-BG" altLang="bg-BG" sz="2800" dirty="0"/>
            </a:br>
            <a:r>
              <a:rPr lang="bg-BG" altLang="bg-BG" sz="2800" dirty="0"/>
              <a:t>- Мед</a:t>
            </a:r>
            <a:br>
              <a:rPr lang="bg-BG" altLang="bg-BG" sz="2800" dirty="0"/>
            </a:br>
            <a:r>
              <a:rPr lang="bg-BG" altLang="bg-BG" sz="2800" dirty="0"/>
              <a:t>- Етернит</a:t>
            </a:r>
            <a:br>
              <a:rPr lang="bg-BG" altLang="bg-BG" sz="2800" dirty="0"/>
            </a:br>
            <a:r>
              <a:rPr lang="bg-BG" altLang="bg-BG" sz="2800" dirty="0"/>
              <a:t>- Олово</a:t>
            </a:r>
            <a:br>
              <a:rPr lang="bg-BG" altLang="bg-BG" sz="2800" dirty="0"/>
            </a:br>
            <a:r>
              <a:rPr lang="bg-BG" altLang="bg-BG" sz="2800" dirty="0"/>
              <a:t>- ПВЦ</a:t>
            </a:r>
            <a:br>
              <a:rPr lang="bg-BG" altLang="bg-BG" sz="2800" dirty="0"/>
            </a:br>
            <a:r>
              <a:rPr lang="bg-BG" altLang="bg-BG" sz="2800" dirty="0"/>
              <a:t>- Полиетилен</a:t>
            </a:r>
            <a:br>
              <a:rPr lang="bg-BG" altLang="bg-BG" sz="2800" dirty="0"/>
            </a:br>
            <a:endParaRPr lang="bg-BG" altLang="bg-BG" sz="28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1125538"/>
            <a:ext cx="4094162" cy="4452937"/>
          </a:xfrm>
          <a:noFill/>
          <a:ln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478</Words>
  <Application>Microsoft Office PowerPoint</Application>
  <PresentationFormat>Презентация на цял екран (4:3)</PresentationFormat>
  <Paragraphs>57</Paragraphs>
  <Slides>47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47</vt:i4>
      </vt:variant>
    </vt:vector>
  </HeadingPairs>
  <TitlesOfParts>
    <vt:vector size="50" baseType="lpstr">
      <vt:lpstr>Arial</vt:lpstr>
      <vt:lpstr>Wingdings</vt:lpstr>
      <vt:lpstr>Default Design</vt:lpstr>
      <vt:lpstr>Снижаване на техническите загуби Уреди и методи за откриване на течове</vt:lpstr>
      <vt:lpstr>             - Откритите аварии допринасят за по-малко от 10 % от общите технически загуби в една добре управлявана система. - Само 3 % от течовете са видими. - 97 % от течовете са невидими. - Какво може да се направи, за да се открият тези течове?            </vt:lpstr>
      <vt:lpstr>Ако откриването на течовете беше толкова лесно</vt:lpstr>
      <vt:lpstr>За съжаление ние трябва да търсим течовете, те няма да ни се покажат сами</vt:lpstr>
      <vt:lpstr> Супермен? - не</vt:lpstr>
      <vt:lpstr>Рентгеново зрение? - не</vt:lpstr>
      <vt:lpstr>Дейност по откриване на течовете? – да  ALF - Среден оператор за откриване на течове - Как ALF открива скритите течове? - Единственият му шанс е да открие шум , предизвикан от теча - Необходимо му е оборудване, обучение и желание за работа!</vt:lpstr>
      <vt:lpstr>Съществуват много причини за шум във водопроводите  - Консумация - Редуцир вентили - Частично запушени тръби - Промяна в диаметъра на тръбите - Помпи - Електрически смущения - Газови компресори - ТЕЧОВЕ</vt:lpstr>
      <vt:lpstr> Подреждане на материалите, от които са изработени водопроводите, в зависимост от способността им да разпространяват шум  - Стомана - Чугун - Мед - Етернит - Олово - ПВЦ - Полиетилен </vt:lpstr>
      <vt:lpstr>Фактори, влияещи върху разпространението на шума от течове  - Материал на тръбата /твърд – мек/ - Диаметър на тръбата /80 мм – 1000 мм/ - Налягане /4 м – 60 м/ - Фонови шумове /редуцир вентили – местни съпротивления и др./ - Ползватели /битови – промишлени/ - Най-доброто време за откриване на течове е когато фоновите шумове са минимални, а налягането е максимално </vt:lpstr>
      <vt:lpstr>Качество на шума от теча Добро качество - Високо налягане - Твърдо покритие над водопровода - Малки отвори по тръбата - Чисти тръби - Метални тръби - Малки диаметри Лошо качество - Ниско налягане - Меко покритие - Големи аварии - Тръби с отлагания - Неметални тръби - Големи диаметри</vt:lpstr>
      <vt:lpstr>Разпространение на акустичния шум от теч    Дължи се на енергията, която се генерира от теча и се разпространява както от стените на тръбите, така и от водата</vt:lpstr>
      <vt:lpstr>Малките течове не влияят съществено на налягането във водопроводите и могат да траят много дълъг период от време без да осъзнаем, че съществуват</vt:lpstr>
      <vt:lpstr>При големи аварии, налягането във водопровода се губи и ние бързо осъзнаваме, че съществуват. Въпреки това ,понякога е трудно да открием къде е аварията</vt:lpstr>
      <vt:lpstr> Как да търсим скритите течове? LLP- Localise, Locate, Pinpoint                    Осъзнаване, локализиране, точно определяне мястото на теча 1.Осъзнаване - Обследване по хидранти,  спирателни кранове и др. метални фитинги, до които имаме достъп за прослушване - Стъпкови тестове - Логери за шум - Водомерни зони /най-доброто/      2.Локализиране – корелатор 3.Откриване мястото на теча – уреди за шум</vt:lpstr>
      <vt:lpstr>Стъпки за снижаване на загубите  - Мониторинг - Осъзнаване - Локализиране - Точно определяне мястото на теча - Потвърждение - Ремонт</vt:lpstr>
      <vt:lpstr>Осъзнаване - Логери за шум  Методът е много успешен, ако се използва правилно - Стъпкови тестове Широко използван метод. Може да се появят проблеми с качеството на водата /замътване/.</vt:lpstr>
      <vt:lpstr>Слушане  - Фитинги по главните водопроводи Прослушване на СК, хидранти и др. # Бързо обследване, което ще локализира само големите течове # Подходящо е само за метални тръби - Обследване на всички фитинги # Необходимо е повече време # Засичат се всички течове # Може да се прилага при всички видове тръби </vt:lpstr>
      <vt:lpstr>Осъзнаване на течове с логери за шум $300 – $800 на бройка  - Прослушват се всички шумове, не само от течовете - Дълъг живот на батерията - Лесен монтаж - Програмируеми при режимно водоснабдяване - Може да се монтират през деня - Лесни за анализиране – мигаща индикация</vt:lpstr>
      <vt:lpstr>Осъзнаване на течовете -   Логери за шум  - Най-добре работят при отстояния един от друг до 250 м, но за метални тръби може да се използват и до  750 м - За неметални тръби е добре да се разставят на 80 м един от друг - Те записват шума и показват кой от тях е най-близо до теча - По-съвременните модели имат корелативни функции – комуникират помежду си и посочват мястото на теча</vt:lpstr>
      <vt:lpstr>Осъзнаване на течовете -   Логери за шум  - Прилепят се до арматура или домови отклонения - Слушат шума, когато системата е най-тиха от 2 до 4 ч през нощта - Може да са монтират за постоянно или да се преместват по програма - Източват се в лаптоп чрез радиосигнал</vt:lpstr>
      <vt:lpstr> Осъзнаване - Стъпкови тестове  - Систематично се изолират участъци от мрежата чрез затваряне на спирателни кранове - Снижението на дебита след всяка стъпка съответства на консумацията в изолирания участък - Успешно се прилага в цял свят - Необходимо е добро познаване на мрежата – кой СК какъв участък изолира - Може да предизвика замътване на водата     </vt:lpstr>
      <vt:lpstr>Принцип на стъпковите тестове</vt:lpstr>
      <vt:lpstr>Локализиране на течовете</vt:lpstr>
      <vt:lpstr>Локализиране  - Корелатор Трябва да се използва като част от общата стратегия. Особено е ефективен, ако предварително знаем в коя зона е теча. - Логер за шум с корелираща функция. Ако се използва правилно се постигат добри резултати.</vt:lpstr>
      <vt:lpstr>Формула на корелацията, където, L - Място на теча в метри                                  V – Скорост на звука в тръбата в метра за милисекунда                                   D – Дължина на тръбата в метри                                   Td – време за закъснение в милисекунди                                </vt:lpstr>
      <vt:lpstr>Принцип на работа на корелатора Определя разстоянието до теча</vt:lpstr>
      <vt:lpstr>Екран на корелатора  - Отстояние до теча от червената и от синята станция - предавател - Общо разстояние - Тип на сензора - Времезакъснение - Използвана скорост - Използван обхват на филтъра - Ниво на заряд на акумулатора - Дата</vt:lpstr>
      <vt:lpstr>Развитие на корелаторите Вляво – първите корелатори Вдясно – Цифрови многоточкови корелатори</vt:lpstr>
      <vt:lpstr>Комуникация между корелатора и приемната станция</vt:lpstr>
      <vt:lpstr>Прост корелатор – над  $ 12 000    - С по-малко функции - Лесен за употреба - Радиовръзката е по един канал, което е недостатък при обследване на дълги участъци</vt:lpstr>
      <vt:lpstr>Корелатор среден клас – над  $ 20 000     - Лесен за употреба - Ще открие повечето течове - По-добро филтриране на сигналите - Радиовръзката е по два канала</vt:lpstr>
      <vt:lpstr>Корелатор висок клас   – $ 30 000    - Необходимо е с него да работи високо квалифициран персонал - Много функции - Открива и най-трудните течове - Тройна корелация - Има версия с лаптоп </vt:lpstr>
      <vt:lpstr>Висок клас корелатор – едновременно извършва много корелации   - Изпълнява 10 корелации с различни филтри - Изобразява ги на един екран - Резултатите се разчитат се от високо квалифициран персонал - Много е полезен при обследване на неметални тръби</vt:lpstr>
      <vt:lpstr>Грешки при измерване на разстоянието, на което е теча   - Необходимо е да се знае точно трасето на водопровода, за да се определи къде е теча - Ако не се знае къде е трасето на водопровода е необходим уред за трасе - Имайте предвид и дълбочината на водопровода</vt:lpstr>
      <vt:lpstr>Tочно oпределяне на мястото на теча - Pinpointing</vt:lpstr>
      <vt:lpstr> Посочва се точно точката на теча чрез подслушвателна апаратура - Най-добре се извършва със земен микрофон, но може да се извърши и с прът за слушане - Посочва се на аварийния екип къде да копае, за да открие теча</vt:lpstr>
      <vt:lpstr>Пренос на шума до повърхността  - Зависи от покритието над водопровода - Налягането в тръбата влияе върху размера на теча и шума - Размерът на теча влияе върху разпространението на шума</vt:lpstr>
      <vt:lpstr>Определяне точката на теча  - Стандартен прът за слушане - Електронен уред за шум - Земен микрофон</vt:lpstr>
      <vt:lpstr>Прът за слушане $50 - $200  /50 лв./                  - Механичен уред - Необходими са добри слухови възможности на оператора - Съществуват различни модели, изпълнени от различни материали. Прътът е от хром-никелова стоманата накрайникът може да е изработен от бронз, дърво, пластмаса и др. - Липсва дисплей - Може да се използва както за обследване на шум по арматури, така и за посочване точката на теча</vt:lpstr>
      <vt:lpstr>Електронен прът за слушане $1000 - $6000  /600 лв/   - Лесен за употреба - Усилва звука  - Има слушалки за избягване на фоновия шум - Разполага с дисплей - Цифров и аналогов - Използва шумова карта по време на обследването на арматурите</vt:lpstr>
      <vt:lpstr>Електронен земен микрофон $2000 - $6000    - Лесен за употреба - Усилва звука - Визуализация на шума - Има слушалки за избягване на фоновия шум - Разполага с дисплей - Цифров и аналогов - Използва се за посочване къде точно да се копае за разкриване на аварията</vt:lpstr>
      <vt:lpstr>Откриване на течове по магистрални водопроводи   - Големи диаметри - Ниско налягане - Неметални тръби – бетон, стъклопласт и др. - Малко точки за достъп - Големи разстояния Тези специфични условия правят неприложими горепосочената апаратура за откриване на течове. SmartBall – Интелигентна топка за откриване на течове в магистрални водопроводи с диаметър над Ф150</vt:lpstr>
      <vt:lpstr>Приоритети при закупуване на апаратура   - Първо ниво # Прът за слушане # Земен микрофон   - Второ ниво # Среден клас корелатор # Логери за шум   - Трето ниво # Висш клас корелатор # Логери за шум с корелационни функции</vt:lpstr>
      <vt:lpstr>Какво да закупя? Фактори, които влияят на решението    - Експлоатация на метални/неметални тръби - съотношение - Селски/градски район - Има ли изградени водомерни зони   - Състояние на тръбите - аварийност - Финансови възможности - Налични ресурси - Квалификация на персонала</vt:lpstr>
      <vt:lpstr>Какво да закупя? Фактори, които влияят на решението    - Целите, които сме си поставили - Ако направите правилния избор на апаратура за специфичните нужди на мрежата, вие ще можете да постигнете целите си с минимални средства - Ако имате предимно метални тръби с високо налягане – всеки корелатор ще ви свърши работа   - Не е необходимо да закупувате Rolls Royce апаратура, ако това не ви е необходимо</vt:lpstr>
      <vt:lpstr>Нови технически средства за откриване на скрити течове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Rumen Yordanov</cp:lastModifiedBy>
  <cp:revision>52</cp:revision>
  <dcterms:created xsi:type="dcterms:W3CDTF">2014-01-24T19:08:56Z</dcterms:created>
  <dcterms:modified xsi:type="dcterms:W3CDTF">2026-04-21T09:22:45Z</dcterms:modified>
</cp:coreProperties>
</file>