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5" r:id="rId3"/>
    <p:sldId id="274" r:id="rId4"/>
    <p:sldId id="275" r:id="rId5"/>
    <p:sldId id="276" r:id="rId6"/>
    <p:sldId id="256" r:id="rId7"/>
    <p:sldId id="273" r:id="rId8"/>
    <p:sldId id="257" r:id="rId9"/>
    <p:sldId id="258" r:id="rId10"/>
    <p:sldId id="259" r:id="rId11"/>
    <p:sldId id="260" r:id="rId12"/>
    <p:sldId id="272" r:id="rId13"/>
    <p:sldId id="269" r:id="rId14"/>
    <p:sldId id="270" r:id="rId15"/>
    <p:sldId id="268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 autoAdjust="0"/>
    <p:restoredTop sz="94796" autoAdjust="0"/>
  </p:normalViewPr>
  <p:slideViewPr>
    <p:cSldViewPr>
      <p:cViewPr varScale="1">
        <p:scale>
          <a:sx n="102" d="100"/>
          <a:sy n="102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686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8EFD-992D-4069-9FE0-638C0FD7357D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71461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A6E47-0C22-4A99-A641-4305B5334176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6165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AB3B0-5B36-4A9C-9241-F5165B656F86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73403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858E4-2F8C-408F-94FC-9C86E5069AE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84347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9F1AE-ACC7-42E4-8D97-D1C5035C06E7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80066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A4959-9AFF-466D-A241-B8E738A97749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99383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96445-A491-42F1-981A-BE5F343C62FC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28023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DC8B2-EB99-447C-9323-31A3C5908815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78089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6B90-44F6-42FA-B9F9-21E3E2BE7108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7771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1D21D-5779-4FE9-9A54-5421B1DDA55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30157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6F348-78FA-4F73-93FF-0D80FFA08437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7906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</p:grpSp>
        <p:sp>
          <p:nvSpPr>
            <p:cNvPr id="676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676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6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6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6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BCA384-B64E-4695-B861-121AAC46B473}" type="slidenum">
              <a:rPr lang="en-US" altLang="bg-BG"/>
              <a:pPr/>
              <a:t>‹#›</a:t>
            </a:fld>
            <a:endParaRPr lang="en-US" altLang="bg-BG" dirty="0"/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MANames.xls" TargetMode="External"/><Relationship Id="rId2" Type="http://schemas.openxmlformats.org/officeDocument/2006/relationships/hyperlink" Target="&#1050;&#1088;&#1080;&#1090;&#1077;&#1088;&#1080;&#1080;%20&#1079;&#1072;%20&#1080;&#1079;&#1073;&#1086;&#1088;%20&#1085;&#1072;%20&#1090;&#1086;&#1095;&#1082;&#1080;%20&#1079;&#1072;%20&#1080;&#1079;&#1084;&#1077;&#1088;&#1074;&#1072;&#1085;&#1077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DMA14.doc" TargetMode="External"/><Relationship Id="rId4" Type="http://schemas.openxmlformats.org/officeDocument/2006/relationships/hyperlink" Target="REGDMA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ZapLOGERI.doc" TargetMode="External"/><Relationship Id="rId2" Type="http://schemas.openxmlformats.org/officeDocument/2006/relationships/hyperlink" Target="INSTRDMA2016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nLoggers_NEW.xls" TargetMode="External"/><Relationship Id="rId2" Type="http://schemas.openxmlformats.org/officeDocument/2006/relationships/hyperlink" Target="BlankiLeakDetect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82;&#1072;%20&#1079;&#1072;%20&#1089;&#1090;&#1080;&#1084;&#1091;&#1083;&#1080;&#1088;&#1072;&#1085;&#1077;%20&#1085;&#1072;%20&#1077;&#1082;&#1080;&#1087;&#1080;&#1090;&#1077;%20&#1087;&#1086;%20&#1089;&#1085;&#1080;&#1078;&#1077;&#1085;&#1080;&#1077;%20&#1085;&#1072;%20&#1074;&#1086;&#1076;&#1085;&#1080;&#1090;&#1077;%20&#1079;&#1072;&#1075;&#1091;&#1073;&#1080;1.doc" TargetMode="External"/><Relationship Id="rId2" Type="http://schemas.openxmlformats.org/officeDocument/2006/relationships/hyperlink" Target="Watermerene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Vodna%20karta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Zadlogger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bg-BG" altLang="bg-BG" sz="3600" dirty="0" smtClean="0">
                <a:latin typeface="Times New Roman" panose="02020603050405020304" pitchFamily="18" charset="0"/>
              </a:rPr>
              <a:t>Изграждане на информационна система за контрол на водоразпределението</a:t>
            </a:r>
            <a:endParaRPr lang="en-US" altLang="bg-BG" sz="3600" dirty="0" smtClean="0">
              <a:latin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dirty="0" smtClean="0"/>
          </a:p>
        </p:txBody>
      </p:sp>
      <p:pic>
        <p:nvPicPr>
          <p:cNvPr id="3076" name="Picture 4" descr="Mar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804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748712" cy="6308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 startAt="8"/>
            </a:pPr>
            <a:r>
              <a:rPr lang="bg-BG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Определяне местата за монтаж и</a:t>
            </a:r>
            <a:endParaRPr lang="en-US" altLang="bg-BG" sz="2800" dirty="0" smtClean="0">
              <a:latin typeface="Times New Roman" panose="02020603050405020304" pitchFamily="18" charset="0"/>
              <a:hlinkClick r:id="rId2" action="ppaction://hlinkfile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изготвяне</a:t>
            </a:r>
            <a:r>
              <a:rPr lang="en-US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 </a:t>
            </a:r>
            <a:r>
              <a:rPr lang="bg-BG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на програма за реализация на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проекта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 startAt="9"/>
            </a:pPr>
            <a:r>
              <a:rPr lang="bg-BG" altLang="bg-BG" sz="2800" dirty="0" smtClean="0">
                <a:latin typeface="Times New Roman" panose="02020603050405020304" pitchFamily="18" charset="0"/>
                <a:hlinkClick r:id="rId3" action="ppaction://hlinkfile"/>
              </a:rPr>
              <a:t>Изготвяне на списък с номера и имена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  <a:hlinkClick r:id="rId3" action="ppaction://hlinkfile"/>
              </a:rPr>
              <a:t>на зоните и кои логери къде ще се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  <a:hlinkClick r:id="rId3" action="ppaction://hlinkfile"/>
              </a:rPr>
              <a:t>монтират.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800" dirty="0" smtClean="0">
                <a:latin typeface="Times New Roman" panose="02020603050405020304" pitchFamily="18" charset="0"/>
                <a:hlinkClick r:id="rId3" action="ppaction://hlinkfile"/>
              </a:rPr>
              <a:t> </a:t>
            </a:r>
            <a:endParaRPr lang="en-US" altLang="bg-BG" sz="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 startAt="10"/>
            </a:pPr>
            <a:r>
              <a:rPr lang="bg-BG" altLang="bg-BG" sz="2800" dirty="0" smtClean="0">
                <a:latin typeface="Times New Roman" panose="02020603050405020304" pitchFamily="18" charset="0"/>
                <a:hlinkClick r:id="rId4" action="ppaction://hlinkfile"/>
              </a:rPr>
              <a:t>Попълване на регистрационна форма за </a:t>
            </a:r>
            <a:endParaRPr lang="en-US" altLang="bg-BG" sz="2800" dirty="0" smtClean="0">
              <a:latin typeface="Times New Roman" panose="02020603050405020304" pitchFamily="18" charset="0"/>
              <a:hlinkClick r:id="rId4" action="ppaction://hlinkfile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  <a:hlinkClick r:id="rId4" action="ppaction://hlinkfile"/>
              </a:rPr>
              <a:t>точка за измерване на водни количества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 startAt="11"/>
            </a:pPr>
            <a:r>
              <a:rPr lang="bg-BG" altLang="bg-BG" sz="2800" dirty="0" smtClean="0">
                <a:latin typeface="Times New Roman" panose="02020603050405020304" pitchFamily="18" charset="0"/>
                <a:hlinkClick r:id="rId5" action="ppaction://hlinkfile"/>
              </a:rPr>
              <a:t>Монтаж и настройка на логерите,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  <a:hlinkClick r:id="rId5" action="ppaction://hlinkfile"/>
              </a:rPr>
              <a:t>съгласно изготвена годишна програма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 startAt="12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Тестване на системата и изпълнение на </a:t>
            </a:r>
            <a:endParaRPr lang="en-US" altLang="bg-BG" sz="2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необходимите корекции.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bg-BG" altLang="bg-BG" sz="2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bg-BG" sz="2800" dirty="0" smtClean="0"/>
          </a:p>
        </p:txBody>
      </p:sp>
      <p:pic>
        <p:nvPicPr>
          <p:cNvPr id="8195" name="Picture 3" descr="C:\Users\Rumen\Desktop\Sofia16\pictures\pl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0"/>
            <a:ext cx="185896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60483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bg-BG" dirty="0" smtClean="0">
                <a:latin typeface="Times New Roman" panose="02020603050405020304" pitchFamily="18" charset="0"/>
                <a:hlinkClick r:id="rId2" action="ppaction://hlinkfile"/>
              </a:rPr>
              <a:t>1</a:t>
            </a:r>
            <a:r>
              <a:rPr lang="bg-BG" altLang="bg-BG" dirty="0" smtClean="0">
                <a:latin typeface="Times New Roman" panose="02020603050405020304" pitchFamily="18" charset="0"/>
                <a:hlinkClick r:id="rId2" action="ppaction://hlinkfile"/>
              </a:rPr>
              <a:t>3</a:t>
            </a:r>
            <a:r>
              <a:rPr lang="en-US" altLang="bg-BG" dirty="0" smtClean="0">
                <a:latin typeface="Times New Roman" panose="02020603050405020304" pitchFamily="18" charset="0"/>
                <a:hlinkClick r:id="rId2" action="ppaction://hlinkfile"/>
              </a:rPr>
              <a:t>.</a:t>
            </a:r>
            <a:r>
              <a:rPr lang="bg-BG" altLang="bg-BG" dirty="0" smtClean="0">
                <a:latin typeface="Times New Roman" panose="02020603050405020304" pitchFamily="18" charset="0"/>
                <a:hlinkClick r:id="rId2" action="ppaction://hlinkfile"/>
              </a:rPr>
              <a:t>Обучение на персонала</a:t>
            </a:r>
            <a:r>
              <a:rPr lang="bg-BG" altLang="bg-BG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 smtClean="0">
                <a:latin typeface="Times New Roman" panose="02020603050405020304" pitchFamily="18" charset="0"/>
                <a:hlinkClick r:id="rId3" action="ppaction://hlinkfile"/>
              </a:rPr>
              <a:t>14.Въвеждане на системата в ежедневната работа по снижение на загубите и регламентиране на правата и задълженията на членовете от екипа</a:t>
            </a:r>
            <a:r>
              <a:rPr lang="bg-BG" altLang="bg-BG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 smtClean="0">
                <a:latin typeface="Times New Roman" panose="02020603050405020304" pitchFamily="18" charset="0"/>
              </a:rPr>
              <a:t>15.Анализ на резултатите – срещнати трудности , положителен опит и предложения за подобрения в системата.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bg-BG" dirty="0" smtClean="0">
              <a:latin typeface="Times New Roman" panose="02020603050405020304" pitchFamily="18" charset="0"/>
            </a:endParaRPr>
          </a:p>
        </p:txBody>
      </p:sp>
      <p:pic>
        <p:nvPicPr>
          <p:cNvPr id="9219" name="Picture 3" descr="C:\Users\Rumen\Desktop\Sofia16\pictures\how-to-assess-an-innovation-training-pr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30241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7950" y="698500"/>
            <a:ext cx="8856663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bg-BG" altLang="bg-BG" sz="3600" dirty="0">
                <a:latin typeface="Times New Roman" panose="02020603050405020304" pitchFamily="18" charset="0"/>
              </a:rPr>
              <a:t>VІ.Постигнати резултати.</a:t>
            </a:r>
            <a:endParaRPr lang="en-US" altLang="bg-BG" sz="3600" dirty="0">
              <a:latin typeface="Times New Roman" panose="02020603050405020304" pitchFamily="18" charset="0"/>
            </a:endParaRPr>
          </a:p>
          <a:p>
            <a:endParaRPr lang="en-US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latin typeface="Times New Roman" panose="02020603050405020304" pitchFamily="18" charset="0"/>
              </a:rPr>
              <a:t> По-бърза реакция при възникнали нови течове.</a:t>
            </a:r>
          </a:p>
          <a:p>
            <a:endParaRPr lang="en-US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latin typeface="Times New Roman" panose="02020603050405020304" pitchFamily="18" charset="0"/>
              </a:rPr>
              <a:t> По-добро  познаване на водоснабдителните системи.</a:t>
            </a:r>
          </a:p>
          <a:p>
            <a:endParaRPr lang="en-US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latin typeface="Times New Roman" panose="02020603050405020304" pitchFamily="18" charset="0"/>
              </a:rPr>
              <a:t> Оптимизация на технологичните схеми.</a:t>
            </a:r>
          </a:p>
          <a:p>
            <a:endParaRPr lang="bg-BG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latin typeface="Times New Roman" panose="02020603050405020304" pitchFamily="18" charset="0"/>
              </a:rPr>
              <a:t> Възможност за сравнение на нивото на водните загуби по населени места и зони.</a:t>
            </a:r>
          </a:p>
          <a:p>
            <a:endParaRPr lang="bg-BG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latin typeface="Times New Roman" panose="02020603050405020304" pitchFamily="18" charset="0"/>
              </a:rPr>
              <a:t> Вземане на по-информирани инвестиционни решения.</a:t>
            </a:r>
            <a:endParaRPr lang="en-US" altLang="bg-BG" sz="3200" dirty="0">
              <a:latin typeface="Times New Roman" panose="02020603050405020304" pitchFamily="18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-26988"/>
            <a:ext cx="201612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1885950"/>
            <a:ext cx="8893175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bg-BG" altLang="bg-BG" sz="3200" dirty="0">
                <a:latin typeface="Times New Roman" panose="02020603050405020304" pitchFamily="18" charset="0"/>
              </a:rPr>
              <a:t>VІІ.Новости при създаване на ИСКВ.</a:t>
            </a:r>
          </a:p>
          <a:p>
            <a:endParaRPr lang="en-US" altLang="bg-BG" sz="14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Внедряване на логери с вграден GSM модул и DNP3 </a:t>
            </a:r>
          </a:p>
          <a:p>
            <a:r>
              <a:rPr lang="bg-BG" altLang="bg-BG" sz="2800" dirty="0">
                <a:latin typeface="Times New Roman" panose="02020603050405020304" pitchFamily="18" charset="0"/>
              </a:rPr>
              <a:t>протокол.</a:t>
            </a:r>
          </a:p>
          <a:p>
            <a:endParaRPr lang="en-US" altLang="bg-BG" sz="8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Монтаж на логери не само на типична зона за </a:t>
            </a:r>
          </a:p>
          <a:p>
            <a:r>
              <a:rPr lang="bg-BG" altLang="bg-BG" sz="2800" dirty="0">
                <a:latin typeface="Times New Roman" panose="02020603050405020304" pitchFamily="18" charset="0"/>
              </a:rPr>
              <a:t>управление на потреблението /DMA/,</a:t>
            </a:r>
          </a:p>
          <a:p>
            <a:r>
              <a:rPr lang="bg-BG" altLang="bg-BG" sz="2800" dirty="0">
                <a:latin typeface="Times New Roman" panose="02020603050405020304" pitchFamily="18" charset="0"/>
              </a:rPr>
              <a:t>но и на изхода на ПС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, пред </a:t>
            </a:r>
            <a:r>
              <a:rPr lang="bg-BG" altLang="bg-BG" sz="2800" dirty="0">
                <a:latin typeface="Times New Roman" panose="02020603050405020304" pitchFamily="18" charset="0"/>
              </a:rPr>
              <a:t>населени места и</a:t>
            </a:r>
          </a:p>
          <a:p>
            <a:r>
              <a:rPr lang="bg-BG" altLang="bg-BG" sz="2800" dirty="0">
                <a:latin typeface="Times New Roman" panose="02020603050405020304" pitchFamily="18" charset="0"/>
              </a:rPr>
              <a:t>на разпределителни възли от мрежата.</a:t>
            </a:r>
          </a:p>
          <a:p>
            <a:endParaRPr lang="bg-BG" altLang="bg-BG" sz="8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Данните по вътрешната компютърна мрежа на </a:t>
            </a:r>
            <a:endParaRPr lang="en-US" altLang="bg-BG" sz="2800" dirty="0">
              <a:latin typeface="Times New Roman" panose="02020603050405020304" pitchFamily="18" charset="0"/>
            </a:endParaRPr>
          </a:p>
          <a:p>
            <a:r>
              <a:rPr lang="bg-BG" altLang="bg-BG" sz="2800" dirty="0">
                <a:latin typeface="Times New Roman" panose="02020603050405020304" pitchFamily="18" charset="0"/>
              </a:rPr>
              <a:t>фирмата се предоставят до широк кръг от специалисти.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479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557338"/>
            <a:ext cx="88931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  <a:hlinkClick r:id="rId2" action="ppaction://hlinkfile"/>
              </a:rPr>
              <a:t>Въвеждане на  типови форми за по-добра организация на дейността по откриване на скритите течове.</a:t>
            </a:r>
            <a:endParaRPr lang="bg-BG" altLang="bg-BG" sz="2800" dirty="0">
              <a:latin typeface="Times New Roman" panose="02020603050405020304" pitchFamily="18" charset="0"/>
            </a:endParaRPr>
          </a:p>
          <a:p>
            <a:endParaRPr lang="bg-BG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  <a:hlinkClick r:id="rId3" action="ppaction://hlinkfile"/>
              </a:rPr>
              <a:t>Автоматично попълване на таблица в ексел с допълнителни изчисления за водор</a:t>
            </a:r>
            <a:r>
              <a:rPr lang="en-US" altLang="bg-BG" sz="2800" dirty="0">
                <a:latin typeface="Times New Roman" panose="02020603050405020304" pitchFamily="18" charset="0"/>
                <a:hlinkClick r:id="rId3" action="ppaction://hlinkfile"/>
              </a:rPr>
              <a:t>a</a:t>
            </a:r>
            <a:r>
              <a:rPr lang="bg-BG" altLang="bg-BG" sz="2800" dirty="0">
                <a:latin typeface="Times New Roman" panose="02020603050405020304" pitchFamily="18" charset="0"/>
                <a:hlinkClick r:id="rId3" action="ppaction://hlinkfile"/>
              </a:rPr>
              <a:t>зпределението по водоснабдителни групи.</a:t>
            </a:r>
            <a:endParaRPr lang="bg-BG" altLang="bg-BG" sz="2800" dirty="0">
              <a:latin typeface="Times New Roman" panose="02020603050405020304" pitchFamily="18" charset="0"/>
            </a:endParaRPr>
          </a:p>
          <a:p>
            <a:endParaRPr lang="en-US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Адаптиране на използваните в момента водомери за нуждите на системата – извеждане на импулсен </a:t>
            </a:r>
          </a:p>
          <a:p>
            <a:r>
              <a:rPr lang="bg-BG" altLang="bg-BG" sz="2800" dirty="0">
                <a:latin typeface="Times New Roman" panose="02020603050405020304" pitchFamily="18" charset="0"/>
              </a:rPr>
              <a:t>	изход. </a:t>
            </a:r>
          </a:p>
          <a:p>
            <a:endParaRPr lang="en-US" altLang="bg-BG" sz="10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Пренасяне на импулсния изход на големи разстояния по контролен кабел.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-26988"/>
            <a:ext cx="2195513" cy="163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435975" cy="846138"/>
          </a:xfrm>
        </p:spPr>
        <p:txBody>
          <a:bodyPr/>
          <a:lstStyle/>
          <a:p>
            <a:pPr algn="l" eaLnBrk="1" hangingPunct="1"/>
            <a:r>
              <a:rPr lang="bg-BG" altLang="bg-BG" sz="3200" dirty="0" smtClean="0">
                <a:latin typeface="Times New Roman" panose="02020603050405020304" pitchFamily="18" charset="0"/>
              </a:rPr>
              <a:t>VІІІ.Идеи за усъвършенстване на работата по зоните.</a:t>
            </a:r>
            <a:endParaRPr lang="en-US" altLang="bg-BG" sz="3200" dirty="0" smtClean="0">
              <a:latin typeface="Times New Roman" panose="02020603050405020304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9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Подобряване на точността и надеждността на измерване чрез използването на разходомери</a:t>
            </a:r>
            <a:r>
              <a:rPr lang="en-US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 </a:t>
            </a:r>
            <a:r>
              <a:rPr lang="bg-BG" altLang="bg-BG" sz="2800" dirty="0" smtClean="0">
                <a:latin typeface="Times New Roman" panose="02020603050405020304" pitchFamily="18" charset="0"/>
                <a:hlinkClick r:id="rId2" action="ppaction://hlinkfile"/>
              </a:rPr>
              <a:t>и по-прецизни водомери с импулсен изход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Подобряване организацията на работата по търсене и откриване на скрити течове.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Организиране на екипи за проучване и оптимизиране на мрежата и изчертаване на промените в ГИС.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  <a:hlinkClick r:id="rId3" action="ppaction://hlinkfile"/>
              </a:rPr>
              <a:t>Въвеждане на система за мотивиране на екипите по откриване и отстраняване на течовете.</a:t>
            </a:r>
            <a:endParaRPr lang="en-US" altLang="bg-BG" sz="2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bg-BG" sz="2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200" dirty="0" smtClean="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200" dirty="0" smtClean="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bg-BG" sz="1200" dirty="0" smtClean="0"/>
          </a:p>
        </p:txBody>
      </p:sp>
      <p:pic>
        <p:nvPicPr>
          <p:cNvPr id="10246" name="Picture 6" descr="lights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-26988"/>
            <a:ext cx="28797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8313" y="196850"/>
            <a:ext cx="488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bg-BG" altLang="bg-BG" sz="3600" dirty="0">
                <a:latin typeface="Times New Roman" panose="02020603050405020304" pitchFamily="18" charset="0"/>
              </a:rPr>
              <a:t>ІХ.Изводи и препоръки.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1287463"/>
            <a:ext cx="8964613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Развитието на проекта се реализира с подкрепата на висшето ръководство на фирмата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, което </a:t>
            </a:r>
            <a:r>
              <a:rPr lang="bg-BG" altLang="bg-BG" sz="2800" dirty="0">
                <a:latin typeface="Times New Roman" panose="02020603050405020304" pitchFamily="18" charset="0"/>
              </a:rPr>
              <a:t>осигурява необходимите ресурси – технически средства и персонал.</a:t>
            </a:r>
            <a:endParaRPr lang="en-US" altLang="bg-BG" sz="2800" dirty="0">
              <a:latin typeface="Times New Roman" panose="02020603050405020304" pitchFamily="18" charset="0"/>
            </a:endParaRPr>
          </a:p>
          <a:p>
            <a:endParaRPr lang="bg-BG" altLang="bg-BG" sz="8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Добрите резултати от работата на ИСКВ ни насърчиха да разширим дейността по снижаване на загубите на вода с формирането на допълнителни екипи за откриване на скрити течове.</a:t>
            </a:r>
          </a:p>
          <a:p>
            <a:endParaRPr lang="bg-BG" altLang="bg-BG" sz="8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</a:rPr>
              <a:t>Желателно е да привлечем допълнителни финансови средства с цел по-бързо и пълно обхващане на водопроводната мрежа.</a:t>
            </a:r>
          </a:p>
          <a:p>
            <a:pPr>
              <a:buFont typeface="Wingdings" panose="05000000000000000000" pitchFamily="2" charset="2"/>
              <a:buNone/>
            </a:pPr>
            <a:endParaRPr lang="bg-BG" altLang="bg-BG" sz="2800" dirty="0">
              <a:latin typeface="Times New Roman" panose="02020603050405020304" pitchFamily="18" charset="0"/>
            </a:endParaRPr>
          </a:p>
          <a:p>
            <a:endParaRPr lang="bg-BG" altLang="bg-BG" sz="2400" dirty="0">
              <a:latin typeface="Times New Roman" panose="02020603050405020304" pitchFamily="18" charset="0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-26988"/>
            <a:ext cx="1619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467850" cy="74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458152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bg-BG" altLang="bg-BG" sz="20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5400" dirty="0" smtClean="0">
                <a:latin typeface="Times New Roman" panose="02020603050405020304" pitchFamily="18" charset="0"/>
              </a:rPr>
              <a:t>І.Цел на проекта.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4400" dirty="0" smtClean="0">
                <a:latin typeface="Times New Roman" panose="02020603050405020304" pitchFamily="18" charset="0"/>
              </a:rPr>
              <a:t>Снижаване на</a:t>
            </a:r>
            <a:r>
              <a:rPr lang="bg-BG" altLang="bg-BG" sz="4400" dirty="0" smtClean="0">
                <a:latin typeface="Arial" panose="020B0604020202020204" pitchFamily="34" charset="0"/>
              </a:rPr>
              <a:t> </a:t>
            </a:r>
            <a:r>
              <a:rPr lang="bg-BG" altLang="bg-BG" sz="4400" dirty="0" smtClean="0">
                <a:latin typeface="Times New Roman" panose="02020603050405020304" pitchFamily="18" charset="0"/>
              </a:rPr>
              <a:t>загубите на вода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4400" dirty="0" smtClean="0">
                <a:latin typeface="Times New Roman" panose="02020603050405020304" pitchFamily="18" charset="0"/>
              </a:rPr>
              <a:t>и поддържането им на ниско ниво.</a:t>
            </a:r>
          </a:p>
        </p:txBody>
      </p:sp>
      <p:pic>
        <p:nvPicPr>
          <p:cNvPr id="5123" name="Picture 3" descr="C:\Users\Rumen\Desktop\fish-high-expect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0"/>
            <a:ext cx="29876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096963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ІІ.Как ще достигнем поставената цел?</a:t>
            </a:r>
            <a:r>
              <a:rPr lang="bg-BG" alt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endParaRPr lang="bg-BG" altLang="bg-BG" sz="1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bg-BG" alt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Като изградим интелигентна водопроводна </a:t>
            </a:r>
            <a:r>
              <a:rPr lang="bg-BG" altLang="bg-BG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мрежа, която </a:t>
            </a:r>
            <a:r>
              <a:rPr lang="bg-BG" alt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да помогне на подходящите хора</a:t>
            </a:r>
            <a:r>
              <a:rPr lang="bg-BG" altLang="bg-BG" sz="3200" dirty="0">
                <a:latin typeface="Times New Roman" panose="02020603050405020304" pitchFamily="18" charset="0"/>
              </a:rPr>
              <a:t> да си отговорят на </a:t>
            </a:r>
            <a:r>
              <a:rPr lang="bg-BG" alt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следните въпроси:</a:t>
            </a:r>
          </a:p>
          <a:p>
            <a:endParaRPr lang="bg-BG" altLang="bg-BG" sz="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endParaRPr lang="bg-BG" altLang="bg-BG" sz="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Какъв е размерът на водните загуби в даден участък от мрежата?</a:t>
            </a:r>
          </a:p>
          <a:p>
            <a:pPr>
              <a:buFontTx/>
              <a:buChar char="•"/>
            </a:pPr>
            <a:endParaRPr lang="bg-BG" altLang="bg-BG" sz="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Има ли възникнали нови течове?</a:t>
            </a:r>
          </a:p>
          <a:p>
            <a:pPr>
              <a:buFontTx/>
              <a:buChar char="•"/>
            </a:pPr>
            <a:endParaRPr lang="bg-BG" altLang="bg-BG" sz="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Има ли резултат от предприетите мерки по отстраняване на течовете в зоната?</a:t>
            </a:r>
            <a:endParaRPr lang="en-US" altLang="bg-BG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0"/>
            <a:ext cx="14033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11188" y="620713"/>
            <a:ext cx="8316912" cy="70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ІІІ.Кога и на каква цена               ще достигнем целта?  </a:t>
            </a:r>
            <a:endParaRPr lang="bg-BG" altLang="bg-BG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endParaRPr lang="bg-BG" altLang="bg-BG" sz="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Ежегодно въвеждаме в експлоатация по      20 логера.</a:t>
            </a:r>
          </a:p>
          <a:p>
            <a:endParaRPr lang="bg-BG" altLang="bg-BG" sz="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Планираните годишни разходи по изграждането на зоните са около 60 х.лв. </a:t>
            </a:r>
          </a:p>
          <a:p>
            <a:r>
              <a:rPr lang="bg-BG" altLang="bg-BG" dirty="0"/>
              <a:t> </a:t>
            </a:r>
            <a:endParaRPr lang="en-US" altLang="bg-BG" dirty="0"/>
          </a:p>
          <a:p>
            <a:pPr>
              <a:buFontTx/>
              <a:buChar char="•"/>
            </a:pPr>
            <a:r>
              <a:rPr lang="en-US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В периода от 2014 год. до 2021 г. ще обхванем всички зони с подадена вода над 1000 м3/ден.</a:t>
            </a:r>
          </a:p>
          <a:p>
            <a:pPr>
              <a:buFont typeface="Wingdings" panose="05000000000000000000" pitchFamily="2" charset="2"/>
              <a:buNone/>
            </a:pPr>
            <a:endParaRPr lang="bg-BG" altLang="bg-BG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endParaRPr lang="bg-BG" altLang="bg-BG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2016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15888"/>
            <a:ext cx="8893175" cy="793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bg-BG" altLang="bg-BG" sz="4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bg-BG" altLang="bg-BG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ІV.Екип</a:t>
            </a:r>
            <a:r>
              <a:rPr lang="bg-BG" altLang="bg-BG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работещ </a:t>
            </a:r>
            <a:r>
              <a:rPr lang="bg-BG" altLang="bg-BG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по проекта. </a:t>
            </a:r>
          </a:p>
          <a:p>
            <a:endParaRPr lang="bg-BG" altLang="bg-BG" sz="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SzPct val="120000"/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Ръководен персонал.</a:t>
            </a:r>
          </a:p>
          <a:p>
            <a:pPr>
              <a:buSzPct val="120000"/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Специалисти и работници по водоснабдяване.</a:t>
            </a:r>
          </a:p>
          <a:p>
            <a:pPr>
              <a:buSzPct val="120000"/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Специалисти по 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КиПиА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и ИТК .</a:t>
            </a:r>
          </a:p>
          <a:p>
            <a:pPr>
              <a:buSzPct val="120000"/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Специалисти по ремонт на водомери.</a:t>
            </a:r>
          </a:p>
          <a:p>
            <a:pPr>
              <a:buSzPct val="120000"/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Диспечери.</a:t>
            </a:r>
          </a:p>
          <a:p>
            <a:pPr>
              <a:buSzPct val="120000"/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Икономисти от отдел продажби.</a:t>
            </a:r>
          </a:p>
          <a:p>
            <a:pPr>
              <a:buSzPct val="120000"/>
              <a:buFontTx/>
              <a:buChar char="•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Фирма доставчик на софтуер</a:t>
            </a:r>
            <a:r>
              <a:rPr lang="bg-BG" altLang="bg-BG" sz="3600" dirty="0">
                <a:latin typeface="Times New Roman" panose="02020603050405020304" pitchFamily="18" charset="0"/>
              </a:rPr>
              <a:t>  и 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оборудване.</a:t>
            </a:r>
          </a:p>
          <a:p>
            <a:endParaRPr lang="bg-BG" altLang="bg-BG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endParaRPr lang="bg-BG" altLang="bg-BG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bg-BG" altLang="bg-B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bg-B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-26988"/>
            <a:ext cx="16922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3671887"/>
          </a:xfrm>
        </p:spPr>
        <p:txBody>
          <a:bodyPr/>
          <a:lstStyle/>
          <a:p>
            <a:pPr algn="l" eaLnBrk="1" hangingPunct="1"/>
            <a:r>
              <a:rPr lang="bg-BG" altLang="bg-BG" sz="8800" dirty="0" smtClean="0">
                <a:latin typeface="Times New Roman" panose="02020603050405020304" pitchFamily="18" charset="0"/>
              </a:rPr>
              <a:t>V.Стъпки</a:t>
            </a:r>
            <a:r>
              <a:rPr lang="bg-BG" altLang="bg-BG" dirty="0" smtClean="0">
                <a:latin typeface="Times New Roman" panose="02020603050405020304" pitchFamily="18" charset="0"/>
              </a:rPr>
              <a:t> </a:t>
            </a:r>
            <a:br>
              <a:rPr lang="bg-BG" altLang="bg-BG" dirty="0" smtClean="0">
                <a:latin typeface="Times New Roman" panose="02020603050405020304" pitchFamily="18" charset="0"/>
              </a:rPr>
            </a:br>
            <a:r>
              <a:rPr lang="bg-BG" altLang="bg-BG" dirty="0" smtClean="0">
                <a:latin typeface="Times New Roman" panose="02020603050405020304" pitchFamily="18" charset="0"/>
              </a:rPr>
              <a:t>за реализация на проекта.</a:t>
            </a:r>
            <a:endParaRPr lang="en-US" altLang="bg-BG" sz="7200" dirty="0" smtClean="0">
              <a:latin typeface="Times New Roman" panose="02020603050405020304" pitchFamily="18" charset="0"/>
            </a:endParaRPr>
          </a:p>
        </p:txBody>
      </p:sp>
      <p:pic>
        <p:nvPicPr>
          <p:cNvPr id="4099" name="Picture 3" descr="C:\Users\Rumen\Desktop\99-steps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923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1628775"/>
            <a:ext cx="8748713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bg-BG" altLang="bg-BG" sz="1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Сформиране на екип за работа по проекта.</a:t>
            </a:r>
          </a:p>
          <a:p>
            <a:endParaRPr lang="bg-BG" altLang="bg-BG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Проучване на опит</a:t>
            </a:r>
            <a:r>
              <a:rPr lang="en-US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на ВиК Разград</a:t>
            </a:r>
            <a:r>
              <a:rPr lang="bg-BG" altLang="bg-BG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; Ямбол 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и Силистра.</a:t>
            </a:r>
          </a:p>
          <a:p>
            <a:endParaRPr lang="bg-BG" altLang="bg-BG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buFontTx/>
              <a:buAutoNum type="arabicPeriod" startAt="3"/>
            </a:pP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hlinkClick r:id="rId2" action="ppaction://hlinkfile"/>
              </a:rPr>
              <a:t>Разработка 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hlinkClick r:id="rId2" action="ppaction://hlinkfile"/>
              </a:rPr>
              <a:t>на пътна карта за изграждане и управление на </a:t>
            </a:r>
            <a:r>
              <a:rPr lang="en-US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hlinkClick r:id="rId2" action="ppaction://hlinkfile"/>
              </a:rPr>
              <a:t>DMA</a:t>
            </a:r>
            <a:r>
              <a:rPr lang="bg-BG" altLang="bg-BG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26988"/>
            <a:ext cx="2520950" cy="163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820150" cy="6797675"/>
          </a:xfrm>
        </p:spPr>
        <p:txBody>
          <a:bodyPr/>
          <a:lstStyle/>
          <a:p>
            <a:pPr marL="533400" indent="-533400" eaLnBrk="1" hangingPunct="1">
              <a:buSzTx/>
              <a:buFont typeface="Wingdings" panose="05000000000000000000" pitchFamily="2" charset="2"/>
              <a:buAutoNum type="arabicPeriod" startAt="4"/>
            </a:pPr>
            <a:r>
              <a:rPr lang="bg-BG" altLang="bg-BG" dirty="0" smtClean="0">
                <a:latin typeface="Times New Roman" panose="02020603050405020304" pitchFamily="18" charset="0"/>
                <a:hlinkClick r:id="rId2" action="ppaction://hlinkfile"/>
              </a:rPr>
              <a:t>Определяне на изискванията към логерите и</a:t>
            </a:r>
            <a:endParaRPr lang="en-US" altLang="bg-BG" dirty="0" smtClean="0">
              <a:latin typeface="Times New Roman" panose="02020603050405020304" pitchFamily="18" charset="0"/>
              <a:hlinkClick r:id="rId2" action="ppaction://hlinkfile"/>
            </a:endParaRPr>
          </a:p>
          <a:p>
            <a:pPr marL="533400" indent="-533400" eaLnBrk="1" hangingPunct="1">
              <a:buSzTx/>
              <a:buFont typeface="Wingdings" panose="05000000000000000000" pitchFamily="2" charset="2"/>
              <a:buNone/>
            </a:pPr>
            <a:r>
              <a:rPr lang="bg-BG" altLang="bg-BG" dirty="0" smtClean="0">
                <a:latin typeface="Times New Roman" panose="02020603050405020304" pitchFamily="18" charset="0"/>
                <a:hlinkClick r:id="rId2" action="ppaction://hlinkfile"/>
              </a:rPr>
              <a:t>софтуера за събиране на данни от </a:t>
            </a:r>
            <a:r>
              <a:rPr lang="bg-BG" altLang="bg-BG" dirty="0" smtClean="0">
                <a:latin typeface="Times New Roman" panose="02020603050405020304" pitchFamily="18" charset="0"/>
                <a:hlinkClick r:id="rId2" action="ppaction://hlinkfile"/>
              </a:rPr>
              <a:t>зоновите</a:t>
            </a:r>
            <a:r>
              <a:rPr lang="bg-BG" altLang="bg-BG" dirty="0" smtClean="0">
                <a:latin typeface="Times New Roman" panose="02020603050405020304" pitchFamily="18" charset="0"/>
                <a:hlinkClick r:id="rId2" action="ppaction://hlinkfile"/>
              </a:rPr>
              <a:t> </a:t>
            </a:r>
          </a:p>
          <a:p>
            <a:pPr marL="533400" indent="-533400" eaLnBrk="1" hangingPunct="1">
              <a:buSzTx/>
              <a:buFont typeface="Wingdings" panose="05000000000000000000" pitchFamily="2" charset="2"/>
              <a:buNone/>
            </a:pPr>
            <a:r>
              <a:rPr lang="bg-BG" altLang="bg-BG" dirty="0" smtClean="0">
                <a:latin typeface="Times New Roman" panose="02020603050405020304" pitchFamily="18" charset="0"/>
                <a:hlinkClick r:id="rId2" action="ppaction://hlinkfile"/>
              </a:rPr>
              <a:t>водомери</a:t>
            </a:r>
            <a:r>
              <a:rPr lang="bg-BG" altLang="bg-BG" dirty="0" smtClean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bg-BG" altLang="bg-BG" sz="800" dirty="0" smtClean="0">
              <a:latin typeface="Times New Roman" panose="02020603050405020304" pitchFamily="18" charset="0"/>
            </a:endParaRPr>
          </a:p>
          <a:p>
            <a:pPr marL="533400" indent="-533400" eaLnBrk="1" hangingPunct="1"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Логерите да се захранват от батерия с дълъг живот и да са влагоустойчиви.</a:t>
            </a:r>
          </a:p>
          <a:p>
            <a:pPr marL="533400" indent="-533400" eaLnBrk="1" hangingPunct="1"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Данните по </a:t>
            </a:r>
            <a:r>
              <a:rPr lang="en-US" altLang="bg-BG" sz="2800" dirty="0" smtClean="0">
                <a:latin typeface="Times New Roman" panose="02020603050405020304" pitchFamily="18" charset="0"/>
              </a:rPr>
              <a:t>GPRS 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да постъпват към сървър на ВиК Русе</a:t>
            </a:r>
            <a:r>
              <a:rPr lang="en-US" altLang="bg-BG" sz="2800" dirty="0" smtClean="0">
                <a:latin typeface="Times New Roman" panose="02020603050405020304" pitchFamily="18" charset="0"/>
              </a:rPr>
              <a:t> 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 и от там да се визуализират на няколко работни места.</a:t>
            </a:r>
          </a:p>
          <a:p>
            <a:pPr marL="533400" indent="-533400" eaLnBrk="1" hangingPunct="1"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Данните да са във вид удобен за анализ.</a:t>
            </a:r>
          </a:p>
          <a:p>
            <a:pPr marL="533400" indent="-533400" eaLnBrk="1" hangingPunct="1"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Да има възможност да се интегрират в СКАДА.</a:t>
            </a:r>
          </a:p>
          <a:p>
            <a:pPr marL="533400" indent="-533400" eaLnBrk="1" hangingPunct="1">
              <a:buSzTx/>
              <a:buFontTx/>
              <a:buChar char="•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Логерите и софтуера да са на приемлива цена – добро съотношение на разходите спрямо ползите и с минимални текущи разходи за поддръжка.</a:t>
            </a:r>
            <a:endParaRPr lang="en-US" altLang="bg-BG" sz="2800" dirty="0" smtClean="0">
              <a:latin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-26988"/>
            <a:ext cx="827087" cy="12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7340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endParaRPr lang="bg-BG" altLang="bg-BG" sz="10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 startAt="5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Проучване на пазара за доставка на 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софтуер и технически средства за 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нуждите на системата.</a:t>
            </a:r>
            <a:endParaRPr lang="en-US" altLang="bg-BG" sz="2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endParaRPr lang="bg-BG" altLang="bg-BG" sz="10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 startAt="6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Избор от Техническия съвет към ВиК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Русе на английската фирма Метасфиър за доставчик 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на логерите и на фирма ИСА гр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. Русе </a:t>
            </a:r>
            <a:r>
              <a:rPr lang="bg-BG" altLang="bg-BG" sz="2800" dirty="0" smtClean="0">
                <a:latin typeface="Times New Roman" panose="02020603050405020304" pitchFamily="18" charset="0"/>
              </a:rPr>
              <a:t>за изработка на 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софтуер за визуализация.</a:t>
            </a:r>
            <a:endParaRPr lang="en-US" altLang="bg-BG" sz="28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endParaRPr lang="bg-BG" altLang="bg-BG" sz="1000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 startAt="7"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Сключване на договор за доставка 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след извършване на тестове за пригодност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r>
              <a:rPr lang="bg-BG" altLang="bg-BG" sz="2800" dirty="0" smtClean="0">
                <a:latin typeface="Times New Roman" panose="02020603050405020304" pitchFamily="18" charset="0"/>
              </a:rPr>
              <a:t>на системата.</a:t>
            </a:r>
            <a:endParaRPr lang="en-US" altLang="bg-BG" sz="2800" dirty="0" smtClean="0">
              <a:latin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0"/>
            <a:ext cx="161925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949</TotalTime>
  <Words>769</Words>
  <Application>Microsoft Office PowerPoint</Application>
  <PresentationFormat>Презентация на цял екран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3" baseType="lpstr">
      <vt:lpstr>Verdana</vt:lpstr>
      <vt:lpstr>Arial</vt:lpstr>
      <vt:lpstr>Wingdings</vt:lpstr>
      <vt:lpstr>Calibri</vt:lpstr>
      <vt:lpstr>Times New Roman</vt:lpstr>
      <vt:lpstr>Globe</vt:lpstr>
      <vt:lpstr>Изграждане на информационна система за контрол на водоразпределението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V.Стъпки  за реализация на проекта.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VІІІ.Идеи за усъвършенстване на работата по зоните.</vt:lpstr>
      <vt:lpstr>Презентация на PowerPoint</vt:lpstr>
      <vt:lpstr>Презентация на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Помпени станции</dc:title>
  <dc:creator>pc</dc:creator>
  <cp:lastModifiedBy>Rumen Yordanov</cp:lastModifiedBy>
  <cp:revision>158</cp:revision>
  <dcterms:created xsi:type="dcterms:W3CDTF">2007-10-21T17:10:27Z</dcterms:created>
  <dcterms:modified xsi:type="dcterms:W3CDTF">2026-04-21T10:04:24Z</dcterms:modified>
</cp:coreProperties>
</file>