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728" autoAdjust="0"/>
  </p:normalViewPr>
  <p:slideViewPr>
    <p:cSldViewPr>
      <p:cViewPr varScale="1">
        <p:scale>
          <a:sx n="102" d="100"/>
          <a:sy n="102" d="100"/>
        </p:scale>
        <p:origin x="19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9525 h 1912"/>
              <a:gd name="T4" fmla="*/ 0 w 1588"/>
              <a:gd name="T5" fmla="*/ 9525 h 1912"/>
              <a:gd name="T6" fmla="*/ 0 w 1588"/>
              <a:gd name="T7" fmla="*/ 95250 h 1912"/>
              <a:gd name="T8" fmla="*/ 0 w 1588"/>
              <a:gd name="T9" fmla="*/ 3035300 h 1912"/>
              <a:gd name="T10" fmla="*/ 0 w 1588"/>
              <a:gd name="T11" fmla="*/ 3035300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bg-BG" dirty="0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F8C713F-6929-476B-A3B9-163B47CCB2BF}" type="slidenum">
              <a:rPr lang="en-US" altLang="bg-BG"/>
              <a:pPr/>
              <a:t>‹#›</a:t>
            </a:fld>
            <a:endParaRPr lang="en-US" altLang="bg-BG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905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37166E-12CC-4C2A-8C3C-DE5DE08732DC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634923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310A26-EA41-4243-978E-4BDBEA59AF5B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21182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A64025-8FB1-4020-B601-1CDD544C03CF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4289042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8609A0-477C-410E-AC4E-0F3E1448B0DD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4230740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CFCD5E-105A-4111-9B43-D326CA50997A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71734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4021FF-1634-48BA-8418-E16D5E2DAABF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995860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824CEE-FC18-4665-A0D8-31FDC18C2797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4122487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A77475-1FE7-4452-8CC1-F36D5D5FBA32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573868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3F50F5-B81B-4262-992A-22601508AABD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032158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bg-BG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853252-FE7C-4AE8-954D-5F493E152D45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904962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7C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1F7C1E9B-AAB1-43B4-8D22-F50D459D3294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0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1989138"/>
            <a:ext cx="8713788" cy="2087562"/>
          </a:xfrm>
        </p:spPr>
        <p:txBody>
          <a:bodyPr/>
          <a:lstStyle/>
          <a:p>
            <a:pPr eaLnBrk="1" hangingPunct="1">
              <a:defRPr/>
            </a:pPr>
            <a:r>
              <a:rPr lang="bg-BG" sz="6600" b="1" dirty="0" smtClean="0">
                <a:latin typeface="Times New Roman" pitchFamily="18" charset="0"/>
              </a:rPr>
              <a:t>Управление на ПС по налягане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63575" y="217488"/>
            <a:ext cx="8229600" cy="908050"/>
          </a:xfrm>
        </p:spPr>
        <p:txBody>
          <a:bodyPr/>
          <a:lstStyle/>
          <a:p>
            <a:pPr eaLnBrk="1" hangingPunct="1">
              <a:defRPr/>
            </a:pPr>
            <a:r>
              <a:rPr lang="bg-BG" sz="3600" dirty="0" smtClean="0">
                <a:latin typeface="Times New Roman" pitchFamily="18" charset="0"/>
              </a:rPr>
              <a:t>1.Описание на проблема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bg-BG" sz="3600" dirty="0" smtClean="0">
                <a:latin typeface="Times New Roman" pitchFamily="18" charset="0"/>
              </a:rPr>
              <a:t>на ПС Червен – ниска зона.</a:t>
            </a:r>
            <a:endParaRPr lang="en-US" sz="3600" dirty="0" smtClean="0">
              <a:latin typeface="Times New Roman" pitchFamily="18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85900"/>
            <a:ext cx="8229600" cy="51117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bg-BG" sz="2800" dirty="0" smtClean="0">
                <a:latin typeface="Times New Roman" pitchFamily="18" charset="0"/>
              </a:rPr>
              <a:t>ПА се управляваха с виндкеселова уредба по налягане;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800" dirty="0" smtClean="0">
                <a:latin typeface="Times New Roman" pitchFamily="18" charset="0"/>
              </a:rPr>
              <a:t>При напълване на НР затваряше поплавок вентил,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налягането се вдигаше и ПА изключваше;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800" dirty="0" smtClean="0">
                <a:latin typeface="Times New Roman" pitchFamily="18" charset="0"/>
              </a:rPr>
              <a:t>Схемата на водоподаване е контра – първо ПА задоволява населеното място и излишната вода пълни НР;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800" dirty="0" smtClean="0">
                <a:latin typeface="Times New Roman" pitchFamily="18" charset="0"/>
              </a:rPr>
              <a:t>Поради хидравлични удари след затварянето на поплавока и спирането на ПА във вътрешната водопроводн</a:t>
            </a:r>
            <a:r>
              <a:rPr lang="en-US" sz="2800" dirty="0" smtClean="0">
                <a:latin typeface="Times New Roman" pitchFamily="18" charset="0"/>
              </a:rPr>
              <a:t>a</a:t>
            </a:r>
            <a:r>
              <a:rPr lang="bg-BG" sz="2800" dirty="0" smtClean="0">
                <a:latin typeface="Times New Roman" pitchFamily="18" charset="0"/>
              </a:rPr>
              <a:t> мрежа често възникваха аварии;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800" dirty="0" smtClean="0">
                <a:latin typeface="Times New Roman" pitchFamily="18" charset="0"/>
              </a:rPr>
              <a:t>Поплавок вентилите в НР често се повреждаха.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28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0" y="331788"/>
            <a:ext cx="8385175" cy="936625"/>
          </a:xfrm>
        </p:spPr>
        <p:txBody>
          <a:bodyPr/>
          <a:lstStyle/>
          <a:p>
            <a:pPr eaLnBrk="1" hangingPunct="1">
              <a:defRPr/>
            </a:pPr>
            <a:r>
              <a:rPr lang="bg-BG" sz="3600" dirty="0" smtClean="0">
                <a:latin typeface="Times New Roman" pitchFamily="18" charset="0"/>
              </a:rPr>
              <a:t>2.Анализ на съществуващото положение.</a:t>
            </a:r>
            <a:endParaRPr lang="en-US" sz="3600" dirty="0" smtClean="0">
              <a:latin typeface="Times New Roman" pitchFamily="18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366125" cy="4967287"/>
          </a:xfrm>
        </p:spPr>
        <p:txBody>
          <a:bodyPr/>
          <a:lstStyle/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ПС Червен НЗ  има малка консумация на вода,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тъй като задоволява малък брой клиенти;</a:t>
            </a:r>
          </a:p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ПА работеше за кратко време и след това имаше дълъг престой;</a:t>
            </a:r>
          </a:p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Следователно обемът на НР бе достатъчен,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за да гарантираме неравномерността в товара дори и ако не го използваме най-ефективно.</a:t>
            </a:r>
          </a:p>
          <a:p>
            <a:pPr eaLnBrk="1" hangingPunct="1">
              <a:buFontTx/>
              <a:buNone/>
              <a:defRPr/>
            </a:pPr>
            <a:endParaRPr lang="bg-BG" dirty="0" smtClean="0">
              <a:latin typeface="Times New Roman" pitchFamily="18" charset="0"/>
            </a:endParaRPr>
          </a:p>
          <a:p>
            <a:pPr eaLnBrk="1" hangingPunct="1">
              <a:buFontTx/>
              <a:buNone/>
              <a:defRPr/>
            </a:pPr>
            <a:endParaRPr lang="bg-BG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-26988"/>
            <a:ext cx="8385175" cy="647701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latin typeface="Times New Roman" pitchFamily="18" charset="0"/>
              </a:rPr>
              <a:t>3.</a:t>
            </a:r>
            <a:r>
              <a:rPr lang="bg-BG" sz="4000" dirty="0" smtClean="0">
                <a:latin typeface="Times New Roman" pitchFamily="18" charset="0"/>
              </a:rPr>
              <a:t>Решение на проблема</a:t>
            </a:r>
            <a:endParaRPr lang="en-US" sz="4000" dirty="0" smtClean="0">
              <a:latin typeface="Times New Roman" pitchFamily="18" charset="0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893763"/>
            <a:ext cx="8007350" cy="5199062"/>
          </a:xfrm>
        </p:spPr>
        <p:txBody>
          <a:bodyPr/>
          <a:lstStyle/>
          <a:p>
            <a:pPr eaLnBrk="1" hangingPunct="1">
              <a:defRPr/>
            </a:pPr>
            <a:r>
              <a:rPr lang="bg-BG" sz="2800" dirty="0" smtClean="0">
                <a:latin typeface="Times New Roman" pitchFamily="18" charset="0"/>
              </a:rPr>
              <a:t>По предложение на техник ЕМО променихме логиката на автоматиката.</a:t>
            </a:r>
          </a:p>
          <a:p>
            <a:pPr eaLnBrk="1" hangingPunct="1">
              <a:defRPr/>
            </a:pPr>
            <a:r>
              <a:rPr lang="bg-BG" sz="2800" dirty="0" smtClean="0">
                <a:latin typeface="Times New Roman" pitchFamily="18" charset="0"/>
              </a:rPr>
              <a:t>ПА включва както преди при достигане на ниско налягане – преди да се изпразни НР.</a:t>
            </a:r>
          </a:p>
          <a:p>
            <a:pPr eaLnBrk="1" hangingPunct="1">
              <a:defRPr/>
            </a:pPr>
            <a:r>
              <a:rPr lang="bg-BG" sz="2800" dirty="0" smtClean="0">
                <a:latin typeface="Times New Roman" pitchFamily="18" charset="0"/>
              </a:rPr>
              <a:t>ПА изключва по време – съобразено със сезонната консумация и с полезния обем на НР.</a:t>
            </a:r>
          </a:p>
          <a:p>
            <a:pPr eaLnBrk="1" hangingPunct="1">
              <a:defRPr/>
            </a:pPr>
            <a:r>
              <a:rPr lang="bg-BG" sz="2800" dirty="0" smtClean="0">
                <a:latin typeface="Times New Roman" pitchFamily="18" charset="0"/>
              </a:rPr>
              <a:t>Поплавок вентила в НР се демонтира и по този начин ПА работи винаги при отворен напорен водопровод и предизвиква по-малки удари в мрежата.</a:t>
            </a:r>
          </a:p>
          <a:p>
            <a:pPr eaLnBrk="1" hangingPunct="1">
              <a:buFontTx/>
              <a:buNone/>
              <a:defRPr/>
            </a:pPr>
            <a:endParaRPr lang="en-US" sz="28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333375"/>
            <a:ext cx="8229600" cy="1384300"/>
          </a:xfrm>
        </p:spPr>
        <p:txBody>
          <a:bodyPr/>
          <a:lstStyle/>
          <a:p>
            <a:pPr eaLnBrk="1" hangingPunct="1">
              <a:defRPr/>
            </a:pPr>
            <a:r>
              <a:rPr lang="bg-BG" sz="3600" dirty="0" smtClean="0">
                <a:latin typeface="Times New Roman" pitchFamily="18" charset="0"/>
              </a:rPr>
              <a:t>4.Други обекти с подобен проблем</a:t>
            </a:r>
            <a:endParaRPr lang="en-US" sz="3600" dirty="0" smtClean="0">
              <a:latin typeface="Times New Roman" pitchFamily="18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28775"/>
            <a:ext cx="8007350" cy="4191000"/>
          </a:xfrm>
        </p:spPr>
        <p:txBody>
          <a:bodyPr/>
          <a:lstStyle/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На много обекти поради сходни проблеми преминахме към тази начин на управление,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а именно:</a:t>
            </a:r>
          </a:p>
          <a:p>
            <a:pPr eaLnBrk="1" hangingPunct="1">
              <a:buFontTx/>
              <a:buNone/>
              <a:defRPr/>
            </a:pPr>
            <a:r>
              <a:rPr lang="bg-BG" dirty="0" smtClean="0">
                <a:latin typeface="Times New Roman" pitchFamily="18" charset="0"/>
              </a:rPr>
              <a:t>	ПС Тръстеник,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ПС Дряновец,                   ПС Г.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Враново /преди реконструкцията/,</a:t>
            </a:r>
          </a:p>
          <a:p>
            <a:pPr eaLnBrk="1" hangingPunct="1">
              <a:buFontTx/>
              <a:buNone/>
              <a:defRPr/>
            </a:pPr>
            <a:r>
              <a:rPr lang="bg-BG" dirty="0" smtClean="0">
                <a:latin typeface="Times New Roman" pitchFamily="18" charset="0"/>
              </a:rPr>
              <a:t>	ПС Просторно и др.</a:t>
            </a:r>
          </a:p>
          <a:p>
            <a:pPr eaLnBrk="1" hangingPunct="1">
              <a:buFontTx/>
              <a:buNone/>
              <a:defRPr/>
            </a:pPr>
            <a:r>
              <a:rPr lang="bg-BG" dirty="0" smtClean="0">
                <a:latin typeface="Times New Roman" pitchFamily="18" charset="0"/>
              </a:rPr>
              <a:t>	</a:t>
            </a:r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0"/>
            <a:ext cx="8385175" cy="881063"/>
          </a:xfrm>
        </p:spPr>
        <p:txBody>
          <a:bodyPr/>
          <a:lstStyle/>
          <a:p>
            <a:pPr eaLnBrk="1" hangingPunct="1">
              <a:defRPr/>
            </a:pPr>
            <a:r>
              <a:rPr lang="bg-BG" sz="4800" dirty="0" smtClean="0">
                <a:latin typeface="Times New Roman" pitchFamily="18" charset="0"/>
              </a:rPr>
              <a:t>5.Изводи</a:t>
            </a:r>
            <a:endParaRPr lang="en-US" sz="4800" dirty="0" smtClean="0">
              <a:latin typeface="Times New Roman" pitchFamily="18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325563"/>
            <a:ext cx="8007350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bg-BG" sz="2800" dirty="0" smtClean="0">
                <a:latin typeface="Times New Roman" pitchFamily="18" charset="0"/>
              </a:rPr>
              <a:t>Това управление е компромисно,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защото може НР да не е пълен догоре,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а ние спираме ПА;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800" dirty="0" smtClean="0">
                <a:latin typeface="Times New Roman" pitchFamily="18" charset="0"/>
              </a:rPr>
              <a:t>Използваме го за обекти,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на които няма изградено управление по нива;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800" dirty="0" smtClean="0">
                <a:latin typeface="Times New Roman" pitchFamily="18" charset="0"/>
              </a:rPr>
              <a:t>Методът е по-добър от управлението с виндкесел,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защото намалява натоварването на водопроводите при затваряне на поплавок вентила.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800" dirty="0" smtClean="0">
                <a:latin typeface="Times New Roman" pitchFamily="18" charset="0"/>
              </a:rPr>
              <a:t>Мембран вентилите са с ниска надеждност и често са причина за нарушено водоподаване.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913" y="333375"/>
            <a:ext cx="8229600" cy="1130300"/>
          </a:xfrm>
        </p:spPr>
        <p:txBody>
          <a:bodyPr/>
          <a:lstStyle/>
          <a:p>
            <a:pPr eaLnBrk="1" hangingPunct="1">
              <a:defRPr/>
            </a:pPr>
            <a:r>
              <a:rPr lang="bg-BG" sz="4800" dirty="0" smtClean="0">
                <a:latin typeface="Times New Roman" pitchFamily="18" charset="0"/>
              </a:rPr>
              <a:t>6.Препоръки</a:t>
            </a:r>
            <a:endParaRPr lang="en-US" sz="4800" dirty="0" smtClean="0">
              <a:latin typeface="Times New Roman" pitchFamily="18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830388"/>
            <a:ext cx="8007350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bg-BG" sz="2800" dirty="0" smtClean="0">
                <a:latin typeface="Times New Roman" pitchFamily="18" charset="0"/>
              </a:rPr>
              <a:t>Постепенно да заменим управлението с виндкесел с управление по налягане-време или с управление по нива /най-доброто/;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800" dirty="0" smtClean="0">
                <a:latin typeface="Times New Roman" pitchFamily="18" charset="0"/>
              </a:rPr>
              <a:t>За водопроводите с чести аварии може да усъвършенстваме пуска и стопа със софтстартери за ПА с малка мощност или с СК с ел</a:t>
            </a:r>
            <a:r>
              <a:rPr lang="bg-BG" sz="2800" dirty="0" smtClean="0">
                <a:latin typeface="Times New Roman" pitchFamily="18" charset="0"/>
              </a:rPr>
              <a:t>. </a:t>
            </a:r>
            <a:r>
              <a:rPr lang="bg-BG" sz="2800" dirty="0" smtClean="0">
                <a:latin typeface="Times New Roman" pitchFamily="18" charset="0"/>
              </a:rPr>
              <a:t>задвижка</a:t>
            </a:r>
            <a:r>
              <a:rPr lang="bg-BG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за ПА с по-голяма мощност.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800" dirty="0" smtClean="0">
                <a:latin typeface="Times New Roman" pitchFamily="18" charset="0"/>
              </a:rPr>
              <a:t>Където е възможно мемран вентилите е добре да се заменят с ОК с изведено рамо и поплавок – те работят по-сигурно и не предизвикват удари.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387</TotalTime>
  <Words>371</Words>
  <Application>Microsoft Office PowerPoint</Application>
  <PresentationFormat>Презентация на цял екран (4:3)</PresentationFormat>
  <Paragraphs>30</Paragraphs>
  <Slides>7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7</vt:i4>
      </vt:variant>
    </vt:vector>
  </HeadingPairs>
  <TitlesOfParts>
    <vt:vector size="13" baseType="lpstr">
      <vt:lpstr>Tahoma</vt:lpstr>
      <vt:lpstr>Arial</vt:lpstr>
      <vt:lpstr>Wingdings</vt:lpstr>
      <vt:lpstr>Calibri</vt:lpstr>
      <vt:lpstr>Times New Roman</vt:lpstr>
      <vt:lpstr>Ocean</vt:lpstr>
      <vt:lpstr>Управление на ПС по налягане</vt:lpstr>
      <vt:lpstr>1.Описание на проблема на ПС Червен – ниска зона.</vt:lpstr>
      <vt:lpstr>2.Анализ на съществуващото положение.</vt:lpstr>
      <vt:lpstr>3.Решение на проблема</vt:lpstr>
      <vt:lpstr>4.Други обекти с подобен проблем</vt:lpstr>
      <vt:lpstr>5.Изводи</vt:lpstr>
      <vt:lpstr>6.Препоръки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Смукатели на ПС Николово 2</dc:title>
  <dc:creator>pc</dc:creator>
  <cp:lastModifiedBy>Rumen Yordanov</cp:lastModifiedBy>
  <cp:revision>31</cp:revision>
  <dcterms:created xsi:type="dcterms:W3CDTF">2007-01-05T19:43:42Z</dcterms:created>
  <dcterms:modified xsi:type="dcterms:W3CDTF">2026-04-18T09:04:59Z</dcterms:modified>
</cp:coreProperties>
</file>