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62" r:id="rId8"/>
    <p:sldId id="263" r:id="rId9"/>
    <p:sldId id="264" r:id="rId10"/>
    <p:sldId id="271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151" autoAdjust="0"/>
    <p:restoredTop sz="90929"/>
  </p:normalViewPr>
  <p:slideViewPr>
    <p:cSldViewPr>
      <p:cViewPr varScale="1">
        <p:scale>
          <a:sx n="84" d="100"/>
          <a:sy n="84" d="100"/>
        </p:scale>
        <p:origin x="96" y="402"/>
      </p:cViewPr>
      <p:guideLst>
        <p:guide orient="horz" pos="3408"/>
        <p:guide pos="5759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195"/>
              </a:schemeClr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5" name="AutoShape 1027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6" name="AutoShape 1028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7" name="AutoShape 1029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8" name="AutoShape 1030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9" name="AutoShape 103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10" name="Rectangle 103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56329" name="Rectangle 103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6330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2" name="Rectangle 10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3" name="Rectangle 103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2FD0C1-DE06-4F2A-A7CD-674FA9EEE1BD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2411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B4CB8-9136-47A7-A913-899CE5C2519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61750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95F35-ACBF-46EB-9869-462EE3A27684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532249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73AA1-6966-48F5-BAFF-61D49EC6656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2928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13583-E404-45F8-B11A-3028DB160FE9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42251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FBA848-EA13-4AF9-BCBE-542D322D8D19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78599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729B2-E0D4-4FF0-97C2-BCE971E05169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91535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4E2346-EDAC-4731-B5F5-A7B12B1823DB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40274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58E5D0-7FEE-40D3-BA3F-23A66E958E4E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76289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30620-6C00-43F4-A7DC-B40BD2C1F20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290033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CF9A4-1A1F-49FA-8A7F-840197344927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34147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F899B-C1C6-4EF5-9C77-F3091B51C45A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52701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1031" name="Rectangle 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bg-BG" dirty="0"/>
          </a:p>
        </p:txBody>
      </p:sp>
      <p:sp>
        <p:nvSpPr>
          <p:cNvPr id="55305" name="Rectangle 9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B455D72-5FCC-4E43-BBB0-B47AD8526B56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573213" y="2117725"/>
            <a:ext cx="7342187" cy="2835275"/>
          </a:xfrm>
        </p:spPr>
        <p:txBody>
          <a:bodyPr/>
          <a:lstStyle/>
          <a:p>
            <a:pPr eaLnBrk="1" hangingPunct="1"/>
            <a:r>
              <a:rPr lang="bg-BG" altLang="bg-BG" sz="6000" b="1" dirty="0" smtClean="0"/>
              <a:t>Хидравличен удар на ПС Нисово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bg-BG" altLang="bg-BG" dirty="0" smtClean="0"/>
              <a:t>ЕФЕКТ</a:t>
            </a:r>
            <a:br>
              <a:rPr lang="bg-BG" altLang="bg-BG" dirty="0" smtClean="0"/>
            </a:br>
            <a:endParaRPr lang="en-GB" altLang="bg-BG" dirty="0" smtClean="0"/>
          </a:p>
        </p:txBody>
      </p:sp>
      <p:sp>
        <p:nvSpPr>
          <p:cNvPr id="12291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1752600" y="1905000"/>
            <a:ext cx="6781800" cy="4953000"/>
          </a:xfrm>
        </p:spPr>
        <p:txBody>
          <a:bodyPr/>
          <a:lstStyle/>
          <a:p>
            <a:pPr eaLnBrk="1" hangingPunct="1"/>
            <a:endParaRPr lang="en-US" altLang="bg-BG" sz="2800" dirty="0" smtClean="0"/>
          </a:p>
        </p:txBody>
      </p:sp>
      <p:pic>
        <p:nvPicPr>
          <p:cNvPr id="12292" name="Picture 11" descr="j02938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800"/>
            <a:ext cx="547211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1.Причини да се избере обекта.</a:t>
            </a:r>
            <a:endParaRPr lang="en-GB" altLang="bg-BG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bg-BG" altLang="bg-BG" sz="2800" dirty="0" smtClean="0"/>
              <a:t>Избрахме обекта</a:t>
            </a:r>
            <a:r>
              <a:rPr lang="bg-BG" altLang="bg-BG" sz="2800" dirty="0" smtClean="0"/>
              <a:t>, защото </a:t>
            </a:r>
            <a:r>
              <a:rPr lang="bg-BG" altLang="bg-BG" sz="2800" dirty="0" smtClean="0"/>
              <a:t>район Щръклево се оплакваха от много аварии по напорния водопровод и в ПС – избили гарнитури на смукателя</a:t>
            </a:r>
            <a:r>
              <a:rPr lang="bg-BG" altLang="bg-BG" sz="2800" dirty="0" smtClean="0"/>
              <a:t>, блокирала </a:t>
            </a:r>
            <a:r>
              <a:rPr lang="bg-BG" altLang="bg-BG" sz="2800" dirty="0" smtClean="0"/>
              <a:t>помпа и др.</a:t>
            </a:r>
          </a:p>
        </p:txBody>
      </p: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2.Анализ на съществуващото положение.</a:t>
            </a:r>
            <a:endParaRPr lang="en-GB" altLang="bg-BG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91000"/>
          </a:xfrm>
        </p:spPr>
        <p:txBody>
          <a:bodyPr/>
          <a:lstStyle/>
          <a:p>
            <a:pPr eaLnBrk="1" hangingPunct="1"/>
            <a:r>
              <a:rPr lang="bg-BG" altLang="bg-BG" sz="2800" dirty="0" smtClean="0"/>
              <a:t>Запознахме се с проявите на хидравличния удар и методите за справяне с този проблем.</a:t>
            </a:r>
          </a:p>
          <a:p>
            <a:pPr eaLnBrk="1" hangingPunct="1"/>
            <a:r>
              <a:rPr lang="bg-BG" altLang="bg-BG" sz="2400" dirty="0" smtClean="0"/>
              <a:t>След извършения анализ се установи</a:t>
            </a:r>
            <a:r>
              <a:rPr lang="bg-BG" altLang="bg-BG" sz="2400" dirty="0" smtClean="0"/>
              <a:t>, че </a:t>
            </a:r>
            <a:r>
              <a:rPr lang="bg-BG" altLang="bg-BG" sz="2400" dirty="0" smtClean="0"/>
              <a:t>причината за високата </a:t>
            </a:r>
            <a:r>
              <a:rPr lang="bg-BG" altLang="bg-BG" sz="2400" dirty="0" smtClean="0"/>
              <a:t>аварийност</a:t>
            </a:r>
            <a:r>
              <a:rPr lang="bg-BG" altLang="bg-BG" sz="2400" dirty="0" smtClean="0"/>
              <a:t> бе хидравличния удар вследствие на аварийно спиране на ПА /без ел</a:t>
            </a:r>
            <a:r>
              <a:rPr lang="bg-BG" altLang="bg-BG" sz="2400" dirty="0" smtClean="0"/>
              <a:t>. </a:t>
            </a:r>
            <a:r>
              <a:rPr lang="bg-BG" altLang="bg-BG" sz="2400" dirty="0" smtClean="0"/>
              <a:t>задвижка</a:t>
            </a:r>
            <a:r>
              <a:rPr lang="bg-BG" altLang="bg-BG" sz="2400" dirty="0" smtClean="0"/>
              <a:t>/ поради сработване на защитата или спиране на ел</a:t>
            </a:r>
            <a:r>
              <a:rPr lang="bg-BG" altLang="bg-BG" sz="2400" dirty="0" smtClean="0"/>
              <a:t>. захранването </a:t>
            </a:r>
            <a:r>
              <a:rPr lang="bg-BG" altLang="bg-BG" sz="2400" dirty="0" smtClean="0"/>
              <a:t>към обекта.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68413" y="-152400"/>
            <a:ext cx="8637587" cy="1431925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3.Идея за справяне с проблема.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772400" cy="4191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Специалисти от ПТО и ЕМО посетихме обекта и на място се запознахме с проблемите.</a:t>
            </a:r>
          </a:p>
          <a:p>
            <a:pPr eaLnBrk="1" hangingPunct="1"/>
            <a:r>
              <a:rPr lang="bg-BG" altLang="bg-BG" dirty="0" smtClean="0"/>
              <a:t>Обсъдихме вариантите за решаване на проблема и стигнахме до общо решение какво да се предприеме.</a:t>
            </a:r>
          </a:p>
        </p:txBody>
      </p:sp>
    </p:spTree>
  </p:cSld>
  <p:clrMapOvr>
    <a:masterClrMapping/>
  </p:clrMapOvr>
  <p:transition>
    <p:pull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4.Реализация.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400" dirty="0" smtClean="0"/>
              <a:t>Намалихме броя на аварийните спирания като подменихме ел</a:t>
            </a:r>
            <a:r>
              <a:rPr lang="bg-BG" altLang="bg-BG" sz="2400" dirty="0" smtClean="0"/>
              <a:t>. защитата </a:t>
            </a:r>
            <a:r>
              <a:rPr lang="bg-BG" altLang="bg-BG" sz="2400" dirty="0" smtClean="0"/>
              <a:t>и заострихме вниманието на </a:t>
            </a:r>
            <a:r>
              <a:rPr lang="en-US" altLang="bg-BG" sz="2400" dirty="0" smtClean="0"/>
              <a:t>EON </a:t>
            </a:r>
            <a:r>
              <a:rPr lang="bg-BG" altLang="bg-BG" sz="2400" dirty="0" smtClean="0"/>
              <a:t>България за честите изключвания.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400" dirty="0" smtClean="0"/>
              <a:t>На ПС монтирахме нова ОК 150/16 - </a:t>
            </a:r>
            <a:r>
              <a:rPr lang="bg-BG" altLang="bg-BG" sz="2400" dirty="0" smtClean="0"/>
              <a:t>бързо затваряща </a:t>
            </a:r>
            <a:r>
              <a:rPr lang="bg-BG" altLang="bg-BG" sz="2400" dirty="0" smtClean="0"/>
              <a:t>с тежест</a:t>
            </a:r>
            <a:r>
              <a:rPr lang="en-US" altLang="bg-BG" sz="2400" dirty="0" smtClean="0"/>
              <a:t> </a:t>
            </a:r>
            <a:r>
              <a:rPr lang="bg-BG" altLang="bg-BG" sz="2400" dirty="0" smtClean="0"/>
              <a:t>на фирмата ЕРХАРД</a:t>
            </a:r>
            <a:r>
              <a:rPr lang="bg-BG" altLang="bg-BG" sz="2400" dirty="0" smtClean="0"/>
              <a:t>. Целта </a:t>
            </a:r>
            <a:r>
              <a:rPr lang="bg-BG" altLang="bg-BG" sz="2400" dirty="0" smtClean="0"/>
              <a:t>беше ОК да затвори преди обратната вълна от хидравличния удар да се върне</a:t>
            </a:r>
            <a:r>
              <a:rPr lang="bg-BG" altLang="bg-BG" sz="2400" dirty="0" smtClean="0"/>
              <a:t>, да </a:t>
            </a:r>
            <a:r>
              <a:rPr lang="bg-BG" altLang="bg-BG" sz="2400" dirty="0" smtClean="0"/>
              <a:t>я затръшне и да се получи още по голям удар.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400" dirty="0" smtClean="0"/>
              <a:t>На НР Нисово изпълнихме 2”  </a:t>
            </a:r>
            <a:r>
              <a:rPr lang="bg-BG" altLang="bg-BG" sz="2400" dirty="0" smtClean="0"/>
              <a:t>байпасна</a:t>
            </a:r>
            <a:r>
              <a:rPr lang="bg-BG" altLang="bg-BG" sz="2400" dirty="0" smtClean="0"/>
              <a:t> връзка с ОК и СК между хранителната и </a:t>
            </a:r>
            <a:r>
              <a:rPr lang="bg-BG" altLang="bg-BG" sz="2400" dirty="0" smtClean="0"/>
              <a:t>вливната</a:t>
            </a:r>
            <a:r>
              <a:rPr lang="bg-BG" altLang="bg-BG" sz="2400" dirty="0" smtClean="0"/>
              <a:t> </a:t>
            </a:r>
            <a:r>
              <a:rPr lang="bg-BG" altLang="bg-BG" sz="2400" dirty="0" smtClean="0"/>
              <a:t>тръба. Целта </a:t>
            </a:r>
            <a:r>
              <a:rPr lang="bg-BG" altLang="bg-BG" sz="2400" dirty="0" smtClean="0"/>
              <a:t>бе да се допълва напора с вода от НР при обратния </a:t>
            </a:r>
            <a:r>
              <a:rPr lang="bg-BG" altLang="bg-BG" sz="2400" dirty="0" smtClean="0"/>
              <a:t>хидр</a:t>
            </a:r>
            <a:r>
              <a:rPr lang="bg-BG" altLang="bg-BG" sz="2400" dirty="0" smtClean="0"/>
              <a:t>. удар </a:t>
            </a:r>
            <a:r>
              <a:rPr lang="bg-BG" altLang="bg-BG" sz="2400" dirty="0" smtClean="0"/>
              <a:t>както и да не се изпразва напора при спрял ПА през смукателите и </a:t>
            </a:r>
            <a:r>
              <a:rPr lang="bg-BG" altLang="bg-BG" sz="2400" dirty="0" smtClean="0"/>
              <a:t>хлораторния</a:t>
            </a:r>
            <a:r>
              <a:rPr lang="bg-BG" altLang="bg-BG" sz="2400" dirty="0" smtClean="0"/>
              <a:t> апарат.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5.Положителен ефект.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sz="2400" dirty="0" smtClean="0"/>
              <a:t>Хидравличния удар значително се намали при ПС.</a:t>
            </a:r>
          </a:p>
          <a:p>
            <a:pPr eaLnBrk="1" hangingPunct="1"/>
            <a:r>
              <a:rPr lang="bg-BG" altLang="bg-BG" sz="2400" dirty="0" smtClean="0"/>
              <a:t>Преди реконструкцията при спиране на ПА с ел</a:t>
            </a:r>
            <a:r>
              <a:rPr lang="bg-BG" altLang="bg-BG" sz="2400" dirty="0" smtClean="0"/>
              <a:t>. </a:t>
            </a:r>
            <a:r>
              <a:rPr lang="bg-BG" altLang="bg-BG" sz="2400" dirty="0" smtClean="0"/>
              <a:t>задвижка</a:t>
            </a:r>
            <a:r>
              <a:rPr lang="bg-BG" altLang="bg-BG" sz="2400" dirty="0" smtClean="0"/>
              <a:t> </a:t>
            </a:r>
            <a:r>
              <a:rPr lang="bg-BG" altLang="bg-BG" sz="2400" dirty="0" smtClean="0"/>
              <a:t>налягането варираше от 24 до 6 </a:t>
            </a:r>
            <a:r>
              <a:rPr lang="bg-BG" altLang="bg-BG" sz="2400" dirty="0" smtClean="0"/>
              <a:t>атм</a:t>
            </a:r>
            <a:r>
              <a:rPr lang="bg-BG" altLang="bg-BG" sz="2400" dirty="0" smtClean="0"/>
              <a:t>. </a:t>
            </a:r>
            <a:r>
              <a:rPr lang="bg-BG" altLang="bg-BG" sz="2400" dirty="0" smtClean="0"/>
              <a:t>Удароубивателят</a:t>
            </a:r>
            <a:r>
              <a:rPr lang="bg-BG" altLang="bg-BG" sz="2400" dirty="0" smtClean="0"/>
              <a:t> </a:t>
            </a:r>
            <a:r>
              <a:rPr lang="bg-BG" altLang="bg-BG" sz="2400" dirty="0" smtClean="0"/>
              <a:t>сработваше 9 пъти</a:t>
            </a:r>
            <a:r>
              <a:rPr lang="bg-BG" altLang="bg-BG" sz="2400" dirty="0" smtClean="0"/>
              <a:t>. След </a:t>
            </a:r>
            <a:r>
              <a:rPr lang="bg-BG" altLang="bg-BG" sz="2400" dirty="0" smtClean="0"/>
              <a:t>монтажа на ОК ударът се ограничи на 17-14 </a:t>
            </a:r>
            <a:r>
              <a:rPr lang="bg-BG" altLang="bg-BG" sz="2400" dirty="0" smtClean="0"/>
              <a:t>атм</a:t>
            </a:r>
            <a:r>
              <a:rPr lang="bg-BG" altLang="bg-BG" sz="2400" dirty="0" smtClean="0"/>
              <a:t>., а </a:t>
            </a:r>
            <a:r>
              <a:rPr lang="bg-BG" altLang="bg-BG" sz="2400" dirty="0" smtClean="0"/>
              <a:t>удароубивателят</a:t>
            </a:r>
            <a:r>
              <a:rPr lang="bg-BG" altLang="bg-BG" sz="2400" dirty="0" smtClean="0"/>
              <a:t> сработи 1 път.</a:t>
            </a:r>
          </a:p>
          <a:p>
            <a:pPr eaLnBrk="1" hangingPunct="1"/>
            <a:r>
              <a:rPr lang="bg-BG" altLang="bg-BG" sz="2400" dirty="0" smtClean="0"/>
              <a:t>При аварийно спиране с новата ОК налягането варираше от 18 до 13 </a:t>
            </a:r>
            <a:r>
              <a:rPr lang="bg-BG" altLang="bg-BG" sz="2400" dirty="0" smtClean="0"/>
              <a:t>атм</a:t>
            </a:r>
            <a:r>
              <a:rPr lang="bg-BG" altLang="bg-BG" sz="2400" dirty="0" smtClean="0"/>
              <a:t>., което </a:t>
            </a:r>
            <a:r>
              <a:rPr lang="bg-BG" altLang="bg-BG" sz="2400" dirty="0" smtClean="0"/>
              <a:t>бе по-благоприятно спрямо спирането с ел</a:t>
            </a:r>
            <a:r>
              <a:rPr lang="bg-BG" altLang="bg-BG" sz="2400" dirty="0" smtClean="0"/>
              <a:t>. </a:t>
            </a:r>
            <a:r>
              <a:rPr lang="bg-BG" altLang="bg-BG" sz="2400" dirty="0" smtClean="0"/>
              <a:t>задв</a:t>
            </a:r>
            <a:r>
              <a:rPr lang="bg-BG" altLang="bg-BG" sz="2400" dirty="0" smtClean="0"/>
              <a:t>. преди реконструкцията.</a:t>
            </a:r>
          </a:p>
          <a:p>
            <a:pPr eaLnBrk="1" hangingPunct="1"/>
            <a:r>
              <a:rPr lang="bg-BG" altLang="bg-BG" sz="2400" dirty="0" smtClean="0"/>
              <a:t>Значително намаляха броя на отказите на помпената система – аварии с избили етернитови тръби на напора и аварирали смукатели в ПС.</a:t>
            </a:r>
            <a:endParaRPr lang="en-GB" altLang="bg-BG" sz="2400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6.Отрицателен ефект</a:t>
            </a:r>
            <a:endParaRPr lang="en-GB" altLang="bg-BG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/>
              <a:t>Реконструкцията отне  време на специалистите от ПЕР Щръклево,РМР</a:t>
            </a:r>
            <a:r>
              <a:rPr lang="en-US" dirty="0"/>
              <a:t>,</a:t>
            </a:r>
            <a:r>
              <a:rPr lang="bg-BG" dirty="0" smtClean="0"/>
              <a:t> ЕМО и ПТО за анализ и изпълнение.</a:t>
            </a:r>
            <a:endParaRPr lang="en-US" dirty="0" smtClean="0"/>
          </a:p>
          <a:p>
            <a:pPr marL="0" indent="0" eaLnBrk="1" hangingPunct="1">
              <a:buFontTx/>
              <a:buNone/>
              <a:defRPr/>
            </a:pPr>
            <a:endParaRPr lang="en-GB" dirty="0" smtClean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7.Други обекти</a:t>
            </a:r>
            <a:r>
              <a:rPr lang="bg-BG" altLang="bg-BG" dirty="0" smtClean="0"/>
              <a:t>, на </a:t>
            </a:r>
            <a:r>
              <a:rPr lang="bg-BG" altLang="bg-BG" dirty="0" smtClean="0"/>
              <a:t>които трябва да реализираме мероприятието.</a:t>
            </a:r>
            <a:endParaRPr lang="en-GB" altLang="bg-BG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772400" cy="4191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На ПС Батишница също има подобен проблем.</a:t>
            </a:r>
          </a:p>
          <a:p>
            <a:pPr eaLnBrk="1" hangingPunct="1"/>
            <a:r>
              <a:rPr lang="bg-BG" altLang="bg-BG" dirty="0" smtClean="0"/>
              <a:t>Съществуват редица обекти</a:t>
            </a:r>
            <a:r>
              <a:rPr lang="bg-BG" altLang="bg-BG" dirty="0" smtClean="0"/>
              <a:t>, където </a:t>
            </a:r>
            <a:r>
              <a:rPr lang="bg-BG" altLang="bg-BG" dirty="0" smtClean="0"/>
              <a:t>хидравличния удар е значителен и следва да си насочим вниманието към този проблем.</a:t>
            </a:r>
          </a:p>
          <a:p>
            <a:pPr eaLnBrk="1" hangingPunct="1"/>
            <a:r>
              <a:rPr lang="bg-BG" altLang="bg-BG" dirty="0" smtClean="0"/>
              <a:t>Добър метод за решаване на проблема е използването на </a:t>
            </a:r>
            <a:r>
              <a:rPr lang="bg-BG" altLang="bg-BG" dirty="0" smtClean="0"/>
              <a:t>софтстартери</a:t>
            </a:r>
            <a:r>
              <a:rPr lang="bg-BG" altLang="bg-BG" dirty="0" smtClean="0"/>
              <a:t>.</a:t>
            </a:r>
          </a:p>
        </p:txBody>
      </p:sp>
    </p:spTree>
  </p:cSld>
  <p:clrMapOvr>
    <a:masterClrMapping/>
  </p:clrMapOvr>
  <p:transition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8.Изводи.</a:t>
            </a:r>
            <a:endParaRPr lang="en-GB" altLang="bg-BG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sz="2800" dirty="0" smtClean="0"/>
              <a:t>Съвместните усилия и подхода да се търсят причините за проблемите водят до положителни резултати.</a:t>
            </a:r>
          </a:p>
          <a:p>
            <a:pPr eaLnBrk="1" hangingPunct="1"/>
            <a:r>
              <a:rPr lang="bg-BG" altLang="bg-BG" sz="2800" dirty="0" smtClean="0"/>
              <a:t>Считаме</a:t>
            </a:r>
            <a:r>
              <a:rPr lang="bg-BG" altLang="bg-BG" sz="2800" dirty="0" smtClean="0"/>
              <a:t>, че </a:t>
            </a:r>
            <a:r>
              <a:rPr lang="bg-BG" altLang="bg-BG" sz="2800" dirty="0" smtClean="0"/>
              <a:t>се постига желаният ефект и усилията си струват.   </a:t>
            </a:r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269</TotalTime>
  <Words>445</Words>
  <Application>Microsoft Office PowerPoint</Application>
  <PresentationFormat>Презентация на цял екран (4:3)</PresentationFormat>
  <Paragraphs>28</Paragraphs>
  <Slides>10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Wingdings</vt:lpstr>
      <vt:lpstr>Calibri</vt:lpstr>
      <vt:lpstr>Ricepaper</vt:lpstr>
      <vt:lpstr>Хидравличен удар на ПС Нисово</vt:lpstr>
      <vt:lpstr>1.Причини да се избере обекта.</vt:lpstr>
      <vt:lpstr>2.Анализ на съществуващото положение.</vt:lpstr>
      <vt:lpstr>3.Идея за справяне с проблема.</vt:lpstr>
      <vt:lpstr>4.Реализация.</vt:lpstr>
      <vt:lpstr>5.Положителен ефект.</vt:lpstr>
      <vt:lpstr>6.Отрицателен ефект</vt:lpstr>
      <vt:lpstr>7.Други обекти, на които трябва да реализираме мероприятието.</vt:lpstr>
      <vt:lpstr>8.Изводи.</vt:lpstr>
      <vt:lpstr>ЕФЕКТ </vt:lpstr>
    </vt:vector>
  </TitlesOfParts>
  <Company>tj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Ремонт на ПА с престъргване на работно колело</dc:title>
  <dc:creator>rj</dc:creator>
  <cp:lastModifiedBy>Rumen Yordanov</cp:lastModifiedBy>
  <cp:revision>39</cp:revision>
  <dcterms:created xsi:type="dcterms:W3CDTF">2002-05-02T19:03:06Z</dcterms:created>
  <dcterms:modified xsi:type="dcterms:W3CDTF">2026-04-12T08:48:20Z</dcterms:modified>
</cp:coreProperties>
</file>