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57" r:id="rId3"/>
    <p:sldId id="258" r:id="rId4"/>
    <p:sldId id="260" r:id="rId5"/>
    <p:sldId id="261" r:id="rId6"/>
    <p:sldId id="264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22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bg-BG" altLang="bg-BG" dirty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bg-BG" altLang="bg-BG" dirty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bg-BG" altLang="bg-BG" dirty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endParaRPr lang="bg-BG" altLang="bg-BG" dirty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bg-BG" altLang="bg-BG" dirty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bg-BG" altLang="bg-BG" dirty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bg-BG" altLang="bg-BG" dirty="0"/>
            </a:p>
          </p:txBody>
        </p:sp>
      </p:grpSp>
      <p:sp>
        <p:nvSpPr>
          <p:cNvPr id="327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278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06A7DDC-E4E4-49B8-B9BC-6664D9A1C18E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849774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C06AA6-228F-483F-B0FE-B374751CDCC2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766875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026D9B-BC95-4C34-818B-C14CC49FA19F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500976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AC86E-3686-43E6-8642-C5B4241280DD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778465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E363C6-5621-4025-B270-84577FE73070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009959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302F10-4D90-4C9D-B384-DC19846F4DFA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3989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86F7A1-9B16-475E-A5B5-98017389795F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840099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5B8AD9-F76B-4D5C-93EB-DAC4E1178D94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167929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F4C107-64F1-466B-9DD8-AFD116240C5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260381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A6A2DD-BE7C-420E-9039-E5B6CF58C375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242787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A0C4D6-4DF2-4B31-8F60-C25371E4A2E0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524494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bg-BG" altLang="bg-BG" sz="2400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bg-BG" altLang="bg-BG" sz="2400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bg-BG" altLang="bg-BG" sz="2400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bg-BG" altLang="bg-BG" sz="240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bg-BG" altLang="bg-BG" sz="2400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bg-BG" altLang="bg-BG" sz="2400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endParaRPr kumimoji="1" lang="bg-BG" altLang="bg-BG" sz="2400" dirty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 smtClean="0"/>
              <a:t>Click to edit Master text styles</a:t>
            </a:r>
          </a:p>
          <a:p>
            <a:pPr lvl="1"/>
            <a:r>
              <a:rPr lang="en-US" altLang="bg-BG" smtClean="0"/>
              <a:t>Second level</a:t>
            </a:r>
          </a:p>
          <a:p>
            <a:pPr lvl="2"/>
            <a:r>
              <a:rPr lang="en-US" altLang="bg-BG" smtClean="0"/>
              <a:t>Third level</a:t>
            </a:r>
          </a:p>
          <a:p>
            <a:pPr lvl="3"/>
            <a:r>
              <a:rPr lang="en-US" altLang="bg-BG" smtClean="0"/>
              <a:t>Fourth level</a:t>
            </a:r>
          </a:p>
          <a:p>
            <a:pPr lvl="4"/>
            <a:r>
              <a:rPr lang="en-US" altLang="bg-BG" smtClean="0"/>
              <a:t>Fifth level</a:t>
            </a:r>
          </a:p>
        </p:txBody>
      </p:sp>
      <p:sp>
        <p:nvSpPr>
          <p:cNvPr id="3175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5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874AF5E-6581-41FC-9718-ED984DFD9411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925" y="2420938"/>
            <a:ext cx="9467850" cy="2447925"/>
          </a:xfrm>
        </p:spPr>
        <p:txBody>
          <a:bodyPr/>
          <a:lstStyle/>
          <a:p>
            <a:pPr algn="ctr" eaLnBrk="1" hangingPunct="1"/>
            <a:r>
              <a:rPr lang="bg-BG" altLang="bg-BG" sz="4000" dirty="0" smtClean="0">
                <a:latin typeface="Times New Roman" panose="02020603050405020304" pitchFamily="18" charset="0"/>
              </a:rPr>
              <a:t>Управление по ниво по дълги кабелни линии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5700" y="-242888"/>
            <a:ext cx="8385175" cy="1431926"/>
          </a:xfrm>
        </p:spPr>
        <p:txBody>
          <a:bodyPr/>
          <a:lstStyle/>
          <a:p>
            <a:pPr eaLnBrk="1" hangingPunct="1"/>
            <a:r>
              <a:rPr lang="bg-BG" altLang="bg-BG" sz="3600" dirty="0" smtClean="0">
                <a:latin typeface="Times New Roman" panose="02020603050405020304" pitchFamily="18" charset="0"/>
              </a:rPr>
              <a:t>1.Описание на проблема.</a:t>
            </a:r>
            <a:endParaRPr lang="en-US" altLang="bg-BG" sz="3600" dirty="0" smtClean="0">
              <a:latin typeface="Times New Roman" panose="02020603050405020304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89138"/>
            <a:ext cx="8007350" cy="4391025"/>
          </a:xfrm>
        </p:spPr>
        <p:txBody>
          <a:bodyPr/>
          <a:lstStyle/>
          <a:p>
            <a:pPr eaLnBrk="1" hangingPunct="1"/>
            <a:r>
              <a:rPr lang="bg-BG" altLang="bg-BG" sz="2800" dirty="0" smtClean="0">
                <a:latin typeface="Times New Roman" panose="02020603050405020304" pitchFamily="18" charset="0"/>
              </a:rPr>
              <a:t>Между ПС Полско Косово – н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o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ва  и НР е положен контролен кабел с дължина около   3500 м;</a:t>
            </a:r>
          </a:p>
          <a:p>
            <a:pPr eaLnBrk="1" hangingPunct="1"/>
            <a:r>
              <a:rPr lang="bg-BG" altLang="bg-BG" sz="2800" dirty="0" smtClean="0">
                <a:latin typeface="Times New Roman" panose="02020603050405020304" pitchFamily="18" charset="0"/>
              </a:rPr>
              <a:t>Ниво сигнализаторите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в НР са оператори -  метални пластини,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от които получаваме нула от водата при заливане.</a:t>
            </a:r>
          </a:p>
          <a:p>
            <a:pPr eaLnBrk="1" hangingPunct="1"/>
            <a:r>
              <a:rPr lang="bg-BG" altLang="bg-BG" sz="2800" dirty="0" smtClean="0">
                <a:latin typeface="Times New Roman" panose="02020603050405020304" pitchFamily="18" charset="0"/>
              </a:rPr>
              <a:t>Оперативното напрежение е 220 в ~.</a:t>
            </a:r>
          </a:p>
          <a:p>
            <a:pPr eaLnBrk="1" hangingPunct="1"/>
            <a:r>
              <a:rPr lang="bg-BG" altLang="bg-BG" sz="2800" dirty="0" smtClean="0">
                <a:latin typeface="Times New Roman" panose="02020603050405020304" pitchFamily="18" charset="0"/>
              </a:rPr>
              <a:t>При пробите въпреки,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че изключваме напрежението бобината на релето не отлепя.</a:t>
            </a:r>
          </a:p>
          <a:p>
            <a:pPr eaLnBrk="1" hangingPunct="1"/>
            <a:endParaRPr lang="bg-BG" altLang="bg-BG" sz="2800" dirty="0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bg-BG" sz="2800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52388"/>
            <a:ext cx="8385175" cy="1431925"/>
          </a:xfrm>
        </p:spPr>
        <p:txBody>
          <a:bodyPr/>
          <a:lstStyle/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2.Анализ на съществуващото положение.</a:t>
            </a:r>
            <a:endParaRPr lang="en-US" altLang="bg-BG" dirty="0" smtClean="0">
              <a:latin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49500"/>
            <a:ext cx="8007350" cy="3527425"/>
          </a:xfrm>
        </p:spPr>
        <p:txBody>
          <a:bodyPr/>
          <a:lstStyle/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След като направихме проучване по въпроса се оказа,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че поради индукция в дългата кабелна линия се получава </a:t>
            </a:r>
            <a:r>
              <a:rPr lang="bg-BG" altLang="bg-BG" dirty="0" smtClean="0">
                <a:latin typeface="Times New Roman" panose="02020603050405020304" pitchFamily="18" charset="0"/>
              </a:rPr>
              <a:t>енергия, която </a:t>
            </a:r>
            <a:r>
              <a:rPr lang="bg-BG" altLang="bg-BG" dirty="0" smtClean="0">
                <a:latin typeface="Times New Roman" panose="02020603050405020304" pitchFamily="18" charset="0"/>
              </a:rPr>
              <a:t>поддържа релето залепнало въпреки липсата на полезен сигнал;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bg-BG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-26988"/>
            <a:ext cx="8385175" cy="647701"/>
          </a:xfrm>
        </p:spPr>
        <p:txBody>
          <a:bodyPr/>
          <a:lstStyle/>
          <a:p>
            <a:pPr eaLnBrk="1" hangingPunct="1"/>
            <a:r>
              <a:rPr lang="en-US" altLang="bg-BG" sz="4000" dirty="0" smtClean="0">
                <a:latin typeface="Times New Roman" panose="02020603050405020304" pitchFamily="18" charset="0"/>
              </a:rPr>
              <a:t>3.</a:t>
            </a:r>
            <a:r>
              <a:rPr lang="bg-BG" altLang="bg-BG" sz="4000" dirty="0" smtClean="0">
                <a:latin typeface="Times New Roman" panose="02020603050405020304" pitchFamily="18" charset="0"/>
              </a:rPr>
              <a:t>Решение на проблема</a:t>
            </a:r>
            <a:endParaRPr lang="en-US" altLang="bg-BG" sz="4000" dirty="0" smtClean="0">
              <a:latin typeface="Times New Roman" panose="02020603050405020304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205038"/>
            <a:ext cx="8007350" cy="3455987"/>
          </a:xfrm>
        </p:spPr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Char char="•"/>
            </a:pPr>
            <a:r>
              <a:rPr lang="bg-BG" altLang="bg-BG" dirty="0" smtClean="0">
                <a:latin typeface="Times New Roman" panose="02020603050405020304" pitchFamily="18" charset="0"/>
              </a:rPr>
              <a:t>С цел да се избегни този ефект монтирахме кондензатор 3 </a:t>
            </a:r>
            <a:r>
              <a:rPr lang="bg-BG" altLang="bg-BG" dirty="0" smtClean="0">
                <a:latin typeface="Times New Roman" panose="02020603050405020304" pitchFamily="18" charset="0"/>
              </a:rPr>
              <a:t>микро фарада </a:t>
            </a:r>
            <a:r>
              <a:rPr lang="bg-BG" altLang="bg-BG" dirty="0" smtClean="0">
                <a:latin typeface="Times New Roman" panose="02020603050405020304" pitchFamily="18" charset="0"/>
              </a:rPr>
              <a:t>на 500 в паралелно на бобината. </a:t>
            </a:r>
          </a:p>
          <a:p>
            <a:pPr>
              <a:spcBef>
                <a:spcPct val="0"/>
              </a:spcBef>
              <a:buClrTx/>
              <a:buSzTx/>
              <a:buFontTx/>
              <a:buChar char="•"/>
            </a:pPr>
            <a:r>
              <a:rPr lang="bg-BG" altLang="bg-BG" dirty="0" smtClean="0">
                <a:latin typeface="Times New Roman" panose="02020603050405020304" pitchFamily="18" charset="0"/>
              </a:rPr>
              <a:t>По този начин линията се разрежда след отпадане на напрежението и релето изключва.</a:t>
            </a:r>
            <a:endParaRPr lang="en-US" altLang="bg-BG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0"/>
            <a:ext cx="8385175" cy="1431925"/>
          </a:xfrm>
        </p:spPr>
        <p:txBody>
          <a:bodyPr/>
          <a:lstStyle/>
          <a:p>
            <a:pPr eaLnBrk="1" hangingPunct="1"/>
            <a:r>
              <a:rPr lang="bg-BG" altLang="bg-BG" sz="3600" dirty="0" smtClean="0">
                <a:latin typeface="Times New Roman" panose="02020603050405020304" pitchFamily="18" charset="0"/>
              </a:rPr>
              <a:t>4.Други обекти с подобен проблем</a:t>
            </a:r>
            <a:endParaRPr lang="en-US" altLang="bg-BG" sz="3600" dirty="0" smtClean="0">
              <a:latin typeface="Times New Roman" panose="02020603050405020304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017713"/>
            <a:ext cx="8270875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bg-BG" altLang="bg-BG" sz="2400" dirty="0" smtClean="0">
                <a:latin typeface="Times New Roman" panose="02020603050405020304" pitchFamily="18" charset="0"/>
              </a:rPr>
              <a:t>На други обекти когато използваме 220 в ~ чрез кондензатор решаваме проблема. </a:t>
            </a:r>
          </a:p>
          <a:p>
            <a:pPr eaLnBrk="1" hangingPunct="1">
              <a:lnSpc>
                <a:spcPct val="80000"/>
              </a:lnSpc>
            </a:pPr>
            <a:r>
              <a:rPr lang="bg-BG" altLang="bg-BG" sz="2400" dirty="0" smtClean="0">
                <a:latin typeface="Times New Roman" panose="02020603050405020304" pitchFamily="18" charset="0"/>
              </a:rPr>
              <a:t>Другият вариант е при дълги линии да се използва 24 в = за управление на релето и </a:t>
            </a:r>
            <a:r>
              <a:rPr lang="bg-BG" altLang="bg-BG" sz="2400" dirty="0" smtClean="0">
                <a:latin typeface="Times New Roman" panose="02020603050405020304" pitchFamily="18" charset="0"/>
              </a:rPr>
              <a:t>ниво сигнализатори,</a:t>
            </a:r>
            <a:r>
              <a:rPr lang="en-US" altLang="bg-BG" sz="24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400" dirty="0" smtClean="0">
                <a:latin typeface="Times New Roman" panose="02020603050405020304" pitchFamily="18" charset="0"/>
              </a:rPr>
              <a:t>които нямат галванична връзка с водата – мундове или “круши”.</a:t>
            </a:r>
          </a:p>
          <a:p>
            <a:pPr eaLnBrk="1" hangingPunct="1">
              <a:lnSpc>
                <a:spcPct val="80000"/>
              </a:lnSpc>
            </a:pPr>
            <a:r>
              <a:rPr lang="bg-BG" altLang="bg-BG" sz="2400" dirty="0" smtClean="0">
                <a:latin typeface="Times New Roman" panose="02020603050405020304" pitchFamily="18" charset="0"/>
              </a:rPr>
              <a:t>В този случай от ПС може да се наложи да се монтира кондензатор на изхода на Греца,</a:t>
            </a:r>
            <a:r>
              <a:rPr lang="en-US" altLang="bg-BG" sz="24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400" dirty="0" smtClean="0">
                <a:latin typeface="Times New Roman" panose="02020603050405020304" pitchFamily="18" charset="0"/>
              </a:rPr>
              <a:t>за филтър и за повдигане на напрежението,</a:t>
            </a:r>
            <a:r>
              <a:rPr lang="en-US" altLang="bg-BG" sz="24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400" dirty="0" smtClean="0">
                <a:latin typeface="Times New Roman" panose="02020603050405020304" pitchFamily="18" charset="0"/>
              </a:rPr>
              <a:t>тъй като при много дълги линии има пад на напрежение.</a:t>
            </a:r>
          </a:p>
          <a:p>
            <a:pPr eaLnBrk="1" hangingPunct="1">
              <a:lnSpc>
                <a:spcPct val="80000"/>
              </a:lnSpc>
            </a:pPr>
            <a:r>
              <a:rPr lang="bg-BG" altLang="bg-BG" sz="2400" dirty="0" smtClean="0">
                <a:latin typeface="Times New Roman" panose="02020603050405020304" pitchFamily="18" charset="0"/>
              </a:rPr>
              <a:t>Някъде практикуваме да отслабим пружината на релето,</a:t>
            </a:r>
            <a:r>
              <a:rPr lang="en-US" altLang="bg-BG" sz="24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400" dirty="0" smtClean="0">
                <a:latin typeface="Times New Roman" panose="02020603050405020304" pitchFamily="18" charset="0"/>
              </a:rPr>
              <a:t>но това е промяна в характеристиката на стандартен апарат и трябва да се прави само в аварийни случай.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bg-BG" altLang="bg-BG" sz="2400" dirty="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bg-BG" sz="2400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1270000"/>
          </a:xfrm>
        </p:spPr>
        <p:txBody>
          <a:bodyPr/>
          <a:lstStyle/>
          <a:p>
            <a:pPr eaLnBrk="1" hangingPunct="1"/>
            <a:r>
              <a:rPr lang="bg-BG" altLang="bg-BG" sz="3600" dirty="0" smtClean="0">
                <a:latin typeface="Times New Roman" panose="02020603050405020304" pitchFamily="18" charset="0"/>
              </a:rPr>
              <a:t>4`.Други обекти с подобен проблем</a:t>
            </a:r>
            <a:endParaRPr lang="en-US" altLang="bg-BG" sz="3600" dirty="0" smtClean="0">
              <a:latin typeface="Times New Roman" panose="02020603050405020304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133600"/>
            <a:ext cx="8559800" cy="399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bg-BG" altLang="bg-BG" dirty="0" smtClean="0">
                <a:latin typeface="Times New Roman" panose="02020603050405020304" pitchFamily="18" charset="0"/>
              </a:rPr>
              <a:t>На ПС ІІри подем връзките между таблата автоматика в ел.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подстанцията и колонки управление в машинна зала е изпълнена с контролни кабели.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dirty="0" smtClean="0">
                <a:latin typeface="Times New Roman" panose="02020603050405020304" pitchFamily="18" charset="0"/>
              </a:rPr>
              <a:t>Оперативното напрежение е 220 в ~.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dirty="0" smtClean="0">
                <a:latin typeface="Times New Roman" panose="02020603050405020304" pitchFamily="18" charset="0"/>
              </a:rPr>
              <a:t>На входа на програмируемите релета </a:t>
            </a:r>
            <a:r>
              <a:rPr lang="en-US" altLang="bg-BG" dirty="0" smtClean="0">
                <a:latin typeface="Times New Roman" panose="02020603050405020304" pitchFamily="18" charset="0"/>
              </a:rPr>
              <a:t>EAZY</a:t>
            </a:r>
            <a:r>
              <a:rPr lang="bg-BG" altLang="bg-BG" dirty="0" smtClean="0">
                <a:latin typeface="Times New Roman" panose="02020603050405020304" pitchFamily="18" charset="0"/>
              </a:rPr>
              <a:t> се получиха паразитни сигнали,</a:t>
            </a:r>
            <a:r>
              <a:rPr lang="en-US" altLang="bg-BG" dirty="0" smtClean="0">
                <a:latin typeface="Times New Roman" panose="02020603050405020304" pitchFamily="18" charset="0"/>
              </a:rPr>
              <a:t> </a:t>
            </a:r>
            <a:r>
              <a:rPr lang="bg-BG" altLang="bg-BG" dirty="0" smtClean="0">
                <a:latin typeface="Times New Roman" panose="02020603050405020304" pitchFamily="18" charset="0"/>
              </a:rPr>
              <a:t>които елиминирахме чрез филтри от кондензатори.</a:t>
            </a:r>
            <a:endParaRPr lang="en-US" altLang="bg-BG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82675" y="403225"/>
            <a:ext cx="8385175" cy="865188"/>
          </a:xfrm>
        </p:spPr>
        <p:txBody>
          <a:bodyPr/>
          <a:lstStyle/>
          <a:p>
            <a:pPr eaLnBrk="1" hangingPunct="1"/>
            <a:r>
              <a:rPr lang="bg-BG" altLang="bg-BG" sz="4800" dirty="0" smtClean="0">
                <a:latin typeface="Times New Roman" panose="02020603050405020304" pitchFamily="18" charset="0"/>
              </a:rPr>
              <a:t>5.Изводи</a:t>
            </a:r>
            <a:endParaRPr lang="en-US" altLang="bg-BG" sz="4800" dirty="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76475"/>
            <a:ext cx="8893175" cy="4394200"/>
          </a:xfrm>
        </p:spPr>
        <p:txBody>
          <a:bodyPr/>
          <a:lstStyle/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Преди да се предприеме реконструкция трябва да сме запознати с </a:t>
            </a:r>
            <a:r>
              <a:rPr lang="bg-BG" altLang="bg-BG" dirty="0" smtClean="0">
                <a:latin typeface="Times New Roman" panose="02020603050405020304" pitchFamily="18" charset="0"/>
              </a:rPr>
              <a:t>проблемите, които </a:t>
            </a:r>
            <a:r>
              <a:rPr lang="bg-BG" altLang="bg-BG" dirty="0" smtClean="0">
                <a:latin typeface="Times New Roman" panose="02020603050405020304" pitchFamily="18" charset="0"/>
              </a:rPr>
              <a:t>ще възникнат и да сме готови да ги решим.</a:t>
            </a:r>
          </a:p>
          <a:p>
            <a:pPr eaLnBrk="1" hangingPunct="1"/>
            <a:r>
              <a:rPr lang="bg-BG" altLang="bg-BG" dirty="0" smtClean="0">
                <a:latin typeface="Times New Roman" panose="02020603050405020304" pitchFamily="18" charset="0"/>
              </a:rPr>
              <a:t>Ако все пак нещо ни изненада трябва да намерим изход чрез допълнително проучване и консултации с по-опитни специалисти.</a:t>
            </a:r>
            <a:endParaRPr lang="en-US" altLang="bg-BG" dirty="0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bg-BG" altLang="bg-BG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244475"/>
            <a:ext cx="8385175" cy="1168400"/>
          </a:xfrm>
        </p:spPr>
        <p:txBody>
          <a:bodyPr/>
          <a:lstStyle/>
          <a:p>
            <a:pPr eaLnBrk="1" hangingPunct="1"/>
            <a:r>
              <a:rPr lang="bg-BG" altLang="bg-BG" sz="4800" dirty="0" smtClean="0">
                <a:latin typeface="Times New Roman" panose="02020603050405020304" pitchFamily="18" charset="0"/>
              </a:rPr>
              <a:t>6.Препоръки</a:t>
            </a:r>
            <a:endParaRPr lang="en-US" altLang="bg-BG" sz="4800" dirty="0" smtClean="0">
              <a:latin typeface="Times New Roman" panose="02020603050405020304" pitchFamily="18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2060575"/>
            <a:ext cx="8007350" cy="4176713"/>
          </a:xfrm>
        </p:spPr>
        <p:txBody>
          <a:bodyPr/>
          <a:lstStyle/>
          <a:p>
            <a:pPr eaLnBrk="1" hangingPunct="1"/>
            <a:r>
              <a:rPr lang="bg-BG" altLang="bg-BG" sz="2800" dirty="0" smtClean="0">
                <a:latin typeface="Times New Roman" panose="02020603050405020304" pitchFamily="18" charset="0"/>
              </a:rPr>
              <a:t>За избягване на подобни ситуации е необходимо при подготовката за ремонт или реконструкция да се направи проучване,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да се консултираме дали схемата,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която ще приложим е коректна и дали няма да срещнем “подводни камъни”.</a:t>
            </a:r>
          </a:p>
          <a:p>
            <a:pPr eaLnBrk="1" hangingPunct="1"/>
            <a:r>
              <a:rPr lang="bg-BG" altLang="bg-BG" sz="2800" dirty="0" smtClean="0">
                <a:latin typeface="Times New Roman" panose="02020603050405020304" pitchFamily="18" charset="0"/>
              </a:rPr>
              <a:t>Другият проблем с управлението по нива се получава при използване на оператори и право напрежение – получава се “изяждане” на оператора вследствие на ел.</a:t>
            </a:r>
            <a:r>
              <a:rPr lang="en-US" altLang="bg-BG" sz="2800" dirty="0" smtClean="0">
                <a:latin typeface="Times New Roman" panose="02020603050405020304" pitchFamily="18" charset="0"/>
              </a:rPr>
              <a:t> </a:t>
            </a:r>
            <a:r>
              <a:rPr lang="bg-BG" altLang="bg-BG" sz="2800" dirty="0" smtClean="0">
                <a:latin typeface="Times New Roman" panose="02020603050405020304" pitchFamily="18" charset="0"/>
              </a:rPr>
              <a:t>химични процеси.</a:t>
            </a:r>
            <a:endParaRPr lang="en-US" altLang="bg-BG" sz="2800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307</TotalTime>
  <Words>422</Words>
  <Application>Microsoft Office PowerPoint</Application>
  <PresentationFormat>Презентация на цял екран (4:3)</PresentationFormat>
  <Paragraphs>26</Paragraphs>
  <Slides>8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8</vt:i4>
      </vt:variant>
    </vt:vector>
  </HeadingPairs>
  <TitlesOfParts>
    <vt:vector size="14" baseType="lpstr">
      <vt:lpstr>Tahoma</vt:lpstr>
      <vt:lpstr>Arial</vt:lpstr>
      <vt:lpstr>Wingdings</vt:lpstr>
      <vt:lpstr>Calibri</vt:lpstr>
      <vt:lpstr>Times New Roman</vt:lpstr>
      <vt:lpstr>Blends</vt:lpstr>
      <vt:lpstr>Управление по ниво по дълги кабелни линии</vt:lpstr>
      <vt:lpstr>1.Описание на проблема.</vt:lpstr>
      <vt:lpstr>2.Анализ на съществуващото положение.</vt:lpstr>
      <vt:lpstr>3.Решение на проблема</vt:lpstr>
      <vt:lpstr>4.Други обекти с подобен проблем</vt:lpstr>
      <vt:lpstr>4`.Други обекти с подобен проблем</vt:lpstr>
      <vt:lpstr>5.Изводи</vt:lpstr>
      <vt:lpstr>6.Препоръки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Смукатели на ПС Николово 2</dc:title>
  <dc:creator>pc</dc:creator>
  <cp:lastModifiedBy>Rumen Yordanov</cp:lastModifiedBy>
  <cp:revision>30</cp:revision>
  <dcterms:created xsi:type="dcterms:W3CDTF">2007-01-05T19:43:42Z</dcterms:created>
  <dcterms:modified xsi:type="dcterms:W3CDTF">2026-04-18T09:09:22Z</dcterms:modified>
</cp:coreProperties>
</file>