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67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20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4084485-50F4-460B-A6F6-4F329B40728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bg-BG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096FC86-9C38-4DDF-8E04-30C0A0E0AC2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 altLang="bg-BG" dirty="0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0B1EA536-461E-4E9A-B24C-49BA1D3C114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r>
              <a:rPr lang="en-US" altLang="bg-BG" dirty="0"/>
              <a:t>Обучение</a:t>
            </a:r>
            <a:r>
              <a:rPr lang="en-US" altLang="bg-BG" dirty="0"/>
              <a:t> </a:t>
            </a:r>
            <a:r>
              <a:rPr lang="en-US" altLang="bg-BG" dirty="0"/>
              <a:t>по</a:t>
            </a:r>
            <a:r>
              <a:rPr lang="en-US" altLang="bg-BG" dirty="0"/>
              <a:t> </a:t>
            </a:r>
            <a:r>
              <a:rPr lang="en-US" altLang="bg-BG" dirty="0"/>
              <a:t>безопасност</a:t>
            </a:r>
            <a:r>
              <a:rPr lang="en-US" altLang="bg-BG" dirty="0"/>
              <a:t> </a:t>
            </a:r>
            <a:r>
              <a:rPr lang="en-US" altLang="bg-BG" dirty="0"/>
              <a:t>на</a:t>
            </a:r>
            <a:r>
              <a:rPr lang="en-US" altLang="bg-BG" dirty="0"/>
              <a:t> </a:t>
            </a:r>
            <a:r>
              <a:rPr lang="en-US" altLang="bg-BG" dirty="0"/>
              <a:t>труда</a:t>
            </a:r>
            <a:endParaRPr lang="en-US" altLang="bg-BG" dirty="0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78DEB855-EC8A-436F-8BFF-F24890CDF5E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D78756A-8D30-4CD5-8B09-92FDEFD86CB4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5845795-82AF-4FDD-8E0A-A7BFE6940DB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bg-BG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93B3063-444C-4204-8D54-FA1A78544C0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 altLang="bg-BG" dirty="0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E5624BDF-906D-41AB-B6E1-1EEFDC598E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noProof="0"/>
              <a:t>Click to edit Master text styles</a:t>
            </a:r>
          </a:p>
          <a:p>
            <a:pPr lvl="1"/>
            <a:r>
              <a:rPr lang="en-US" altLang="bg-BG" noProof="0"/>
              <a:t>Second level</a:t>
            </a:r>
          </a:p>
          <a:p>
            <a:pPr lvl="2"/>
            <a:r>
              <a:rPr lang="en-US" altLang="bg-BG" noProof="0"/>
              <a:t>Third level</a:t>
            </a:r>
          </a:p>
          <a:p>
            <a:pPr lvl="3"/>
            <a:r>
              <a:rPr lang="en-US" altLang="bg-BG" noProof="0"/>
              <a:t>Fourth level</a:t>
            </a:r>
          </a:p>
          <a:p>
            <a:pPr lvl="4"/>
            <a:r>
              <a:rPr lang="en-US" altLang="bg-BG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85B88C1B-BCE4-4AB5-85EA-CB317C46BF4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bg-BG" dirty="0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5D50012A-9789-4351-AF23-236CD8614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EB56825-9E86-4749-879E-6715BE14A748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27A1BA-40A2-4A3C-AE60-91604586D3C7}" type="slidenum">
              <a:rPr lang="en-US" altLang="bg-BG" sz="1200" smtClean="0"/>
              <a:pPr/>
              <a:t>6</a:t>
            </a:fld>
            <a:endParaRPr lang="en-US" altLang="bg-BG" sz="1200" dirty="0" smtClean="0"/>
          </a:p>
        </p:txBody>
      </p:sp>
      <p:sp>
        <p:nvSpPr>
          <p:cNvPr id="112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bg-BG" altLang="bg-BG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T0" fmla="*/ 0 w 21600"/>
              <a:gd name="T1" fmla="*/ 0 h 21600"/>
              <a:gd name="T2" fmla="*/ 388597144 w 21600"/>
              <a:gd name="T3" fmla="*/ 1675031024 h 21600"/>
              <a:gd name="T4" fmla="*/ 0 w 21600"/>
              <a:gd name="T5" fmla="*/ 167503102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8A205C9-B623-49E6-8FD3-700020F8F50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pPr lvl="0"/>
            <a:r>
              <a:rPr lang="en-US" altLang="bg-BG" noProof="0"/>
              <a:t>Click to edit Master title style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1070E9A-5BE7-4868-89B4-F6D69F281C72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400"/>
            </a:lvl1pPr>
          </a:lstStyle>
          <a:p>
            <a:pPr lvl="0"/>
            <a:r>
              <a:rPr lang="en-US" altLang="bg-BG" noProof="0"/>
              <a:t>Click to edit Master subtitle style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760A91-854B-431A-AD3E-DFC3B9BF3C5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B53B3-BBF2-4B64-8552-FBF9EC1CA8DF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ABBA718-2322-4D96-9ECF-B8AC43947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9E2EE07-7737-4FA8-A864-E39708D91A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EC023-48D7-4421-A6C5-A52738F27202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2102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2617F-F932-4439-B844-32FCD69EE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A4273-40AC-4CC2-B5E6-E8CCCD8C8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64BB5-468D-40D4-A5C1-C49206220A09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801F2-9AB3-48D3-845B-9DC1ED857C91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4570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C47A61-2065-4615-A0FA-EB973BE46E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2364D1-65E4-45BE-94A9-C1F5BD23D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6298B-3133-42EE-871A-7260DEB89E4B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2AA75-6B6B-4444-9CF6-70D2045A296D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0777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0C8EA-B619-444D-85C4-0C6069312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FFC11-2750-425E-8CAB-9A111B3A6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73B87-8B38-4039-8828-997C029ED4D7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86551-12EC-4FCF-AC52-66BA5960A5D5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81649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83F8-045A-4025-A8C0-52948B577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2F3D6-E26B-4E8F-92B7-E410766DD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84971-4955-4D4F-B2EB-FA6837B52D98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35F32-E8F7-4815-8998-723785CE7FC2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799465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A6EF9-5555-450A-9CE6-623F128D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3EE92-7C18-47FF-B2DA-2B51D73FA7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0C9F6-CAD7-4D96-A9B6-ADE964D51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54B90-555B-4C11-892E-BC7BC60CD051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6878D-4BD6-4134-AD58-A4A10FCA24A3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41566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ABB0E-F003-4B6B-A1BF-F2FD803E0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B0A2F-8108-47ED-B945-F568FB9C1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61402-324D-4774-AC36-069CCF62F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AA7A0-56A7-4245-A5E0-4515F68EB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242ECD-4798-4360-AB0D-D00940A1D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0FB38-B676-4140-B8F5-D27CB1A9C2F2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9B8F8-D4D7-40C1-95CF-5FDD93A18579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3197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7BF8B-6BEE-49D1-AC17-F8FA65E65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0AE98-5E67-437C-8A34-BD7028EED32E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0CB1E-4906-4E56-8D63-6F4533B4EDCE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015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7EB0A-97F7-4E65-9F20-90DCC0AC1D6B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9180F-024F-442B-8F42-DDE08D1ECFEF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176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8FA5B-1541-4D99-AA72-E2519D650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12763-BFC3-49E6-9821-106843B07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615FE0-B133-4A62-BE30-0A95B82EA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BD3BD-EECF-4F6D-A194-0EA65FB9F74F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B3078-7492-4D72-A454-849A1771BB8F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09089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11992-ACDA-4880-8159-7052D850E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4344FC-46E7-4D01-81F7-0A5B585499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B62A44-ADDB-4549-A633-0EFE9EF5A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464A0-9CB4-4C36-B563-EB4E865963B1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5404B-468B-42E4-B39A-DEE508017354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81261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T0" fmla="*/ 0 w 21600"/>
              <a:gd name="T1" fmla="*/ 0 h 21600"/>
              <a:gd name="T2" fmla="*/ 388597144 w 21600"/>
              <a:gd name="T3" fmla="*/ 1675031024 h 21600"/>
              <a:gd name="T4" fmla="*/ 0 w 21600"/>
              <a:gd name="T5" fmla="*/ 167503102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13EE18E-492A-4DBD-BC1F-406A08D34D3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8FC52D18-C73A-4195-ABC3-3D5E034E49E6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766213B-CD5C-44B1-B23B-0C02C22703C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453B4525-C30D-4983-8851-B72154520B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46829357-C489-426E-AEB6-9EB9526E2534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anose="020B0606020202030204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anose="020B0606020202030204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anose="020B0606020202030204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anose="020B0606020202030204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u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«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4847BF5-9437-4E08-A1FE-12DCF329835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9C8C024-ED9D-4AE6-9481-D0ECBB424A31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BDC2ED0-1B34-47E7-8BA2-08B627CA9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C35E1AF-A809-452F-9B4C-CD852AAE4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4753A1-BFF6-41AF-A05A-F5CB63F43179}" type="slidenum">
              <a:rPr lang="en-US" altLang="bg-BG"/>
              <a:pPr>
                <a:defRPr/>
              </a:pPr>
              <a:t>1</a:t>
            </a:fld>
            <a:endParaRPr lang="en-US" altLang="bg-BG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8001000" cy="2819400"/>
          </a:xfrm>
        </p:spPr>
        <p:txBody>
          <a:bodyPr/>
          <a:lstStyle/>
          <a:p>
            <a:pPr algn="ctr" eaLnBrk="1" hangingPunct="1"/>
            <a:r>
              <a:rPr lang="bg-BG" altLang="bg-BG" sz="6600" dirty="0" smtClean="0"/>
              <a:t>Грешки допускани при работа с  наряди</a:t>
            </a:r>
          </a:p>
        </p:txBody>
      </p:sp>
      <p:pic>
        <p:nvPicPr>
          <p:cNvPr id="5126" name="Picture 8" descr="Курс за придобиване на квалификационна група по електробезопасност (I-V) |  EventsPRO.b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013" y="3657600"/>
            <a:ext cx="28479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345953-7E79-45CA-B26E-DF774370E24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749017-C1C9-48F0-8093-585827DCE53E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D3B2BD0-5353-4A44-A55C-7EBB8A4CD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bg-BG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9B732E0-C4F9-4DA4-B902-8C369B61D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888CE1-65CF-4167-AF1B-6FCEEA9943EC}" type="slidenum">
              <a:rPr lang="en-US" altLang="bg-BG"/>
              <a:pPr>
                <a:defRPr/>
              </a:pPr>
              <a:t>10</a:t>
            </a:fld>
            <a:endParaRPr lang="en-US" altLang="bg-BG" dirty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-3903663"/>
            <a:ext cx="10720388" cy="97710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bg-BG" sz="7200" dirty="0" smtClean="0"/>
          </a:p>
        </p:txBody>
      </p:sp>
      <p:pic>
        <p:nvPicPr>
          <p:cNvPr id="15366" name="Picture 5" descr="Придобиване на квалификационна група по електро безопаснос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066800"/>
            <a:ext cx="8237537" cy="351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A8B51A0-A6B9-4132-815A-23F3A8BCF36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0816ED-4777-4E5B-8586-1A5AE2D3BB58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8DB6DDA-D9CF-4FE8-BD54-025327A51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B8BE128-B00F-49B8-BA49-F63DFB31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401FC-87B4-4776-80A9-BD7BFF4947C3}" type="slidenum">
              <a:rPr lang="en-US" altLang="bg-BG"/>
              <a:pPr>
                <a:defRPr/>
              </a:pPr>
              <a:t>2</a:t>
            </a:fld>
            <a:endParaRPr lang="en-US" altLang="bg-BG" dirty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Допускащ не трябва да бъде служител на ЕОН,а наш работник с не по-ниска от ІV група.</a:t>
            </a:r>
          </a:p>
          <a:p>
            <a:pPr eaLnBrk="1" hangingPunct="1"/>
            <a:r>
              <a:rPr lang="bg-BG" altLang="bg-BG" dirty="0" smtClean="0"/>
              <a:t>Същият работник може да бъде и изпълнител на работата.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DE12FD8-1119-4318-AB72-C40833AA07C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10DE517-02EC-4CF1-93FE-CEEA292337D7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A5DF513-2DEB-43BE-9512-68DB1F443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09B39F1-0AF1-4452-8B3D-F3B3E2B87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596272-DFA9-4B24-87F0-85B9C07A9C95}" type="slidenum">
              <a:rPr lang="en-US" altLang="bg-BG"/>
              <a:pPr>
                <a:defRPr/>
              </a:pPr>
              <a:t>3</a:t>
            </a:fld>
            <a:endParaRPr lang="en-US" altLang="bg-BG" dirty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В наряда не е вписан №.</a:t>
            </a:r>
          </a:p>
          <a:p>
            <a:pPr eaLnBrk="1" hangingPunct="1"/>
            <a:r>
              <a:rPr lang="bg-BG" altLang="bg-BG" dirty="0" smtClean="0"/>
              <a:t>Всеки Техник ЕМА си създава своя номерация</a:t>
            </a:r>
            <a:r>
              <a:rPr lang="bg-BG" altLang="bg-BG" dirty="0" smtClean="0"/>
              <a:t>, а </a:t>
            </a:r>
            <a:r>
              <a:rPr lang="bg-BG" altLang="bg-BG" dirty="0" smtClean="0"/>
              <a:t>нарядите се идентифицират с името на обекта и датата.</a:t>
            </a:r>
            <a:endParaRPr lang="en-US" altLang="bg-BG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90E8097-4319-488F-B90C-8208830428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D1EE0DA-A89F-49C5-A29C-2C4A2F1AB722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C763A30-6524-49E1-AD20-CEDFF92F5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C24DC54-31A6-4A73-B174-8E97B7695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6CCD4-C607-417C-8E82-F789BFE13F01}" type="slidenum">
              <a:rPr lang="en-US" altLang="bg-BG"/>
              <a:pPr>
                <a:defRPr/>
              </a:pPr>
              <a:t>4</a:t>
            </a:fld>
            <a:endParaRPr lang="en-US" altLang="bg-BG" dirty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За член на бригадата е посочен издаващия на наряда или отговорния ръководител.</a:t>
            </a:r>
          </a:p>
          <a:p>
            <a:pPr eaLnBrk="1" hangingPunct="1"/>
            <a:r>
              <a:rPr lang="bg-BG" altLang="bg-BG" dirty="0" smtClean="0"/>
              <a:t>Това не е разрешено съгласно правилника по ел</a:t>
            </a:r>
            <a:r>
              <a:rPr lang="bg-BG" altLang="bg-BG" dirty="0" smtClean="0"/>
              <a:t>. безопасност</a:t>
            </a:r>
            <a:r>
              <a:rPr lang="bg-BG" altLang="bg-BG" dirty="0" smtClean="0"/>
              <a:t>.</a:t>
            </a:r>
            <a:endParaRPr lang="en-US" altLang="bg-BG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C30A50C-09FC-437C-B3BD-DE6898EC888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690A06F-27E0-47B3-94D6-5D318797BE59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D0BCA8C-8813-4064-92EA-39DEB6A6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864283F-F9C7-48DA-97BE-DCAC0AF5E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469A71-F57C-4957-AD19-BB8BDB3E31E3}" type="slidenum">
              <a:rPr lang="en-US" altLang="bg-BG"/>
              <a:pPr>
                <a:defRPr/>
              </a:pPr>
              <a:t>5</a:t>
            </a:fld>
            <a:endParaRPr lang="en-US" altLang="bg-BG" dirty="0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990600"/>
            <a:ext cx="6096000" cy="51054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При съчетаване на функциите да се спазва правилото – отговорния ръководител и издаващия наряда може да са едно и също лице с не по-ниска от V група за съоръжения СН.</a:t>
            </a:r>
          </a:p>
          <a:p>
            <a:pPr eaLnBrk="1" hangingPunct="1"/>
            <a:r>
              <a:rPr lang="bg-BG" altLang="bg-BG" dirty="0" smtClean="0"/>
              <a:t>Допускащия може да бъде изпълнител на работата /наблюдаващ/.</a:t>
            </a:r>
            <a:endParaRPr lang="en-US" altLang="bg-BG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1E03AD7-05B2-43E6-88A3-8BD2DF3FBDA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EE7AC5-3DCA-44C1-A7F3-9B4615667E88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D2A3F70-DA99-49D8-8D5B-AD40AF92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5BEFC08-C4A6-4282-81FE-F8CC0837C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D245D1-0F03-4A1A-AC0B-9E6761C12039}" type="slidenum">
              <a:rPr lang="en-US" altLang="bg-BG"/>
              <a:pPr>
                <a:defRPr/>
              </a:pPr>
              <a:t>6</a:t>
            </a:fld>
            <a:endParaRPr lang="en-US" altLang="bg-BG" dirty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457200"/>
            <a:ext cx="60960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bg-BG" altLang="bg-BG" sz="2400" dirty="0" smtClean="0"/>
              <a:t>Един наряд е издаден за няколко обекта едновременно.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400" dirty="0" smtClean="0"/>
              <a:t>Правилото е :за всеки обект – отделен наряд.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400" dirty="0" smtClean="0"/>
              <a:t>Във времето също не трябва да се дублират отговорните ръководители.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400" dirty="0" smtClean="0"/>
              <a:t>Правилото е:след приключване на един обект – бригадата се прехвърля на следващия обект.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400" dirty="0" smtClean="0"/>
              <a:t>Във времето една бригада може да обслужи няколко обекта последователно и за всеки обект се издава отделен наряд.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400" dirty="0" smtClean="0"/>
              <a:t>Накрая съгласувано с ЕОН се приключва бланката за допускане до работа.</a:t>
            </a:r>
            <a:endParaRPr lang="en-US" altLang="bg-BG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05A727C-4741-49C1-8542-32BDD680492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3384FC2-7541-4273-9385-AE37A471D7DB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87C1E8-ADF1-4D7D-B1C7-6C6E4B4D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3D6727E-BCF1-4AFA-BA07-5627899F7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B8F88-F1AD-42B3-A9EC-67F2188377E7}" type="slidenum">
              <a:rPr lang="en-US" altLang="bg-BG"/>
              <a:pPr>
                <a:defRPr/>
              </a:pPr>
              <a:t>7</a:t>
            </a:fld>
            <a:endParaRPr lang="en-US" altLang="bg-BG" dirty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Не се попълват подробно нарядите във всички графи.</a:t>
            </a:r>
          </a:p>
          <a:p>
            <a:pPr eaLnBrk="1" hangingPunct="1"/>
            <a:r>
              <a:rPr lang="bg-BG" altLang="bg-BG" dirty="0" smtClean="0"/>
              <a:t>Изпускат се графите за поставяне на заземления и табели.</a:t>
            </a:r>
          </a:p>
          <a:p>
            <a:pPr eaLnBrk="1" hangingPunct="1"/>
            <a:r>
              <a:rPr lang="bg-BG" altLang="bg-BG" dirty="0" smtClean="0"/>
              <a:t>Важно е да се посочи къде точно се поставят заземленията и табелите.</a:t>
            </a:r>
            <a:endParaRPr lang="en-US" altLang="bg-BG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174B2FF-CC46-40EA-A843-52A091A6CB1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5DB3A8-B98F-4A7E-9B57-70DCA23A2BA5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8FDF40-460B-4A26-B2A3-91C36D455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8E45459-660E-48BB-8718-72255B062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8638D-05E7-4D8F-9303-B2C135BAEAEB}" type="slidenum">
              <a:rPr lang="en-US" altLang="bg-BG"/>
              <a:pPr>
                <a:defRPr/>
              </a:pPr>
              <a:t>8</a:t>
            </a:fld>
            <a:endParaRPr lang="en-US" altLang="bg-BG" dirty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00" y="1981200"/>
            <a:ext cx="6248400" cy="41148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В един закрит трафопост трябва да има минимум изолационна площадка и оперативна щанга.</a:t>
            </a:r>
          </a:p>
          <a:p>
            <a:pPr eaLnBrk="1" hangingPunct="1"/>
            <a:r>
              <a:rPr lang="bg-BG" altLang="bg-BG" dirty="0" smtClean="0"/>
              <a:t>Площадките на много места са за ремонт – счупени изолатори</a:t>
            </a:r>
            <a:r>
              <a:rPr lang="bg-BG" altLang="bg-BG" dirty="0" smtClean="0"/>
              <a:t>; изолаторите </a:t>
            </a:r>
            <a:r>
              <a:rPr lang="bg-BG" altLang="bg-BG" dirty="0" smtClean="0"/>
              <a:t>излизат от гнездата и др.</a:t>
            </a:r>
          </a:p>
          <a:p>
            <a:pPr eaLnBrk="1" hangingPunct="1"/>
            <a:r>
              <a:rPr lang="bg-BG" altLang="bg-BG" dirty="0" smtClean="0"/>
              <a:t>Техник ЕМА да ги приведе в изправност до 04.2010 год.</a:t>
            </a:r>
            <a:endParaRPr lang="en-US" altLang="bg-B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85D0B69-6F6B-4239-A450-B1BAE131C62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33F5E82-1F58-46F0-A476-D14F410C37EE}" type="datetime1">
              <a:rPr lang="en-US" altLang="bg-BG"/>
              <a:pPr>
                <a:defRPr/>
              </a:pPr>
              <a:t>4/11/2026</a:t>
            </a:fld>
            <a:endParaRPr lang="en-US" altLang="bg-BG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12E68C7-039B-4E1D-9167-2045F5547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bg-BG" dirty="0"/>
              <a:t>Грешки при работа с наряд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0EB910-2A4B-443B-B190-B80D7829B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E680EC-C115-4F20-879B-8383988A6147}" type="slidenum">
              <a:rPr lang="en-US" altLang="bg-BG"/>
              <a:pPr>
                <a:defRPr/>
              </a:pPr>
              <a:t>9</a:t>
            </a:fld>
            <a:endParaRPr lang="en-US" altLang="bg-BG" dirty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457200"/>
            <a:ext cx="6858000" cy="56388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В някой райони липсва щанга за поставяне на заземления.</a:t>
            </a:r>
          </a:p>
          <a:p>
            <a:pPr eaLnBrk="1" hangingPunct="1"/>
            <a:r>
              <a:rPr lang="bg-BG" altLang="bg-BG" dirty="0" smtClean="0"/>
              <a:t>Тази щанга е необходима за докосване на трите фази със заземения заземител от разстояние .</a:t>
            </a:r>
          </a:p>
          <a:p>
            <a:pPr eaLnBrk="1" hangingPunct="1"/>
            <a:r>
              <a:rPr lang="bg-BG" altLang="bg-BG" dirty="0" smtClean="0"/>
              <a:t>След това се притягат щипките с клещи.</a:t>
            </a:r>
          </a:p>
          <a:p>
            <a:pPr eaLnBrk="1" hangingPunct="1"/>
            <a:r>
              <a:rPr lang="bg-BG" altLang="bg-BG" dirty="0" smtClean="0"/>
              <a:t>ЛЗС не се проверяват регулярно.</a:t>
            </a:r>
          </a:p>
          <a:p>
            <a:pPr eaLnBrk="1" hangingPunct="1"/>
            <a:r>
              <a:rPr lang="bg-BG" altLang="bg-BG" dirty="0" smtClean="0"/>
              <a:t>Не се водят редовно дневниците за проверка на ЛЗС.</a:t>
            </a:r>
            <a:endParaRPr lang="en-US" altLang="bg-B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Office\Templates\1033\Generic.pot</Template>
  <TotalTime>502</TotalTime>
  <Words>389</Words>
  <Application>Microsoft Office PowerPoint</Application>
  <PresentationFormat>Презентация на цял екран (4:3)</PresentationFormat>
  <Paragraphs>56</Paragraphs>
  <Slides>10</Slides>
  <Notes>1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5" baseType="lpstr">
      <vt:lpstr>Times New Roman</vt:lpstr>
      <vt:lpstr>Arial</vt:lpstr>
      <vt:lpstr>Arial Narrow</vt:lpstr>
      <vt:lpstr>Wingdings</vt:lpstr>
      <vt:lpstr>Generic</vt:lpstr>
      <vt:lpstr>Грешки допускани при работа с  наряди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Rumen Yordanov</dc:creator>
  <cp:lastModifiedBy>Rumen Yordanov</cp:lastModifiedBy>
  <cp:revision>26</cp:revision>
  <cp:lastPrinted>1601-01-01T00:00:00Z</cp:lastPrinted>
  <dcterms:created xsi:type="dcterms:W3CDTF">1601-01-01T00:00:00Z</dcterms:created>
  <dcterms:modified xsi:type="dcterms:W3CDTF">2026-04-11T07:20:43Z</dcterms:modified>
</cp:coreProperties>
</file>