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29699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9700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9701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9702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9703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9704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</p:grpSp>
      <p:sp>
        <p:nvSpPr>
          <p:cNvPr id="297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altLang="bg-BG" noProof="0" smtClean="0"/>
              <a:t>Click to edit Master title style</a:t>
            </a: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bg-BG" noProof="0" smtClean="0"/>
              <a:t>Click to edit Master subtitle style</a:t>
            </a:r>
          </a:p>
        </p:txBody>
      </p:sp>
      <p:sp>
        <p:nvSpPr>
          <p:cNvPr id="29707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3A13B2B-1369-47CB-9857-584E2C8841C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65D87-D6AD-4617-A676-9C1D3F6ACA2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1559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1FECB-FCE0-41A7-BA1D-302C6113528C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84760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4B40B-4A49-4C3A-AE00-11FDACF075C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10011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9377CD-D422-404B-B2C8-10EF00CA4C4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26942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69BD-C642-4DFE-B5BD-1BEC51A7577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23581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E3322-E66C-4737-8448-DB7AFB7CFD5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283560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73FFC-8AE3-4672-9CFA-0A48B426360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5804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080739-EA65-4B23-9EA4-CDEC0760B07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57373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7136D-54F8-4946-86D1-4D3791857B2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140828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FD2E6-1753-4CB7-98F1-6381ED84E53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250185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2867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867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867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867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867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868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868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868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</p:grpSp>
      <p:sp>
        <p:nvSpPr>
          <p:cNvPr id="28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altLang="bg-BG" dirty="0"/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altLang="bg-BG" dirty="0"/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08924128-2796-4015-8A82-20B519186C31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2868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2868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905000"/>
            <a:ext cx="8785225" cy="1736725"/>
          </a:xfrm>
        </p:spPr>
        <p:txBody>
          <a:bodyPr/>
          <a:lstStyle/>
          <a:p>
            <a:r>
              <a:rPr lang="bg-BG" altLang="bg-BG" sz="4800" dirty="0">
                <a:latin typeface="Times New Roman" panose="02020603050405020304" pitchFamily="18" charset="0"/>
              </a:rPr>
              <a:t>Наводнения на помпени станции през лятото на 2005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42988" y="0"/>
            <a:ext cx="8385175" cy="1052513"/>
          </a:xfrm>
        </p:spPr>
        <p:txBody>
          <a:bodyPr/>
          <a:lstStyle/>
          <a:p>
            <a:r>
              <a:rPr lang="bg-BG" altLang="bg-BG" sz="3600" dirty="0">
                <a:latin typeface="Times New Roman" panose="02020603050405020304" pitchFamily="18" charset="0"/>
              </a:rPr>
              <a:t>1.Описание на проблема.</a:t>
            </a:r>
            <a:endParaRPr lang="en-US" altLang="bg-BG" sz="3600" dirty="0">
              <a:latin typeface="Times New Roman" panose="02020603050405020304" pitchFamily="18" charset="0"/>
            </a:endParaRP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1412875"/>
            <a:ext cx="8007350" cy="4191000"/>
          </a:xfrm>
        </p:spPr>
        <p:txBody>
          <a:bodyPr/>
          <a:lstStyle/>
          <a:p>
            <a:r>
              <a:rPr lang="bg-BG" altLang="bg-BG" sz="2800" dirty="0">
                <a:latin typeface="Times New Roman" panose="02020603050405020304" pitchFamily="18" charset="0"/>
              </a:rPr>
              <a:t>Поради интензивни валежи от дъжд и изпускане на язовирите бяха залети редица ПС за питейно водоснабдяване;</a:t>
            </a:r>
          </a:p>
          <a:p>
            <a:r>
              <a:rPr lang="bg-BG" altLang="bg-BG" sz="2800" dirty="0">
                <a:latin typeface="Times New Roman" panose="02020603050405020304" pitchFamily="18" charset="0"/>
              </a:rPr>
              <a:t>Това доведе до трайно излизане от експлоатация на някой обекти и до прекъсване на помпажното водоснабяване в редица населени места;</a:t>
            </a:r>
          </a:p>
          <a:p>
            <a:r>
              <a:rPr lang="bg-BG" altLang="bg-BG" sz="2800" dirty="0">
                <a:latin typeface="Times New Roman" panose="02020603050405020304" pitchFamily="18" charset="0"/>
              </a:rPr>
              <a:t>Извършени бяха доста разходи на пари и труд за възстановяване на водоподаването.</a:t>
            </a:r>
          </a:p>
          <a:p>
            <a:endParaRPr lang="bg-BG" altLang="bg-BG" sz="2800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bg-BG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71550" y="0"/>
            <a:ext cx="8385175" cy="1431925"/>
          </a:xfrm>
        </p:spPr>
        <p:txBody>
          <a:bodyPr/>
          <a:lstStyle/>
          <a:p>
            <a:r>
              <a:rPr lang="bg-BG" altLang="bg-BG" dirty="0">
                <a:latin typeface="Times New Roman" panose="02020603050405020304" pitchFamily="18" charset="0"/>
              </a:rPr>
              <a:t>2.Анализ на съществуващото положение.</a:t>
            </a:r>
            <a:endParaRPr lang="en-US" altLang="bg-BG" dirty="0">
              <a:latin typeface="Times New Roman" panose="02020603050405020304" pitchFamily="18" charset="0"/>
            </a:endParaRP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1557338"/>
            <a:ext cx="8007350" cy="2319337"/>
          </a:xfrm>
        </p:spPr>
        <p:txBody>
          <a:bodyPr/>
          <a:lstStyle/>
          <a:p>
            <a:r>
              <a:rPr lang="bg-BG" altLang="bg-BG" sz="2800" dirty="0" smtClean="0">
                <a:latin typeface="Times New Roman" panose="02020603050405020304" pitchFamily="18" charset="0"/>
              </a:rPr>
              <a:t>Залети </a:t>
            </a:r>
            <a:r>
              <a:rPr lang="bg-BG" altLang="bg-BG" sz="2800" dirty="0">
                <a:latin typeface="Times New Roman" panose="02020603050405020304" pitchFamily="18" charset="0"/>
              </a:rPr>
              <a:t>бяха предимно ПС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които </a:t>
            </a:r>
            <a:r>
              <a:rPr lang="bg-BG" altLang="bg-BG" sz="2800" dirty="0">
                <a:latin typeface="Times New Roman" panose="02020603050405020304" pitchFamily="18" charset="0"/>
              </a:rPr>
              <a:t>се намираха в непосредствена близост до дерета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речни </a:t>
            </a:r>
            <a:r>
              <a:rPr lang="bg-BG" altLang="bg-BG" sz="2800" dirty="0">
                <a:latin typeface="Times New Roman" panose="02020603050405020304" pitchFamily="18" charset="0"/>
              </a:rPr>
              <a:t>басейни и отделни райони с много интензивни валежи.</a:t>
            </a:r>
          </a:p>
          <a:p>
            <a:r>
              <a:rPr lang="bg-BG" altLang="bg-BG" sz="2800" dirty="0">
                <a:latin typeface="Times New Roman" panose="02020603050405020304" pitchFamily="18" charset="0"/>
              </a:rPr>
              <a:t>Някой от обектите се заляха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внезапно, докато </a:t>
            </a:r>
            <a:r>
              <a:rPr lang="bg-BG" altLang="bg-BG" sz="2800" dirty="0">
                <a:latin typeface="Times New Roman" panose="02020603050405020304" pitchFamily="18" charset="0"/>
              </a:rPr>
              <a:t>за други се очакваше заливане поради бавно покачване на нивото на реките или пробиви в дигите.</a:t>
            </a:r>
          </a:p>
          <a:p>
            <a:r>
              <a:rPr lang="bg-BG" altLang="bg-BG" sz="2800" dirty="0">
                <a:latin typeface="Times New Roman" panose="02020603050405020304" pitchFamily="18" charset="0"/>
              </a:rPr>
              <a:t>Имаше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повторяемост </a:t>
            </a:r>
            <a:r>
              <a:rPr lang="bg-BG" altLang="bg-BG" sz="2800" dirty="0">
                <a:latin typeface="Times New Roman" panose="02020603050405020304" pitchFamily="18" charset="0"/>
              </a:rPr>
              <a:t>на застрашените обекти главно по поречието на р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.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Лом</a:t>
            </a:r>
            <a:r>
              <a:rPr lang="bg-BG" altLang="bg-BG" sz="2800" dirty="0">
                <a:latin typeface="Times New Roman" panose="02020603050405020304" pitchFamily="18" charset="0"/>
              </a:rPr>
              <a:t>.</a:t>
            </a:r>
          </a:p>
          <a:p>
            <a:r>
              <a:rPr lang="bg-BG" altLang="bg-BG" sz="2800" dirty="0">
                <a:latin typeface="Times New Roman" panose="02020603050405020304" pitchFamily="18" charset="0"/>
              </a:rPr>
              <a:t>ПС бяха уязвими и възстановяването им бе трудно и бавно.</a:t>
            </a:r>
            <a:endParaRPr lang="en-US" altLang="bg-BG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r>
              <a:rPr lang="en-US" altLang="bg-BG" sz="4000" dirty="0">
                <a:latin typeface="Times New Roman" panose="02020603050405020304" pitchFamily="18" charset="0"/>
              </a:rPr>
              <a:t>3.</a:t>
            </a:r>
            <a:r>
              <a:rPr lang="bg-BG" altLang="bg-BG" sz="4000" dirty="0">
                <a:latin typeface="Times New Roman" panose="02020603050405020304" pitchFamily="18" charset="0"/>
              </a:rPr>
              <a:t>Решение на проблема</a:t>
            </a:r>
            <a:endParaRPr lang="en-US" altLang="bg-BG" sz="4000" dirty="0">
              <a:latin typeface="Times New Roman" panose="02020603050405020304" pitchFamily="18" charset="0"/>
            </a:endParaRPr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893763"/>
            <a:ext cx="8007350" cy="4191000"/>
          </a:xfrm>
        </p:spPr>
        <p:txBody>
          <a:bodyPr/>
          <a:lstStyle/>
          <a:p>
            <a:r>
              <a:rPr lang="bg-BG" altLang="bg-BG" sz="2800" dirty="0">
                <a:latin typeface="Times New Roman" panose="02020603050405020304" pitchFamily="18" charset="0"/>
              </a:rPr>
              <a:t>Проблемът с наводненията не може да се реши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напълно, защото </a:t>
            </a:r>
            <a:r>
              <a:rPr lang="bg-BG" altLang="bg-BG" sz="2800" dirty="0">
                <a:latin typeface="Times New Roman" panose="02020603050405020304" pitchFamily="18" charset="0"/>
              </a:rPr>
              <a:t>това често е неизбежно и е свързано с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процеси, на </a:t>
            </a:r>
            <a:r>
              <a:rPr lang="bg-BG" altLang="bg-BG" sz="2800" dirty="0">
                <a:latin typeface="Times New Roman" panose="02020603050405020304" pitchFamily="18" charset="0"/>
              </a:rPr>
              <a:t>които ние не може да влияем.</a:t>
            </a:r>
          </a:p>
          <a:p>
            <a:r>
              <a:rPr lang="bg-BG" altLang="bg-BG" sz="2800" dirty="0">
                <a:latin typeface="Times New Roman" panose="02020603050405020304" pitchFamily="18" charset="0"/>
              </a:rPr>
              <a:t>Има възможност да предприемем такива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действия, че </a:t>
            </a:r>
            <a:r>
              <a:rPr lang="bg-BG" altLang="bg-BG" sz="2800" dirty="0">
                <a:latin typeface="Times New Roman" panose="02020603050405020304" pitchFamily="18" charset="0"/>
              </a:rPr>
              <a:t>да намалим вероятността от заливане на нашите съоръжения или да намалим времето и разходите за възстановяването им след като водата се оттегли.</a:t>
            </a:r>
            <a:endParaRPr lang="en-US" altLang="bg-BG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-1404938" y="188913"/>
            <a:ext cx="10548938" cy="863600"/>
          </a:xfrm>
        </p:spPr>
        <p:txBody>
          <a:bodyPr/>
          <a:lstStyle/>
          <a:p>
            <a:pPr algn="ctr"/>
            <a:r>
              <a:rPr lang="bg-BG" altLang="bg-BG" sz="3200" dirty="0">
                <a:latin typeface="Times New Roman" panose="02020603050405020304" pitchFamily="18" charset="0"/>
              </a:rPr>
              <a:t>  		3”.Снижаване на ефекта от наводненията</a:t>
            </a:r>
            <a:endParaRPr lang="en-US" altLang="bg-BG" sz="3200" dirty="0">
              <a:latin typeface="Times New Roman" panose="02020603050405020304" pitchFamily="18" charset="0"/>
            </a:endParaRPr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196975"/>
            <a:ext cx="8656638" cy="4968875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bg-BG" altLang="bg-BG" dirty="0">
                <a:latin typeface="Times New Roman" panose="02020603050405020304" pitchFamily="18" charset="0"/>
              </a:rPr>
              <a:t>Защита на обектите срещу заливане:</a:t>
            </a:r>
          </a:p>
          <a:p>
            <a:pPr marL="609600" indent="-609600"/>
            <a:r>
              <a:rPr lang="bg-BG" altLang="bg-BG" sz="2400" dirty="0">
                <a:latin typeface="Times New Roman" panose="02020603050405020304" pitchFamily="18" charset="0"/>
              </a:rPr>
              <a:t>Изолиране на помещенията на ПС;</a:t>
            </a:r>
          </a:p>
          <a:p>
            <a:pPr marL="609600" indent="-609600"/>
            <a:r>
              <a:rPr lang="bg-BG" altLang="bg-BG" sz="2400" dirty="0">
                <a:latin typeface="Times New Roman" panose="02020603050405020304" pitchFamily="18" charset="0"/>
              </a:rPr>
              <a:t>Монтаж на защитни клапи на отточните системи;</a:t>
            </a:r>
          </a:p>
          <a:p>
            <a:pPr marL="609600" indent="-609600"/>
            <a:r>
              <a:rPr lang="bg-BG" altLang="bg-BG" sz="2400" dirty="0">
                <a:latin typeface="Times New Roman" panose="02020603050405020304" pitchFamily="18" charset="0"/>
              </a:rPr>
              <a:t>Екипиране на аварийна помпа за изчерпване на навлязлата вода.</a:t>
            </a:r>
          </a:p>
          <a:p>
            <a:pPr marL="609600" indent="-609600">
              <a:buFont typeface="Wingdings" panose="05000000000000000000" pitchFamily="2" charset="2"/>
              <a:buAutoNum type="arabicPeriod" startAt="2"/>
            </a:pPr>
            <a:r>
              <a:rPr lang="bg-BG" altLang="bg-BG" dirty="0">
                <a:latin typeface="Times New Roman" panose="02020603050405020304" pitchFamily="18" charset="0"/>
              </a:rPr>
              <a:t>Намаляване ефекта от заливане:</a:t>
            </a:r>
          </a:p>
          <a:p>
            <a:pPr marL="609600" indent="-609600"/>
            <a:r>
              <a:rPr lang="bg-BG" altLang="bg-BG" sz="2400" dirty="0">
                <a:latin typeface="Times New Roman" panose="02020603050405020304" pitchFamily="18" charset="0"/>
              </a:rPr>
              <a:t>Монтаж на 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ел.</a:t>
            </a:r>
            <a:r>
              <a:rPr lang="en-US" altLang="bg-BG" sz="24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таблата </a:t>
            </a:r>
            <a:r>
              <a:rPr lang="bg-BG" altLang="bg-BG" sz="2400" dirty="0">
                <a:latin typeface="Times New Roman" panose="02020603050405020304" pitchFamily="18" charset="0"/>
              </a:rPr>
              <a:t>и апаратите и ПА на по-високи места;</a:t>
            </a:r>
          </a:p>
          <a:p>
            <a:pPr marL="609600" indent="-609600"/>
            <a:r>
              <a:rPr lang="bg-BG" altLang="bg-BG" sz="2400" dirty="0">
                <a:latin typeface="Times New Roman" panose="02020603050405020304" pitchFamily="18" charset="0"/>
              </a:rPr>
              <a:t>Монтаж на ПА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,</a:t>
            </a:r>
            <a:r>
              <a:rPr lang="en-US" altLang="bg-BG" sz="24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които </a:t>
            </a:r>
            <a:r>
              <a:rPr lang="bg-BG" altLang="bg-BG" sz="2400" dirty="0">
                <a:latin typeface="Times New Roman" panose="02020603050405020304" pitchFamily="18" charset="0"/>
              </a:rPr>
              <a:t>могат да работят във водна среда;</a:t>
            </a:r>
          </a:p>
          <a:p>
            <a:pPr marL="609600" indent="-609600"/>
            <a:r>
              <a:rPr lang="bg-BG" altLang="bg-BG" sz="2400" dirty="0">
                <a:latin typeface="Times New Roman" panose="02020603050405020304" pitchFamily="18" charset="0"/>
              </a:rPr>
              <a:t>Монтаж само на 1 ПА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,</a:t>
            </a:r>
            <a:r>
              <a:rPr lang="en-US" altLang="bg-BG" sz="24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резервният </a:t>
            </a:r>
            <a:r>
              <a:rPr lang="bg-BG" altLang="bg-BG" sz="2400" dirty="0">
                <a:latin typeface="Times New Roman" panose="02020603050405020304" pitchFamily="18" charset="0"/>
              </a:rPr>
              <a:t>да се съхранява на безопасно от заливане място.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en-US" altLang="bg-BG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3600" dirty="0">
                <a:latin typeface="Times New Roman" panose="02020603050405020304" pitchFamily="18" charset="0"/>
              </a:rPr>
              <a:t>4.Други обекти с подобен проблем</a:t>
            </a:r>
            <a:endParaRPr lang="en-US" altLang="bg-BG" sz="3600" dirty="0">
              <a:latin typeface="Times New Roman" panose="02020603050405020304" pitchFamily="18" charset="0"/>
            </a:endParaRP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altLang="bg-BG" dirty="0" smtClean="0">
                <a:latin typeface="Times New Roman" panose="02020603050405020304" pitchFamily="18" charset="0"/>
              </a:rPr>
              <a:t>Обектите, които </a:t>
            </a:r>
            <a:r>
              <a:rPr lang="bg-BG" altLang="bg-BG" dirty="0">
                <a:latin typeface="Times New Roman" panose="02020603050405020304" pitchFamily="18" charset="0"/>
              </a:rPr>
              <a:t>претърпяха щети от наводнения бяха</a:t>
            </a:r>
            <a:r>
              <a:rPr lang="en-US" altLang="bg-BG" dirty="0">
                <a:latin typeface="Times New Roman" panose="02020603050405020304" pitchFamily="18" charset="0"/>
              </a:rPr>
              <a:t>:</a:t>
            </a:r>
            <a:endParaRPr lang="bg-BG" altLang="bg-BG" dirty="0">
              <a:latin typeface="Times New Roman" panose="02020603050405020304" pitchFamily="18" charset="0"/>
            </a:endParaRPr>
          </a:p>
          <a:p>
            <a:r>
              <a:rPr lang="bg-BG" altLang="bg-BG" dirty="0">
                <a:latin typeface="Times New Roman" panose="02020603050405020304" pitchFamily="18" charset="0"/>
              </a:rPr>
              <a:t>ПС Баниска бункерна</a:t>
            </a:r>
            <a:r>
              <a:rPr lang="bg-BG" altLang="bg-BG" dirty="0" smtClean="0">
                <a:latin typeface="Times New Roman" panose="02020603050405020304" pitchFamily="18" charset="0"/>
              </a:rPr>
              <a:t>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Широково</a:t>
            </a:r>
            <a:r>
              <a:rPr lang="bg-BG" altLang="bg-BG" dirty="0">
                <a:latin typeface="Times New Roman" panose="02020603050405020304" pitchFamily="18" charset="0"/>
              </a:rPr>
              <a:t>, Топлица</a:t>
            </a:r>
            <a:r>
              <a:rPr lang="bg-BG" altLang="bg-BG" dirty="0" smtClean="0">
                <a:latin typeface="Times New Roman" panose="02020603050405020304" pitchFamily="18" charset="0"/>
              </a:rPr>
              <a:t>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Хотанца,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Кацелово1,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Борово1,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 Обр.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чифлик,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Красен,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Божичен,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Стамболово,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ЕС </a:t>
            </a:r>
            <a:r>
              <a:rPr lang="bg-BG" altLang="bg-BG" dirty="0">
                <a:latin typeface="Times New Roman" panose="02020603050405020304" pitchFamily="18" charset="0"/>
              </a:rPr>
              <a:t>Средна </a:t>
            </a:r>
            <a:r>
              <a:rPr lang="bg-BG" altLang="bg-BG" dirty="0" smtClean="0">
                <a:latin typeface="Times New Roman" panose="02020603050405020304" pitchFamily="18" charset="0"/>
              </a:rPr>
              <a:t>кула,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Червен,</a:t>
            </a:r>
            <a:r>
              <a:rPr lang="en-US" altLang="bg-BG" dirty="0" smtClean="0">
                <a:latin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en-US" altLang="bg-BG" dirty="0">
                <a:latin typeface="Times New Roman" panose="02020603050405020304" pitchFamily="18" charset="0"/>
              </a:rPr>
              <a:t> </a:t>
            </a:r>
            <a:r>
              <a:rPr lang="en-US" altLang="bg-BG" dirty="0" smtClean="0">
                <a:latin typeface="Times New Roman" panose="02020603050405020304" pitchFamily="18" charset="0"/>
              </a:rPr>
              <a:t>  </a:t>
            </a:r>
            <a:r>
              <a:rPr lang="bg-BG" altLang="bg-BG" dirty="0" smtClean="0">
                <a:latin typeface="Times New Roman" panose="02020603050405020304" pitchFamily="18" charset="0"/>
              </a:rPr>
              <a:t>М.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Враново </a:t>
            </a:r>
            <a:r>
              <a:rPr lang="bg-BG" altLang="bg-BG" dirty="0">
                <a:latin typeface="Times New Roman" panose="02020603050405020304" pitchFamily="18" charset="0"/>
              </a:rPr>
              <a:t>и др.</a:t>
            </a:r>
          </a:p>
          <a:p>
            <a:pPr>
              <a:buFont typeface="Wingdings" panose="05000000000000000000" pitchFamily="2" charset="2"/>
              <a:buNone/>
            </a:pPr>
            <a:endParaRPr lang="bg-BG" altLang="bg-BG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bg-BG" altLang="bg-BG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bg-BG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4800" dirty="0">
                <a:latin typeface="Times New Roman" panose="02020603050405020304" pitchFamily="18" charset="0"/>
              </a:rPr>
              <a:t>5.Изводи</a:t>
            </a:r>
            <a:endParaRPr lang="en-US" altLang="bg-BG" sz="4800" dirty="0">
              <a:latin typeface="Times New Roman" panose="02020603050405020304" pitchFamily="18" charset="0"/>
            </a:endParaRP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altLang="bg-BG" dirty="0">
                <a:latin typeface="Times New Roman" panose="02020603050405020304" pitchFamily="18" charset="0"/>
              </a:rPr>
              <a:t>Наводненията са една от честите причини за аварии в ПС.</a:t>
            </a:r>
          </a:p>
          <a:p>
            <a:r>
              <a:rPr lang="bg-BG" altLang="bg-BG" dirty="0">
                <a:latin typeface="Times New Roman" panose="02020603050405020304" pitchFamily="18" charset="0"/>
              </a:rPr>
              <a:t>С цел намаляване вредните последици трябва да сме подготвени за бързо възстановяване на водоподаването.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bg-BG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42988" y="260350"/>
            <a:ext cx="8385175" cy="1168400"/>
          </a:xfrm>
        </p:spPr>
        <p:txBody>
          <a:bodyPr/>
          <a:lstStyle/>
          <a:p>
            <a:r>
              <a:rPr lang="bg-BG" altLang="bg-BG" sz="4800" dirty="0">
                <a:latin typeface="Times New Roman" panose="02020603050405020304" pitchFamily="18" charset="0"/>
              </a:rPr>
              <a:t>6.Препоръки</a:t>
            </a:r>
            <a:endParaRPr lang="en-US" altLang="bg-BG" sz="4800" dirty="0">
              <a:latin typeface="Times New Roman" panose="02020603050405020304" pitchFamily="18" charset="0"/>
            </a:endParaRP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00113" y="1268413"/>
            <a:ext cx="8007350" cy="47529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g-BG" altLang="bg-BG" sz="2800" dirty="0">
                <a:latin typeface="Times New Roman" panose="02020603050405020304" pitchFamily="18" charset="0"/>
              </a:rPr>
              <a:t>Да се осигурят резервни варианти за водоснабдяване на населението в случай на наводнения – от друга ПС или водоноски;</a:t>
            </a:r>
          </a:p>
          <a:p>
            <a:pPr>
              <a:lnSpc>
                <a:spcPct val="80000"/>
              </a:lnSpc>
            </a:pPr>
            <a:r>
              <a:rPr lang="bg-BG" altLang="bg-BG" sz="2800" dirty="0">
                <a:latin typeface="Times New Roman" panose="02020603050405020304" pitchFamily="18" charset="0"/>
              </a:rPr>
              <a:t>Да се предвидят технически средства за бързо възстановяване годността на ПС след наводнение – аварийни помпи и шлангове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агрегати,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резервни </a:t>
            </a:r>
            <a:r>
              <a:rPr lang="bg-BG" altLang="bg-BG" sz="2800" dirty="0">
                <a:latin typeface="Times New Roman" panose="02020603050405020304" pitchFamily="18" charset="0"/>
              </a:rPr>
              <a:t>ПА и ел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.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апарати</a:t>
            </a:r>
            <a:r>
              <a:rPr lang="bg-BG" altLang="bg-BG" sz="2800" dirty="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bg-BG" altLang="bg-BG" sz="2800" dirty="0">
                <a:latin typeface="Times New Roman" panose="02020603050405020304" pitchFamily="18" charset="0"/>
              </a:rPr>
              <a:t>Да се снижи вероятността от наводнения чрез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: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отвеждане </a:t>
            </a:r>
            <a:r>
              <a:rPr lang="bg-BG" altLang="bg-BG" sz="2800" dirty="0">
                <a:latin typeface="Times New Roman" panose="02020603050405020304" pitchFamily="18" charset="0"/>
              </a:rPr>
              <a:t>на повърхностните води извън ПС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изолиране </a:t>
            </a:r>
            <a:r>
              <a:rPr lang="bg-BG" altLang="bg-BG" sz="2800" dirty="0">
                <a:latin typeface="Times New Roman" panose="02020603050405020304" pitchFamily="18" charset="0"/>
              </a:rPr>
              <a:t>на помещенията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монтаж </a:t>
            </a:r>
            <a:r>
              <a:rPr lang="bg-BG" altLang="bg-BG" sz="2800" dirty="0">
                <a:latin typeface="Times New Roman" panose="02020603050405020304" pitchFamily="18" charset="0"/>
              </a:rPr>
              <a:t>на потопяеми ПА и защитни арматури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укрепване </a:t>
            </a:r>
            <a:r>
              <a:rPr lang="bg-BG" altLang="bg-BG" sz="2800" dirty="0">
                <a:latin typeface="Times New Roman" panose="02020603050405020304" pitchFamily="18" charset="0"/>
              </a:rPr>
              <a:t>на диги и защитни съоръжения.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bg-BG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bg-BG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287</TotalTime>
  <Words>445</Words>
  <Application>Microsoft Office PowerPoint</Application>
  <PresentationFormat>Презентация на цял екран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Times New Roman</vt:lpstr>
      <vt:lpstr>Wingdings</vt:lpstr>
      <vt:lpstr>Glass Layers</vt:lpstr>
      <vt:lpstr>Наводнения на помпени станции през лятото на 2005 г.</vt:lpstr>
      <vt:lpstr>1.Описание на проблема.</vt:lpstr>
      <vt:lpstr>2.Анализ на съществуващото положение.</vt:lpstr>
      <vt:lpstr>3.Решение на проблема</vt:lpstr>
      <vt:lpstr>    3”.Снижаване на ефекта от наводненията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20</cp:revision>
  <dcterms:created xsi:type="dcterms:W3CDTF">2007-01-05T19:43:42Z</dcterms:created>
  <dcterms:modified xsi:type="dcterms:W3CDTF">2026-04-27T04:57:21Z</dcterms:modified>
</cp:coreProperties>
</file>