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5" r:id="rId3"/>
    <p:sldId id="274" r:id="rId4"/>
    <p:sldId id="277" r:id="rId5"/>
    <p:sldId id="275" r:id="rId6"/>
    <p:sldId id="276" r:id="rId7"/>
    <p:sldId id="272" r:id="rId8"/>
    <p:sldId id="269" r:id="rId9"/>
    <p:sldId id="270" r:id="rId10"/>
    <p:sldId id="268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16" autoAdjust="0"/>
    <p:restoredTop sz="94796" autoAdjust="0"/>
  </p:normalViewPr>
  <p:slideViewPr>
    <p:cSldViewPr>
      <p:cViewPr varScale="1">
        <p:scale>
          <a:sx n="84" d="100"/>
          <a:sy n="84" d="100"/>
        </p:scale>
        <p:origin x="96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4CE80-A1E7-4043-9CA2-FE950D77184C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6886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520F2-CA89-4FD9-88FF-986DF259CF99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31876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B90C-2FA4-47A0-9F51-63D35811928C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81369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2F790-9B8F-438A-AE97-F4306E4969E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8701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4AEFF-9CE1-400B-9D3A-88ADCA44F12E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60675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510D8-C798-4DB3-A728-2B261E7BB372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37978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C46D6-EBD7-4D98-9C6D-A1E0F11401C5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46138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611C2-28EE-4961-BD4E-8B0771F7E30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3267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E1EB9-BD12-4E72-BADC-FD3A846E0E3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73790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4CE25-9EC5-4814-81D1-D08F9D09EFB3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24126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bg-BG" dirty="0"/>
              </a:p>
            </p:txBody>
          </p:sp>
        </p:grp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41 w 717"/>
                <a:gd name="T1" fmla="*/ 845 h 845"/>
                <a:gd name="T2" fmla="*/ 741 w 717"/>
                <a:gd name="T3" fmla="*/ 821 h 845"/>
                <a:gd name="T4" fmla="*/ 598 w 717"/>
                <a:gd name="T5" fmla="*/ 605 h 845"/>
                <a:gd name="T6" fmla="*/ 418 w 717"/>
                <a:gd name="T7" fmla="*/ 396 h 845"/>
                <a:gd name="T8" fmla="*/ 23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1 w 717"/>
                <a:gd name="T15" fmla="*/ 198 h 845"/>
                <a:gd name="T16" fmla="*/ 412 w 717"/>
                <a:gd name="T17" fmla="*/ 408 h 845"/>
                <a:gd name="T18" fmla="*/ 592 w 717"/>
                <a:gd name="T19" fmla="*/ 623 h 845"/>
                <a:gd name="T20" fmla="*/ 741 w 717"/>
                <a:gd name="T21" fmla="*/ 845 h 845"/>
                <a:gd name="T22" fmla="*/ 74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9 w 407"/>
                <a:gd name="T1" fmla="*/ 414 h 414"/>
                <a:gd name="T2" fmla="*/ 419 w 407"/>
                <a:gd name="T3" fmla="*/ 396 h 414"/>
                <a:gd name="T4" fmla="*/ 23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8 w 407"/>
                <a:gd name="T13" fmla="*/ 204 h 414"/>
                <a:gd name="T14" fmla="*/ 419 w 407"/>
                <a:gd name="T15" fmla="*/ 414 h 414"/>
                <a:gd name="T16" fmla="*/ 41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10 w 586"/>
                <a:gd name="T1" fmla="*/ 0 h 599"/>
                <a:gd name="T2" fmla="*/ 592 w 586"/>
                <a:gd name="T3" fmla="*/ 0 h 599"/>
                <a:gd name="T4" fmla="*/ 419 w 586"/>
                <a:gd name="T5" fmla="*/ 132 h 599"/>
                <a:gd name="T6" fmla="*/ 26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9 w 586"/>
                <a:gd name="T17" fmla="*/ 282 h 599"/>
                <a:gd name="T18" fmla="*/ 425 w 586"/>
                <a:gd name="T19" fmla="*/ 138 h 599"/>
                <a:gd name="T20" fmla="*/ 610 w 586"/>
                <a:gd name="T21" fmla="*/ 0 h 599"/>
                <a:gd name="T22" fmla="*/ 61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1 w 269"/>
                <a:gd name="T1" fmla="*/ 0 h 252"/>
                <a:gd name="T2" fmla="*/ 26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1 w 269"/>
                <a:gd name="T15" fmla="*/ 0 h 252"/>
                <a:gd name="T16" fmla="*/ 28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76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6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6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8A04E2D-04E0-468F-A045-1959CCC8AF1B}" type="slidenum">
              <a:rPr lang="en-US" altLang="bg-BG"/>
              <a:pPr/>
              <a:t>‹#›</a:t>
            </a:fld>
            <a:endParaRPr lang="en-US" altLang="bg-BG" dirty="0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KolectoriRuseN.xl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SEALING.DO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nstrdezKompresor.doc" TargetMode="External"/><Relationship Id="rId2" Type="http://schemas.openxmlformats.org/officeDocument/2006/relationships/hyperlink" Target="PompaDEZINF.do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DozVod.do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VeznaClorPompieri.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http://elicom-bg.com/files/pic_prod_1/thumbs/1200x/1/1_6e06ece02f193a08b77988fe6a37518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OtoplenieCl2.doc" TargetMode="External"/><Relationship Id="rId2" Type="http://schemas.openxmlformats.org/officeDocument/2006/relationships/hyperlink" Target="OtCL2.do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Loggers_NEW.xls" TargetMode="External"/><Relationship Id="rId2" Type="http://schemas.openxmlformats.org/officeDocument/2006/relationships/hyperlink" Target="Turbidity1.do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4400" u="sng" dirty="0" smtClean="0">
              <a:latin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bg-BG" sz="4400" u="sng" dirty="0" smtClean="0">
                <a:latin typeface="Times New Roman" pitchFamily="18" charset="0"/>
              </a:rPr>
              <a:t>Новости през 2014 – 2015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250825" y="1093788"/>
            <a:ext cx="871378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2800" dirty="0"/>
              <a:t>11.</a:t>
            </a:r>
            <a:r>
              <a:rPr lang="bg-BG" altLang="bg-BG" sz="2800" dirty="0">
                <a:hlinkClick r:id="rId2" action="ppaction://hlinkfile"/>
              </a:rPr>
              <a:t>Подобряване работата на колекторите</a:t>
            </a:r>
            <a:r>
              <a:rPr lang="bg-BG" altLang="bg-BG" sz="2800" dirty="0" smtClean="0">
                <a:hlinkClick r:id="rId2" action="ppaction://hlinkfile"/>
              </a:rPr>
              <a:t>; КПС </a:t>
            </a:r>
            <a:r>
              <a:rPr lang="bg-BG" altLang="bg-BG" sz="2800" dirty="0">
                <a:hlinkClick r:id="rId2" action="ppaction://hlinkfile"/>
              </a:rPr>
              <a:t>и ПСОВ в гр</a:t>
            </a:r>
            <a:r>
              <a:rPr lang="bg-BG" altLang="bg-BG" sz="2800" dirty="0" smtClean="0">
                <a:hlinkClick r:id="rId2" action="ppaction://hlinkfile"/>
              </a:rPr>
              <a:t>. Русе</a:t>
            </a:r>
            <a:r>
              <a:rPr lang="bg-BG" altLang="bg-BG" sz="2800" dirty="0">
                <a:hlinkClick r:id="rId2" action="ppaction://hlinkfile"/>
              </a:rPr>
              <a:t>.</a:t>
            </a:r>
            <a:endParaRPr lang="en-US" altLang="bg-BG" sz="2800" dirty="0"/>
          </a:p>
          <a:p>
            <a:endParaRPr lang="en-US" altLang="bg-BG" sz="2800" dirty="0"/>
          </a:p>
          <a:p>
            <a:r>
              <a:rPr lang="bg-BG" altLang="bg-BG" sz="2800" dirty="0"/>
              <a:t>Изграждане и реконструкция на преливници</a:t>
            </a:r>
            <a:r>
              <a:rPr lang="bg-BG" altLang="bg-BG" sz="2800" dirty="0" smtClean="0"/>
              <a:t>, промяна </a:t>
            </a:r>
            <a:r>
              <a:rPr lang="bg-BG" altLang="bg-BG" sz="2800" dirty="0"/>
              <a:t>на технологичния режим на КПС с цел подобряване работата на ПСОВ при дъждовно време</a:t>
            </a:r>
            <a:r>
              <a:rPr lang="bg-BG" altLang="bg-BG" sz="2800" dirty="0" smtClean="0"/>
              <a:t>. Изготвяне </a:t>
            </a:r>
            <a:r>
              <a:rPr lang="bg-BG" altLang="bg-BG" sz="2800" dirty="0"/>
              <a:t>на технологична инструкция за работа на системата колектори – ПСОВ.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3757613"/>
            <a:ext cx="89646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bg-BG" altLang="bg-BG" sz="2800" dirty="0">
              <a:latin typeface="Times New Roman" panose="02020603050405020304" pitchFamily="18" charset="0"/>
            </a:endParaRPr>
          </a:p>
          <a:p>
            <a:endParaRPr lang="bg-BG" altLang="bg-BG" sz="24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50825" y="1358900"/>
            <a:ext cx="86423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2800" dirty="0"/>
              <a:t>12.</a:t>
            </a:r>
            <a:r>
              <a:rPr lang="bg-BG" altLang="bg-BG" sz="2800" dirty="0"/>
              <a:t>Излизане с част от обектите на ВиК Русе на свободния пазар на ел</a:t>
            </a:r>
            <a:r>
              <a:rPr lang="bg-BG" altLang="bg-BG" sz="2800" dirty="0" smtClean="0"/>
              <a:t>. енергия</a:t>
            </a:r>
            <a:r>
              <a:rPr lang="bg-BG" altLang="bg-BG" sz="2800" dirty="0"/>
              <a:t>.</a:t>
            </a:r>
            <a:endParaRPr lang="en-US" altLang="bg-BG" sz="2800" dirty="0"/>
          </a:p>
          <a:p>
            <a:endParaRPr lang="en-US" altLang="bg-BG" sz="2800" dirty="0"/>
          </a:p>
          <a:p>
            <a:r>
              <a:rPr lang="bg-BG" altLang="bg-BG" sz="2800" dirty="0"/>
              <a:t>Последният договор е с една тарифа за цена на ел</a:t>
            </a:r>
            <a:r>
              <a:rPr lang="bg-BG" altLang="bg-BG" sz="2800" dirty="0" smtClean="0"/>
              <a:t>. енергията, което </a:t>
            </a:r>
            <a:r>
              <a:rPr lang="bg-BG" altLang="bg-BG" sz="2800" dirty="0"/>
              <a:t>позволява по-равномерно подаване на вода през денонощието и избор на работа с ПА с най-високи КПД.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3357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hlinkClick r:id="rId2" action="ppaction://hlinkfile"/>
              </a:rPr>
              <a:t>1.</a:t>
            </a:r>
            <a:r>
              <a:rPr lang="bg-BG" sz="2800" dirty="0" smtClean="0">
                <a:hlinkClick r:id="rId2" action="ppaction://hlinkfile"/>
              </a:rPr>
              <a:t>Подмяна на </a:t>
            </a:r>
            <a:r>
              <a:rPr lang="bg-BG" sz="2800" dirty="0" smtClean="0">
                <a:hlinkClick r:id="rId2" action="ppaction://hlinkfile"/>
              </a:rPr>
              <a:t>салниковите</a:t>
            </a:r>
            <a:r>
              <a:rPr lang="bg-BG" sz="2800" dirty="0" smtClean="0">
                <a:hlinkClick r:id="rId2" action="ppaction://hlinkfile"/>
              </a:rPr>
              <a:t> възли с </a:t>
            </a:r>
            <a:r>
              <a:rPr lang="bg-BG" sz="2800" dirty="0" smtClean="0">
                <a:hlinkClick r:id="rId2" action="ppaction://hlinkfile"/>
              </a:rPr>
              <a:t>набивки</a:t>
            </a:r>
            <a:r>
              <a:rPr lang="bg-BG" sz="2800" dirty="0" smtClean="0">
                <a:hlinkClick r:id="rId2" action="ppaction://hlinkfile"/>
              </a:rPr>
              <a:t> с</a:t>
            </a:r>
            <a:endParaRPr lang="en-US" sz="2800" dirty="0" smtClean="0">
              <a:hlinkClick r:id="rId2" action="ppaction://hlinkfile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>
                <a:hlinkClick r:id="rId2" action="ppaction://hlinkfile"/>
              </a:rPr>
              <a:t>челни уплътнения.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При постъпване на ПА в РМР за ремонт част от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салниковите</a:t>
            </a:r>
            <a:r>
              <a:rPr lang="bg-BG" sz="2800" dirty="0" smtClean="0"/>
              <a:t> възли с </a:t>
            </a:r>
            <a:r>
              <a:rPr lang="bg-BG" sz="2800" dirty="0" smtClean="0"/>
              <a:t>набивки</a:t>
            </a:r>
            <a:r>
              <a:rPr lang="bg-BG" sz="2800" dirty="0" smtClean="0"/>
              <a:t> се заменят с 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челни уплътнения.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Целта е по-лека поддръжка и намаляване на 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течовете и влагата в машинните зали.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Особено </a:t>
            </a:r>
            <a:r>
              <a:rPr lang="bg-BG" sz="2800" dirty="0" smtClean="0"/>
              <a:t>ефективно е това мероприятие за </a:t>
            </a:r>
            <a:endParaRPr lang="en-US" sz="2800" dirty="0" smtClean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800" dirty="0" smtClean="0"/>
              <a:t>малки ПА тип Е.</a:t>
            </a:r>
          </a:p>
        </p:txBody>
      </p:sp>
      <p:pic>
        <p:nvPicPr>
          <p:cNvPr id="3075" name="Picture 5" descr="mechanical_se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27003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096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 sz="32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50825" y="220782"/>
            <a:ext cx="8893175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3200" dirty="0"/>
              <a:t>2.</a:t>
            </a:r>
            <a:r>
              <a:rPr lang="bg-BG" altLang="bg-BG" sz="3200" dirty="0"/>
              <a:t>Механизирано зареждане на обектите с </a:t>
            </a:r>
            <a:r>
              <a:rPr lang="bg-BG" altLang="bg-BG" sz="3200" dirty="0"/>
              <a:t>дезинфектин</a:t>
            </a:r>
            <a:r>
              <a:rPr lang="bg-BG" altLang="bg-BG" sz="3200" dirty="0"/>
              <a:t>.</a:t>
            </a:r>
            <a:endParaRPr lang="en-US" altLang="bg-BG" sz="3200" dirty="0"/>
          </a:p>
          <a:p>
            <a:endParaRPr lang="en-US" altLang="bg-BG" sz="1000" dirty="0"/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/>
              <a:t>ПЕР Бяла разполагат със специализиран съд оборудван с помпа за </a:t>
            </a:r>
            <a:r>
              <a:rPr lang="bg-BG" altLang="bg-BG" sz="2400" dirty="0"/>
              <a:t>дезинфектин</a:t>
            </a:r>
            <a:r>
              <a:rPr lang="bg-BG" altLang="bg-BG" sz="2400" dirty="0" smtClean="0"/>
              <a:t>. Зарежда </a:t>
            </a:r>
            <a:r>
              <a:rPr lang="bg-BG" altLang="bg-BG" sz="2400" dirty="0"/>
              <a:t>обектите в Беленска околия.</a:t>
            </a:r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>
                <a:hlinkClick r:id="rId2" action="ppaction://hlinkfile"/>
              </a:rPr>
              <a:t>ПЕР Русе ПС използват помпа за </a:t>
            </a:r>
            <a:r>
              <a:rPr lang="bg-BG" altLang="bg-BG" sz="2400" dirty="0">
                <a:hlinkClick r:id="rId2" action="ppaction://hlinkfile"/>
              </a:rPr>
              <a:t>дезинфектин</a:t>
            </a:r>
            <a:r>
              <a:rPr lang="bg-BG" altLang="bg-BG" sz="2400" dirty="0">
                <a:hlinkClick r:id="rId2" action="ppaction://hlinkfile"/>
              </a:rPr>
              <a:t> за прехвърляне на разтвора по обекти.</a:t>
            </a:r>
            <a:endParaRPr lang="bg-BG" altLang="bg-BG" sz="2400" dirty="0"/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>
                <a:hlinkClick r:id="rId3" action="ppaction://hlinkfile"/>
              </a:rPr>
              <a:t>ПЕР Сливо поле разполагат със специализиран съд оборудван с компресор за прехвърляне на </a:t>
            </a:r>
            <a:r>
              <a:rPr lang="bg-BG" altLang="bg-BG" sz="2400" dirty="0">
                <a:hlinkClick r:id="rId3" action="ppaction://hlinkfile"/>
              </a:rPr>
              <a:t>дезинфектин</a:t>
            </a:r>
            <a:r>
              <a:rPr lang="bg-BG" altLang="bg-BG" sz="2400" dirty="0">
                <a:hlinkClick r:id="rId3" action="ppaction://hlinkfile"/>
              </a:rPr>
              <a:t>. </a:t>
            </a:r>
            <a:endParaRPr lang="en-US" altLang="bg-BG" sz="2400" dirty="0"/>
          </a:p>
          <a:p>
            <a:endParaRPr lang="bg-BG" altLang="bg-BG" sz="800" dirty="0"/>
          </a:p>
          <a:p>
            <a:r>
              <a:rPr lang="bg-BG" altLang="bg-BG" sz="2400" dirty="0"/>
              <a:t>За да се покрие територията на фирмата е необходим </a:t>
            </a:r>
            <a:endParaRPr lang="en-US" altLang="bg-BG" sz="2400" dirty="0"/>
          </a:p>
          <a:p>
            <a:r>
              <a:rPr lang="bg-BG" altLang="bg-BG" sz="2400" dirty="0"/>
              <a:t>надежден товарен автомобил с </a:t>
            </a:r>
            <a:r>
              <a:rPr lang="bg-BG" altLang="bg-BG" sz="2400" dirty="0"/>
              <a:t>товароносимост</a:t>
            </a:r>
            <a:r>
              <a:rPr lang="bg-BG" altLang="bg-BG" sz="2400" dirty="0"/>
              <a:t> над 2 </a:t>
            </a:r>
            <a:endParaRPr lang="en-US" altLang="bg-BG" sz="2400" dirty="0"/>
          </a:p>
          <a:p>
            <a:r>
              <a:rPr lang="bg-BG" altLang="bg-BG" sz="2400" dirty="0"/>
              <a:t>тона, който да е позициониран в гр</a:t>
            </a:r>
            <a:r>
              <a:rPr lang="bg-BG" altLang="bg-BG" sz="2400" dirty="0" smtClean="0"/>
              <a:t>. Русе </a:t>
            </a:r>
            <a:r>
              <a:rPr lang="bg-BG" altLang="bg-BG" sz="2400" dirty="0"/>
              <a:t>и да </a:t>
            </a:r>
            <a:endParaRPr lang="en-US" altLang="bg-BG" sz="2400" dirty="0"/>
          </a:p>
          <a:p>
            <a:r>
              <a:rPr lang="bg-BG" altLang="bg-BG" sz="2400" dirty="0"/>
              <a:t>покрива Русенска околия.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-2211388" y="2108200"/>
            <a:ext cx="135667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4"/>
            <a:r>
              <a:rPr lang="en-US" altLang="bg-BG" sz="3200" dirty="0"/>
              <a:t>	3.</a:t>
            </a:r>
            <a:r>
              <a:rPr lang="bg-BG" altLang="bg-BG" sz="3200" dirty="0">
                <a:hlinkClick r:id="rId2" action="ppaction://hlinkfile"/>
              </a:rPr>
              <a:t>Използване на интелигентни помпи </a:t>
            </a:r>
            <a:endParaRPr lang="en-US" altLang="bg-BG" sz="3200" dirty="0"/>
          </a:p>
          <a:p>
            <a:pPr lvl="4"/>
            <a:r>
              <a:rPr lang="en-US" altLang="bg-BG" sz="3200" dirty="0"/>
              <a:t>	</a:t>
            </a:r>
            <a:r>
              <a:rPr lang="bg-BG" altLang="bg-BG" sz="3200" dirty="0"/>
              <a:t>за дозиране на </a:t>
            </a:r>
            <a:r>
              <a:rPr lang="bg-BG" altLang="bg-BG" sz="3200" dirty="0"/>
              <a:t>дезинфектин</a:t>
            </a:r>
            <a:r>
              <a:rPr lang="bg-BG" altLang="bg-BG" sz="3200" dirty="0"/>
              <a:t>.</a:t>
            </a:r>
            <a:endParaRPr lang="en-US" altLang="bg-BG" sz="3200" dirty="0"/>
          </a:p>
          <a:p>
            <a:pPr algn="ctr"/>
            <a:endParaRPr lang="en-US" altLang="bg-BG" sz="3200" dirty="0"/>
          </a:p>
          <a:p>
            <a:r>
              <a:rPr lang="en-US" altLang="bg-BG" sz="3200" dirty="0"/>
              <a:t>			</a:t>
            </a:r>
            <a:r>
              <a:rPr lang="bg-BG" altLang="bg-BG" sz="2800" dirty="0"/>
              <a:t>Тези помпи дозират разтвора автоматично </a:t>
            </a:r>
            <a:endParaRPr lang="en-US" altLang="bg-BG" sz="2800" dirty="0"/>
          </a:p>
          <a:p>
            <a:r>
              <a:rPr lang="en-US" altLang="bg-BG" sz="2800" dirty="0"/>
              <a:t>			</a:t>
            </a:r>
            <a:r>
              <a:rPr lang="bg-BG" altLang="bg-BG" sz="2800" dirty="0"/>
              <a:t>пропорционално на преминалото през </a:t>
            </a:r>
            <a:endParaRPr lang="en-US" altLang="bg-BG" sz="2800" dirty="0"/>
          </a:p>
          <a:p>
            <a:r>
              <a:rPr lang="en-US" altLang="bg-BG" sz="2800" dirty="0"/>
              <a:t>			</a:t>
            </a:r>
            <a:r>
              <a:rPr lang="bg-BG" altLang="bg-BG" sz="2800" dirty="0"/>
              <a:t>водомера водно количество.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15888"/>
            <a:ext cx="8893175" cy="280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bg-BG" sz="4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bg-BG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bg-BG" sz="3600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bg-BG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bg-B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68313" y="1924050"/>
            <a:ext cx="84963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3600" dirty="0"/>
              <a:t>4.</a:t>
            </a:r>
            <a:r>
              <a:rPr lang="bg-BG" altLang="bg-BG" sz="3600" dirty="0">
                <a:hlinkClick r:id="rId2" action="ppaction://hlinkfile"/>
              </a:rPr>
              <a:t>Електронни кантари за определяне кога е необходимо да се подмени бутилката за хлор.</a:t>
            </a:r>
            <a:endParaRPr lang="en-US" altLang="bg-BG" sz="3600" dirty="0"/>
          </a:p>
          <a:p>
            <a:pPr algn="ctr"/>
            <a:endParaRPr lang="en-US" altLang="bg-BG" sz="1400" dirty="0"/>
          </a:p>
          <a:p>
            <a:r>
              <a:rPr lang="bg-BG" altLang="bg-BG" sz="3200" dirty="0"/>
              <a:t>Задава се праг за тегло на бутилката</a:t>
            </a:r>
            <a:r>
              <a:rPr lang="bg-BG" altLang="bg-BG" sz="3200" dirty="0" smtClean="0"/>
              <a:t>, под </a:t>
            </a:r>
            <a:r>
              <a:rPr lang="bg-BG" altLang="bg-BG" sz="3200" dirty="0"/>
              <a:t>който се генерира сигнал</a:t>
            </a:r>
            <a:r>
              <a:rPr lang="bg-BG" altLang="bg-BG" sz="3200" dirty="0" smtClean="0"/>
              <a:t>, че </a:t>
            </a:r>
            <a:r>
              <a:rPr lang="bg-BG" altLang="bg-BG" sz="3200" dirty="0"/>
              <a:t>в рамките на 24 часа бутилката трябва да се подмени.</a:t>
            </a:r>
          </a:p>
        </p:txBody>
      </p:sp>
      <p:pic>
        <p:nvPicPr>
          <p:cNvPr id="7172" name="Picture 6" descr="http://elicom-bg.com/files/pic_prod_1/thumbs/1200x/1/1_6e06ece02f193a08b77988fe6a375185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873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20150209_1416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14859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7950" y="2968625"/>
            <a:ext cx="88566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bg-BG" altLang="bg-BG" sz="4400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1152833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3600" dirty="0"/>
              <a:t>5.</a:t>
            </a:r>
            <a:r>
              <a:rPr lang="bg-BG" altLang="bg-BG" sz="3600" dirty="0">
                <a:hlinkClick r:id="rId2" action="ppaction://hlinkfile"/>
              </a:rPr>
              <a:t>Ефективно отопление на помещение за хлориране с </a:t>
            </a:r>
            <a:r>
              <a:rPr lang="bg-BG" altLang="bg-BG" sz="3600" dirty="0">
                <a:hlinkClick r:id="rId2" action="ppaction://hlinkfile"/>
              </a:rPr>
              <a:t>дезинфектин</a:t>
            </a:r>
            <a:r>
              <a:rPr lang="bg-BG" altLang="bg-BG" sz="3600" dirty="0">
                <a:hlinkClick r:id="rId2" action="ppaction://hlinkfile"/>
              </a:rPr>
              <a:t>.</a:t>
            </a:r>
            <a:endParaRPr lang="en-US" altLang="bg-BG" sz="3600" dirty="0"/>
          </a:p>
          <a:p>
            <a:endParaRPr lang="en-US" altLang="bg-BG" sz="1200" dirty="0"/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>
                <a:hlinkClick r:id="rId3" action="ppaction://hlinkfile"/>
              </a:rPr>
              <a:t>Използване на саморегулиращ отоплителен кабел и термоизолация на съда за </a:t>
            </a:r>
            <a:r>
              <a:rPr lang="bg-BG" altLang="bg-BG" sz="2400" dirty="0">
                <a:hlinkClick r:id="rId3" action="ppaction://hlinkfile"/>
              </a:rPr>
              <a:t>дезинфектин</a:t>
            </a:r>
            <a:r>
              <a:rPr lang="bg-BG" altLang="bg-BG" sz="2400" dirty="0">
                <a:hlinkClick r:id="rId3" action="ppaction://hlinkfile"/>
              </a:rPr>
              <a:t>;</a:t>
            </a:r>
            <a:endParaRPr lang="en-US" altLang="bg-BG" sz="2400" dirty="0"/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/>
              <a:t>Използване на терморегулатор за хладилни витрини с цел поддържане на температурата в помещението над 5 градуса.</a:t>
            </a:r>
            <a:endParaRPr lang="en-US" altLang="bg-BG" sz="2400" dirty="0"/>
          </a:p>
          <a:p>
            <a:pPr>
              <a:buFontTx/>
              <a:buChar char="•"/>
            </a:pPr>
            <a:r>
              <a:rPr lang="en-US" altLang="bg-BG" sz="2400" dirty="0"/>
              <a:t> </a:t>
            </a:r>
            <a:r>
              <a:rPr lang="bg-BG" altLang="bg-BG" sz="2400" dirty="0"/>
              <a:t>Преминаване на хлориране с бутилки вместо с варели на ПС Батин и намаляване на отоплителния обем с 70 %.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17272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42875" y="279400"/>
            <a:ext cx="90011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2800" i="1" dirty="0"/>
              <a:t>6.</a:t>
            </a:r>
            <a:r>
              <a:rPr lang="bg-BG" altLang="bg-BG" sz="2800" i="1" dirty="0">
                <a:hlinkClick r:id="rId2" action="ppaction://hlinkfile"/>
              </a:rPr>
              <a:t>Използване на датчик за мътност на ПС Божичен.</a:t>
            </a:r>
            <a:endParaRPr lang="en-US" altLang="bg-BG" sz="2800" i="1" dirty="0"/>
          </a:p>
          <a:p>
            <a:endParaRPr lang="en-US" altLang="bg-BG" sz="2800" i="1" dirty="0"/>
          </a:p>
          <a:p>
            <a:r>
              <a:rPr lang="en-US" altLang="bg-BG" sz="2800" i="1" dirty="0"/>
              <a:t>7.</a:t>
            </a:r>
            <a:r>
              <a:rPr lang="bg-BG" altLang="bg-BG" sz="2800" dirty="0"/>
              <a:t>Изграждане на съвременна СКАДА - СИТЕК на управление на водните потоци в гр</a:t>
            </a:r>
            <a:r>
              <a:rPr lang="bg-BG" altLang="bg-BG" sz="2800" dirty="0" smtClean="0"/>
              <a:t>. Русе</a:t>
            </a:r>
            <a:r>
              <a:rPr lang="bg-BG" altLang="bg-BG" sz="2800" dirty="0"/>
              <a:t>.</a:t>
            </a:r>
            <a:endParaRPr lang="en-US" altLang="bg-BG" sz="2800" dirty="0"/>
          </a:p>
          <a:p>
            <a:endParaRPr lang="en-US" altLang="bg-BG" sz="2800" dirty="0"/>
          </a:p>
          <a:p>
            <a:r>
              <a:rPr lang="en-US" altLang="bg-BG" sz="2800" dirty="0"/>
              <a:t>8.</a:t>
            </a:r>
            <a:r>
              <a:rPr lang="bg-BG" altLang="bg-BG" sz="2800" dirty="0">
                <a:hlinkClick r:id="rId3" action="ppaction://hlinkfile"/>
              </a:rPr>
              <a:t>Изграждане на информационна система за контрол на </a:t>
            </a:r>
            <a:r>
              <a:rPr lang="bg-BG" altLang="bg-BG" sz="2800" dirty="0">
                <a:hlinkClick r:id="rId3" action="ppaction://hlinkfile"/>
              </a:rPr>
              <a:t>водопотреблението</a:t>
            </a:r>
            <a:r>
              <a:rPr lang="bg-BG" altLang="bg-BG" sz="2800" dirty="0">
                <a:hlinkClick r:id="rId3" action="ppaction://hlinkfile"/>
              </a:rPr>
              <a:t>.</a:t>
            </a:r>
            <a:endParaRPr lang="en-US" altLang="bg-BG" sz="2800" dirty="0"/>
          </a:p>
          <a:p>
            <a:endParaRPr lang="bg-BG" altLang="bg-BG" sz="2800" dirty="0"/>
          </a:p>
          <a:p>
            <a:endParaRPr lang="bg-BG" altLang="bg-BG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989138"/>
            <a:ext cx="8893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bg-BG" altLang="bg-BG" sz="2800" i="1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52438" y="1925638"/>
            <a:ext cx="824071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bg-BG" sz="2800" dirty="0"/>
              <a:t>9.</a:t>
            </a:r>
            <a:r>
              <a:rPr lang="bg-BG" altLang="bg-BG" sz="2800" dirty="0"/>
              <a:t>Въвеждане в експлоатация на разходомери тип сонда на АВВ.</a:t>
            </a:r>
            <a:endParaRPr lang="en-US" altLang="bg-BG" sz="2800" dirty="0"/>
          </a:p>
          <a:p>
            <a:endParaRPr lang="en-US" altLang="bg-BG" sz="2800" dirty="0"/>
          </a:p>
          <a:p>
            <a:r>
              <a:rPr lang="en-US" altLang="bg-BG" sz="2800" dirty="0"/>
              <a:t>10.</a:t>
            </a:r>
            <a:r>
              <a:rPr lang="bg-BG" altLang="bg-BG" sz="2800" dirty="0"/>
              <a:t>Изграждане на безжична мрежа на </a:t>
            </a:r>
            <a:r>
              <a:rPr lang="en-US" altLang="bg-BG" sz="2800" dirty="0"/>
              <a:t>     </a:t>
            </a:r>
            <a:r>
              <a:rPr lang="bg-BG" altLang="bg-BG" sz="2800" dirty="0"/>
              <a:t>5 </a:t>
            </a:r>
            <a:r>
              <a:rPr lang="en-US" altLang="bg-BG" sz="2800" dirty="0"/>
              <a:t>MHz </a:t>
            </a:r>
            <a:r>
              <a:rPr lang="bg-BG" altLang="bg-BG" sz="2800" dirty="0"/>
              <a:t>с насочени антени и използване на </a:t>
            </a:r>
            <a:r>
              <a:rPr lang="en-US" altLang="bg-BG" sz="2800" dirty="0"/>
              <a:t>IP </a:t>
            </a:r>
            <a:r>
              <a:rPr lang="bg-BG" altLang="bg-BG" sz="2800" dirty="0"/>
              <a:t>камери с памет за видеонаблюдението на ПС І-ви подем Сливо поле.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0"/>
            <a:ext cx="19018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1155</TotalTime>
  <Words>427</Words>
  <Application>Microsoft Office PowerPoint</Application>
  <PresentationFormat>Презентация на цял екран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7" baseType="lpstr">
      <vt:lpstr>Verdana</vt:lpstr>
      <vt:lpstr>Arial</vt:lpstr>
      <vt:lpstr>Wingdings</vt:lpstr>
      <vt:lpstr>Calibri</vt:lpstr>
      <vt:lpstr>Times New Roman</vt:lpstr>
      <vt:lpstr>Globe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Помпени станции</dc:title>
  <dc:creator>pc</dc:creator>
  <cp:lastModifiedBy>Rumen Yordanov</cp:lastModifiedBy>
  <cp:revision>199</cp:revision>
  <dcterms:created xsi:type="dcterms:W3CDTF">2007-10-21T17:10:27Z</dcterms:created>
  <dcterms:modified xsi:type="dcterms:W3CDTF">2026-04-14T09:41:07Z</dcterms:modified>
</cp:coreProperties>
</file>