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920 h 2182"/>
                <a:gd name="T4" fmla="*/ 5232 w 4897"/>
                <a:gd name="T5" fmla="*/ 1920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</p:grpSp>
      <p:sp>
        <p:nvSpPr>
          <p:cNvPr id="2970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B6570-B163-4CB6-8575-0B987E887AD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652458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AB57A9-EE41-48F0-82DC-303E3A3007C8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643780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2CCC89-CA11-4229-94CF-9CB6DFC72C3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12490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9D5389-94BF-4669-BD50-5F7C5455846B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3543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AFB11C-B116-414A-880B-5D218D4C7AF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62486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983A46-F357-4D16-BB51-968DF4392F89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648344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57D939-DAAF-4AE8-A812-DE900F0997DA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115002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375BC2-DF3B-43A4-B988-F5615749794A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907574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C408E4-53C1-43F5-BB4B-900D05F389EC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27751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39D3B2-100E-4A41-8C08-55C2AC86690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6028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2B5583-DB27-4B9E-8746-58EF26D85BF8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79353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411 h 2182"/>
                <a:gd name="T4" fmla="*/ 5232 w 4897"/>
                <a:gd name="T5" fmla="*/ 1411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388 h 2182"/>
                <a:gd name="T4" fmla="*/ 5232 w 4897"/>
                <a:gd name="T5" fmla="*/ 1388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2867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2867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2868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2868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2868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</p:grpSp>
      <p:sp>
        <p:nvSpPr>
          <p:cNvPr id="286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6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DA434CBB-DC53-43D4-8232-BA12E287390D}" type="slidenum">
              <a:rPr lang="en-US" altLang="bg-BG"/>
              <a:pPr/>
              <a:t>‹#›</a:t>
            </a:fld>
            <a:endParaRPr lang="en-US" altLang="bg-BG" dirty="0"/>
          </a:p>
        </p:txBody>
      </p:sp>
      <p:sp>
        <p:nvSpPr>
          <p:cNvPr id="2868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8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1905000"/>
            <a:ext cx="8675687" cy="1736725"/>
          </a:xfrm>
        </p:spPr>
        <p:txBody>
          <a:bodyPr/>
          <a:lstStyle/>
          <a:p>
            <a:pPr eaLnBrk="1" hangingPunct="1">
              <a:defRPr/>
            </a:pPr>
            <a:r>
              <a:rPr lang="bg-BG" sz="4400" dirty="0" smtClean="0">
                <a:latin typeface="Times New Roman" pitchFamily="18" charset="0"/>
              </a:rPr>
              <a:t>Авария в силов трансформатор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00113" y="260350"/>
            <a:ext cx="8385175" cy="1431925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1.Описание на проблема.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При случайна проверка на трафопоста на ПС Николово 2 </a:t>
            </a:r>
            <a:r>
              <a:rPr lang="bg-BG" dirty="0" smtClean="0">
                <a:latin typeface="Times New Roman" pitchFamily="18" charset="0"/>
              </a:rPr>
              <a:t>забелязахме, че </a:t>
            </a:r>
            <a:r>
              <a:rPr lang="bg-BG" dirty="0" smtClean="0">
                <a:latin typeface="Times New Roman" pitchFamily="18" charset="0"/>
              </a:rPr>
              <a:t>цялото помещение е в сажди ;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Имаше опасност от възникване на пожар,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тъй като саждите са проводим материал и можеше да настъпи пробив в изолацията.</a:t>
            </a:r>
          </a:p>
          <a:p>
            <a:pPr eaLnBrk="1" hangingPunct="1">
              <a:defRPr/>
            </a:pPr>
            <a:endParaRPr lang="bg-BG" dirty="0" smtClean="0">
              <a:latin typeface="Times New Roman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71550" y="52388"/>
            <a:ext cx="8385175" cy="1431925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2.Анализ на съществуващото положение.</a:t>
            </a: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27088" y="1685925"/>
            <a:ext cx="8007350" cy="4191000"/>
          </a:xfrm>
        </p:spPr>
        <p:txBody>
          <a:bodyPr/>
          <a:lstStyle/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При по-внимателен оглед </a:t>
            </a:r>
            <a:r>
              <a:rPr lang="bg-BG" sz="2800" dirty="0" smtClean="0">
                <a:latin typeface="Times New Roman" pitchFamily="18" charset="0"/>
              </a:rPr>
              <a:t>забелязахме, че </a:t>
            </a:r>
            <a:r>
              <a:rPr lang="bg-BG" sz="2800" dirty="0" smtClean="0">
                <a:latin typeface="Times New Roman" pitchFamily="18" charset="0"/>
              </a:rPr>
              <a:t>една от фазите на страна НН е гряла и е изгорила 15 см от изолацията;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Маслото е започнало да се изпарява и беше полепнало под формата на сажди по целия трафопост;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Процесът бе </a:t>
            </a:r>
            <a:r>
              <a:rPr lang="bg-BG" sz="2800" dirty="0" smtClean="0">
                <a:latin typeface="Times New Roman" pitchFamily="18" charset="0"/>
              </a:rPr>
              <a:t>спрял, защото </a:t>
            </a:r>
            <a:r>
              <a:rPr lang="bg-BG" sz="2800" dirty="0" smtClean="0">
                <a:latin typeface="Times New Roman" pitchFamily="18" charset="0"/>
              </a:rPr>
              <a:t>напрежението на ПС бе нормално и ПА работеше.</a:t>
            </a:r>
            <a:endParaRPr lang="en-US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827088" y="-26988"/>
            <a:ext cx="8385175" cy="647701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</a:rPr>
              <a:t>3.</a:t>
            </a:r>
            <a:r>
              <a:rPr lang="bg-BG" sz="4000" dirty="0" smtClean="0">
                <a:latin typeface="Times New Roman" pitchFamily="18" charset="0"/>
              </a:rPr>
              <a:t>Решение на проблема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27088" y="1470025"/>
            <a:ext cx="800735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Предприехме аварийно изключване на ел</a:t>
            </a:r>
            <a:r>
              <a:rPr lang="bg-BG" sz="2800" dirty="0" smtClean="0">
                <a:latin typeface="Times New Roman" pitchFamily="18" charset="0"/>
              </a:rPr>
              <a:t>. захранването </a:t>
            </a:r>
            <a:r>
              <a:rPr lang="bg-BG" sz="2800" dirty="0" smtClean="0">
                <a:latin typeface="Times New Roman" pitchFamily="18" charset="0"/>
              </a:rPr>
              <a:t>от страна 20 Кв с помощта на Електроразпределение.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Помещението се почисти основно от наслоените сажди.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Подменихме авариралия трансформатор.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bg-BG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20 Кв				0.4 Кв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>
              <a:latin typeface="Times New Roman" pitchFamily="18" charset="0"/>
            </a:endParaRPr>
          </a:p>
        </p:txBody>
      </p:sp>
      <p:grpSp>
        <p:nvGrpSpPr>
          <p:cNvPr id="6148" name="Group 23"/>
          <p:cNvGrpSpPr>
            <a:grpSpLocks/>
          </p:cNvGrpSpPr>
          <p:nvPr/>
        </p:nvGrpSpPr>
        <p:grpSpPr bwMode="auto">
          <a:xfrm>
            <a:off x="2627313" y="5084763"/>
            <a:ext cx="2376487" cy="431800"/>
            <a:chOff x="1020" y="3203"/>
            <a:chExt cx="1497" cy="272"/>
          </a:xfrm>
        </p:grpSpPr>
        <p:sp>
          <p:nvSpPr>
            <p:cNvPr id="6150" name="Oval 19"/>
            <p:cNvSpPr>
              <a:spLocks noChangeArrowheads="1"/>
            </p:cNvSpPr>
            <p:nvPr/>
          </p:nvSpPr>
          <p:spPr bwMode="auto">
            <a:xfrm>
              <a:off x="1474" y="3203"/>
              <a:ext cx="272" cy="2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bg-BG" altLang="bg-BG" dirty="0"/>
            </a:p>
          </p:txBody>
        </p:sp>
        <p:sp>
          <p:nvSpPr>
            <p:cNvPr id="6151" name="Oval 20"/>
            <p:cNvSpPr>
              <a:spLocks noChangeArrowheads="1"/>
            </p:cNvSpPr>
            <p:nvPr/>
          </p:nvSpPr>
          <p:spPr bwMode="auto">
            <a:xfrm>
              <a:off x="1701" y="3203"/>
              <a:ext cx="272" cy="2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bg-BG" altLang="bg-BG" dirty="0"/>
            </a:p>
          </p:txBody>
        </p:sp>
        <p:sp>
          <p:nvSpPr>
            <p:cNvPr id="6152" name="Line 21"/>
            <p:cNvSpPr>
              <a:spLocks noChangeShapeType="1"/>
            </p:cNvSpPr>
            <p:nvPr/>
          </p:nvSpPr>
          <p:spPr bwMode="auto">
            <a:xfrm>
              <a:off x="1020" y="3339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6153" name="Line 22"/>
            <p:cNvSpPr>
              <a:spLocks noChangeShapeType="1"/>
            </p:cNvSpPr>
            <p:nvPr/>
          </p:nvSpPr>
          <p:spPr bwMode="auto">
            <a:xfrm>
              <a:off x="1973" y="3339"/>
              <a:ext cx="5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g-BG" dirty="0"/>
            </a:p>
          </p:txBody>
        </p:sp>
      </p:grpSp>
      <p:sp>
        <p:nvSpPr>
          <p:cNvPr id="23576" name="AutoShape 24"/>
          <p:cNvSpPr>
            <a:spLocks noChangeArrowheads="1"/>
          </p:cNvSpPr>
          <p:nvPr/>
        </p:nvSpPr>
        <p:spPr bwMode="auto">
          <a:xfrm>
            <a:off x="3779838" y="4149725"/>
            <a:ext cx="1079500" cy="935038"/>
          </a:xfrm>
          <a:prstGeom prst="cloudCallout">
            <a:avLst>
              <a:gd name="adj1" fmla="val -35736"/>
              <a:gd name="adj2" fmla="val 59167"/>
            </a:avLst>
          </a:pr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endParaRPr lang="bg-BG" dirty="0">
              <a:solidFill>
                <a:srgbClr val="FF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39800" y="244475"/>
            <a:ext cx="8385175" cy="1431925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4.Други обекти с подобен проблем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На ПС Батин ІІ-ри подем се подпали ТМ400,захранващ ПА1,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4 и 5.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На ПС Г.Абланово се подпали ТМ400,</a:t>
            </a:r>
            <a:r>
              <a:rPr lang="en-US" sz="2800" dirty="0" smtClean="0">
                <a:latin typeface="Times New Roman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	</a:t>
            </a:r>
            <a:r>
              <a:rPr lang="bg-BG" sz="2800" dirty="0" smtClean="0">
                <a:latin typeface="Times New Roman" pitchFamily="18" charset="0"/>
              </a:rPr>
              <a:t>захранващ ПС.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На ПС Чанаджика след пожар в ТМ400 се наложи да изградим временно ел.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захранване,за да се изпълни основен ремонт на сградата и на оборудването в трафопоста.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bg-BG" sz="2800" dirty="0" smtClean="0">
              <a:latin typeface="Times New Roman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39800" y="244475"/>
            <a:ext cx="8385175" cy="1431925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5.Изводи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Пожар следствие запалване на трансформаторното масло е най-често срещан във ВиК и с тежки финансови и технически последствия.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Най-застрашени са ТМ с относително голяма мощност,при които протичат силни токове и вероятността от нагряване при лоша връзка е много висока.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Друга причина за възникване на пожар в ТМ е изтичане на маслото и прегряване на намотките,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поради липса на охлаждаща течност.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42988" y="244475"/>
            <a:ext cx="8385175" cy="1168400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6.Препоръки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662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00113" y="1830388"/>
            <a:ext cx="800735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Да се правят периодични прегледи от помпиерския състав на трафата – минимум на 2 дни.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Да се оборудват връзките на ниската страна на ТМ над 320 Ква със специални токоотнемащи клеми,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които да гарантират добър контакт.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Да се осигури оттичане на трансформаторното масло в маслосъбирателна шахта за ТМ с голяма мощност.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По време на ППР да се притягат връзките на клемите на ТМ и болтовете на казана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и да се почистват паяджините и падналия върху трафата прах.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При наличие на теч на масло от ТМ да се предприемат спешни мерки за отстраняването му.</a:t>
            </a:r>
            <a:endParaRPr lang="en-US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244</TotalTime>
  <Words>330</Words>
  <Application>Microsoft Office PowerPoint</Application>
  <PresentationFormat>Презентация на цял екран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3" baseType="lpstr">
      <vt:lpstr>Times New Roman</vt:lpstr>
      <vt:lpstr>Arial</vt:lpstr>
      <vt:lpstr>Arial Black</vt:lpstr>
      <vt:lpstr>Wingdings</vt:lpstr>
      <vt:lpstr>Calibri</vt:lpstr>
      <vt:lpstr>Glass Layers</vt:lpstr>
      <vt:lpstr>Авария в силов трансформатор</vt:lpstr>
      <vt:lpstr>1.Описание на проблема.</vt:lpstr>
      <vt:lpstr>2.Анализ на съществуващото положение.</vt:lpstr>
      <vt:lpstr>3.Решение на проблема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21</cp:revision>
  <dcterms:created xsi:type="dcterms:W3CDTF">2007-01-05T19:43:42Z</dcterms:created>
  <dcterms:modified xsi:type="dcterms:W3CDTF">2026-04-18T09:06:55Z</dcterms:modified>
</cp:coreProperties>
</file>