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728" autoAdjust="0"/>
  </p:normalViewPr>
  <p:slideViewPr>
    <p:cSldViewPr>
      <p:cViewPr varScale="1">
        <p:scale>
          <a:sx n="100" d="100"/>
          <a:sy n="100" d="100"/>
        </p:scale>
        <p:origin x="7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>
                <a:gd name="T0" fmla="*/ 335 w 5550"/>
                <a:gd name="T1" fmla="*/ 0 h 3216"/>
                <a:gd name="T2" fmla="*/ 333 w 5550"/>
                <a:gd name="T3" fmla="*/ 1290 h 3216"/>
                <a:gd name="T4" fmla="*/ 0 w 5550"/>
                <a:gd name="T5" fmla="*/ 1290 h 3216"/>
                <a:gd name="T6" fmla="*/ 6 w 5550"/>
                <a:gd name="T7" fmla="*/ 3210 h 3216"/>
                <a:gd name="T8" fmla="*/ 5550 w 5550"/>
                <a:gd name="T9" fmla="*/ 3216 h 3216"/>
                <a:gd name="T10" fmla="*/ 5550 w 5550"/>
                <a:gd name="T11" fmla="*/ 0 h 3216"/>
                <a:gd name="T12" fmla="*/ 335 w 5550"/>
                <a:gd name="T13" fmla="*/ 0 h 3216"/>
                <a:gd name="T14" fmla="*/ 335 w 5550"/>
                <a:gd name="T15" fmla="*/ 0 h 32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1920 h 2182"/>
                <a:gd name="T4" fmla="*/ 5232 w 4897"/>
                <a:gd name="T5" fmla="*/ 1920 h 2182"/>
                <a:gd name="T6" fmla="*/ 5232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bg-BG" dirty="0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bg-BG" dirty="0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bg-BG" dirty="0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bg-BG" dirty="0"/>
            </a:p>
          </p:txBody>
        </p:sp>
      </p:grpSp>
      <p:sp>
        <p:nvSpPr>
          <p:cNvPr id="29705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9706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558280-5DDA-4F55-A597-8367553EACC1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827171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730A5C-F9FC-4DCA-99A5-36A5E3371246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106075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3EC39C-86F5-4290-AF83-7462AE87AA7E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601383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20B7CD-C5D5-4204-908F-75BC7AD4718A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455630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B754F7-3844-4874-88CC-735DBA1C5FAC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599358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D2A814-4486-4894-8A01-523E7748C2E0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4176250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F24EEB-5587-4008-A5DD-7E41F2952624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502643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FF14E9-F9CC-4E24-8653-3767C07F7E89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058251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9F96D7-4E7C-4EEE-B0A3-0BDDDD5A4744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4106492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934E0-E7D2-4342-94E8-2533577DFE06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4033357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bg-BG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80C18B-D8EB-40BB-A6CA-FA4A47E37AED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508949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1032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1411 h 2182"/>
                <a:gd name="T4" fmla="*/ 5232 w 4897"/>
                <a:gd name="T5" fmla="*/ 1411 h 2182"/>
                <a:gd name="T6" fmla="*/ 5232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>
                <a:gd name="T0" fmla="*/ 330 w 5550"/>
                <a:gd name="T1" fmla="*/ 1764 h 3168"/>
                <a:gd name="T2" fmla="*/ 0 w 5550"/>
                <a:gd name="T3" fmla="*/ 1764 h 3168"/>
                <a:gd name="T4" fmla="*/ 0 w 5550"/>
                <a:gd name="T5" fmla="*/ 3168 h 3168"/>
                <a:gd name="T6" fmla="*/ 5550 w 5550"/>
                <a:gd name="T7" fmla="*/ 3168 h 3168"/>
                <a:gd name="T8" fmla="*/ 5550 w 5550"/>
                <a:gd name="T9" fmla="*/ 0 h 3168"/>
                <a:gd name="T10" fmla="*/ 330 w 5550"/>
                <a:gd name="T11" fmla="*/ 0 h 3168"/>
                <a:gd name="T12" fmla="*/ 330 w 5550"/>
                <a:gd name="T13" fmla="*/ 1764 h 31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1388 h 2182"/>
                <a:gd name="T4" fmla="*/ 5232 w 4897"/>
                <a:gd name="T5" fmla="*/ 1388 h 2182"/>
                <a:gd name="T6" fmla="*/ 5232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28678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bg-BG" dirty="0"/>
            </a:p>
          </p:txBody>
        </p:sp>
        <p:sp>
          <p:nvSpPr>
            <p:cNvPr id="28679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bg-BG" dirty="0"/>
            </a:p>
          </p:txBody>
        </p:sp>
        <p:sp>
          <p:nvSpPr>
            <p:cNvPr id="28680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>
                <a:gd name="T0" fmla="*/ 0 w 29"/>
                <a:gd name="T1" fmla="*/ 1416 h 1416"/>
                <a:gd name="T2" fmla="*/ 29 w 29"/>
                <a:gd name="T3" fmla="*/ 1416 h 1416"/>
                <a:gd name="T4" fmla="*/ 28 w 29"/>
                <a:gd name="T5" fmla="*/ 24 h 1416"/>
                <a:gd name="T6" fmla="*/ 0 w 29"/>
                <a:gd name="T7" fmla="*/ 0 h 1416"/>
                <a:gd name="T8" fmla="*/ 0 w 29"/>
                <a:gd name="T9" fmla="*/ 1416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bg-BG" dirty="0"/>
            </a:p>
          </p:txBody>
        </p:sp>
        <p:sp>
          <p:nvSpPr>
            <p:cNvPr id="28681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bg-BG" dirty="0"/>
            </a:p>
          </p:txBody>
        </p:sp>
        <p:sp>
          <p:nvSpPr>
            <p:cNvPr id="28682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bg-BG" dirty="0"/>
            </a:p>
          </p:txBody>
        </p:sp>
      </p:grpSp>
      <p:sp>
        <p:nvSpPr>
          <p:cNvPr id="2868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868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86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D03D17DD-EE47-4731-A3BA-D16FD01E4145}" type="slidenum">
              <a:rPr lang="en-US" altLang="bg-BG"/>
              <a:pPr/>
              <a:t>‹#›</a:t>
            </a:fld>
            <a:endParaRPr lang="en-US" altLang="bg-BG" dirty="0"/>
          </a:p>
        </p:txBody>
      </p:sp>
      <p:sp>
        <p:nvSpPr>
          <p:cNvPr id="28686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8687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84325" y="2349500"/>
            <a:ext cx="8748713" cy="2016125"/>
          </a:xfrm>
        </p:spPr>
        <p:txBody>
          <a:bodyPr/>
          <a:lstStyle/>
          <a:p>
            <a:pPr eaLnBrk="1" hangingPunct="1">
              <a:defRPr/>
            </a:pPr>
            <a:r>
              <a:rPr lang="bg-BG" sz="6000" dirty="0" smtClean="0">
                <a:latin typeface="Times New Roman" pitchFamily="18" charset="0"/>
              </a:rPr>
              <a:t>Проблеми със смукателите на ПС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939800" y="244475"/>
            <a:ext cx="8385175" cy="1431925"/>
          </a:xfrm>
        </p:spPr>
        <p:txBody>
          <a:bodyPr/>
          <a:lstStyle/>
          <a:p>
            <a:pPr eaLnBrk="1" hangingPunct="1">
              <a:defRPr/>
            </a:pPr>
            <a:r>
              <a:rPr lang="bg-BG" sz="3600" dirty="0" smtClean="0">
                <a:latin typeface="Times New Roman" pitchFamily="18" charset="0"/>
              </a:rPr>
              <a:t>1.Описание на проблема.</a:t>
            </a:r>
            <a:endParaRPr lang="en-US" sz="3600" dirty="0" smtClean="0">
              <a:latin typeface="Times New Roman" pitchFamily="18" charset="0"/>
            </a:endParaRPr>
          </a:p>
        </p:txBody>
      </p:sp>
      <p:sp>
        <p:nvSpPr>
          <p:cNvPr id="2048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85825" y="1989138"/>
            <a:ext cx="8007350" cy="4191000"/>
          </a:xfrm>
        </p:spPr>
        <p:txBody>
          <a:bodyPr/>
          <a:lstStyle/>
          <a:p>
            <a:pPr eaLnBrk="1" hangingPunct="1">
              <a:defRPr/>
            </a:pPr>
            <a:r>
              <a:rPr lang="bg-BG" sz="3600" dirty="0" smtClean="0">
                <a:latin typeface="Times New Roman" pitchFamily="18" charset="0"/>
              </a:rPr>
              <a:t>На ПС Николово2 се наблюдаваше завишен разходен коефициент;</a:t>
            </a:r>
          </a:p>
          <a:p>
            <a:pPr eaLnBrk="1" hangingPunct="1">
              <a:defRPr/>
            </a:pPr>
            <a:r>
              <a:rPr lang="bg-BG" sz="3600" dirty="0" smtClean="0">
                <a:latin typeface="Times New Roman" pitchFamily="18" charset="0"/>
              </a:rPr>
              <a:t>Неустойчива работа на ПА;</a:t>
            </a:r>
          </a:p>
          <a:p>
            <a:pPr eaLnBrk="1" hangingPunct="1">
              <a:defRPr/>
            </a:pPr>
            <a:r>
              <a:rPr lang="bg-BG" sz="3600" dirty="0" smtClean="0">
                <a:latin typeface="Times New Roman" pitchFamily="18" charset="0"/>
              </a:rPr>
              <a:t>ПА1 премина основен ремонт поради прегряване.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36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866775" y="188913"/>
            <a:ext cx="8385175" cy="503237"/>
          </a:xfrm>
        </p:spPr>
        <p:txBody>
          <a:bodyPr/>
          <a:lstStyle/>
          <a:p>
            <a:pPr eaLnBrk="1" hangingPunct="1">
              <a:defRPr/>
            </a:pPr>
            <a:r>
              <a:rPr lang="bg-BG" sz="2800" dirty="0" smtClean="0">
                <a:latin typeface="Times New Roman" pitchFamily="18" charset="0"/>
              </a:rPr>
              <a:t>2.Анализ на съществуващото положение.</a:t>
            </a:r>
            <a:endParaRPr lang="en-US" sz="2800" dirty="0" smtClean="0">
              <a:latin typeface="Times New Roman" pitchFamily="18" charset="0"/>
            </a:endParaRPr>
          </a:p>
        </p:txBody>
      </p:sp>
      <p:sp>
        <p:nvSpPr>
          <p:cNvPr id="2150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836613"/>
            <a:ext cx="8007350" cy="5259387"/>
          </a:xfrm>
        </p:spPr>
        <p:txBody>
          <a:bodyPr/>
          <a:lstStyle/>
          <a:p>
            <a:pPr eaLnBrk="1" hangingPunct="1">
              <a:defRPr/>
            </a:pPr>
            <a:r>
              <a:rPr lang="bg-BG" sz="2400" dirty="0" smtClean="0">
                <a:latin typeface="Times New Roman" pitchFamily="18" charset="0"/>
              </a:rPr>
              <a:t>Монтирани са 3 бр. ПА 28МТ45х2;</a:t>
            </a:r>
          </a:p>
          <a:p>
            <a:pPr eaLnBrk="1" hangingPunct="1">
              <a:defRPr/>
            </a:pPr>
            <a:r>
              <a:rPr lang="bg-BG" sz="2400" dirty="0" smtClean="0">
                <a:latin typeface="Times New Roman" pitchFamily="18" charset="0"/>
              </a:rPr>
              <a:t>ПА са залети и се захранват от 2 бр. смукатели ф200;</a:t>
            </a:r>
          </a:p>
          <a:p>
            <a:pPr eaLnBrk="1" hangingPunct="1">
              <a:defRPr/>
            </a:pPr>
            <a:r>
              <a:rPr lang="bg-BG" sz="2400" dirty="0" smtClean="0">
                <a:latin typeface="Times New Roman" pitchFamily="18" charset="0"/>
              </a:rPr>
              <a:t>При пуск на ПА2 дебита бе 20 л/с,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bg-BG" sz="2400" dirty="0" smtClean="0">
                <a:latin typeface="Times New Roman" pitchFamily="18" charset="0"/>
              </a:rPr>
              <a:t>а напорът варираше от 70 до 75 м;</a:t>
            </a:r>
          </a:p>
          <a:p>
            <a:pPr eaLnBrk="1" hangingPunct="1">
              <a:defRPr/>
            </a:pPr>
            <a:r>
              <a:rPr lang="bg-BG" sz="2400" dirty="0" smtClean="0">
                <a:latin typeface="Times New Roman" pitchFamily="18" charset="0"/>
              </a:rPr>
              <a:t>ПА1 работеше също неустойчиво с налягане 70 – 75 м и дебит 18 л/с;</a:t>
            </a:r>
          </a:p>
          <a:p>
            <a:pPr eaLnBrk="1" hangingPunct="1">
              <a:defRPr/>
            </a:pPr>
            <a:r>
              <a:rPr lang="bg-BG" sz="2400" dirty="0" smtClean="0">
                <a:latin typeface="Times New Roman" pitchFamily="18" charset="0"/>
              </a:rPr>
              <a:t>Водата от чешмата беше “бяла” – примесена с въздушни включвания;</a:t>
            </a:r>
          </a:p>
          <a:p>
            <a:pPr eaLnBrk="1" hangingPunct="1">
              <a:defRPr/>
            </a:pPr>
            <a:r>
              <a:rPr lang="bg-BG" sz="2400" dirty="0" smtClean="0">
                <a:latin typeface="Times New Roman" pitchFamily="18" charset="0"/>
              </a:rPr>
              <a:t>При отваряне на СК на смукателя при работещ ПА се получи вакуум;</a:t>
            </a:r>
          </a:p>
          <a:p>
            <a:pPr eaLnBrk="1" hangingPunct="1">
              <a:defRPr/>
            </a:pPr>
            <a:endParaRPr lang="en-US" sz="2400" dirty="0" smtClean="0">
              <a:latin typeface="Times New Roman" pitchFamily="18" charset="0"/>
            </a:endParaRPr>
          </a:p>
        </p:txBody>
      </p:sp>
      <p:grpSp>
        <p:nvGrpSpPr>
          <p:cNvPr id="5124" name="Group 4"/>
          <p:cNvGrpSpPr>
            <a:grpSpLocks/>
          </p:cNvGrpSpPr>
          <p:nvPr/>
        </p:nvGrpSpPr>
        <p:grpSpPr bwMode="auto">
          <a:xfrm>
            <a:off x="2503488" y="4581525"/>
            <a:ext cx="4229100" cy="2171700"/>
            <a:chOff x="2880" y="1536"/>
            <a:chExt cx="6660" cy="3420"/>
          </a:xfrm>
        </p:grpSpPr>
        <p:sp>
          <p:nvSpPr>
            <p:cNvPr id="5125" name="Rectangle 5"/>
            <p:cNvSpPr>
              <a:spLocks noChangeArrowheads="1"/>
            </p:cNvSpPr>
            <p:nvPr/>
          </p:nvSpPr>
          <p:spPr bwMode="auto">
            <a:xfrm>
              <a:off x="7740" y="1536"/>
              <a:ext cx="1800" cy="14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bg-BG" altLang="bg-BG" sz="1200" b="1" dirty="0">
                  <a:solidFill>
                    <a:srgbClr val="000000"/>
                  </a:solidFill>
                  <a:latin typeface="Tahoma" panose="020B0604030504040204" pitchFamily="34" charset="0"/>
                </a:rPr>
                <a:t>Черпателен</a:t>
              </a:r>
              <a:r>
                <a:rPr lang="bg-BG" altLang="bg-BG" sz="1200" b="1" dirty="0">
                  <a:latin typeface="Tahoma" panose="020B0604030504040204" pitchFamily="34" charset="0"/>
                </a:rPr>
                <a:t> </a:t>
              </a:r>
            </a:p>
            <a:p>
              <a:pPr algn="ctr"/>
              <a:r>
                <a:rPr lang="bg-BG" altLang="bg-BG" sz="1200" b="1" dirty="0">
                  <a:solidFill>
                    <a:srgbClr val="000000"/>
                  </a:solidFill>
                  <a:latin typeface="Tahoma" panose="020B0604030504040204" pitchFamily="34" charset="0"/>
                </a:rPr>
                <a:t>резервоар</a:t>
              </a:r>
              <a:endParaRPr lang="en-US" altLang="bg-BG" sz="1200" b="1" dirty="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5126" name="AutoShape 6"/>
            <p:cNvSpPr>
              <a:spLocks noChangeArrowheads="1"/>
            </p:cNvSpPr>
            <p:nvPr/>
          </p:nvSpPr>
          <p:spPr bwMode="auto">
            <a:xfrm>
              <a:off x="3060" y="3696"/>
              <a:ext cx="360" cy="180"/>
            </a:xfrm>
            <a:prstGeom prst="flowChartCollat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bg-BG" altLang="bg-BG" dirty="0"/>
            </a:p>
          </p:txBody>
        </p:sp>
        <p:sp>
          <p:nvSpPr>
            <p:cNvPr id="5127" name="AutoShape 7"/>
            <p:cNvSpPr>
              <a:spLocks noChangeArrowheads="1"/>
            </p:cNvSpPr>
            <p:nvPr/>
          </p:nvSpPr>
          <p:spPr bwMode="auto">
            <a:xfrm>
              <a:off x="4140" y="3696"/>
              <a:ext cx="360" cy="180"/>
            </a:xfrm>
            <a:prstGeom prst="flowChartCollat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bg-BG" altLang="bg-BG" dirty="0"/>
            </a:p>
          </p:txBody>
        </p:sp>
        <p:sp>
          <p:nvSpPr>
            <p:cNvPr id="5128" name="AutoShape 8"/>
            <p:cNvSpPr>
              <a:spLocks noChangeArrowheads="1"/>
            </p:cNvSpPr>
            <p:nvPr/>
          </p:nvSpPr>
          <p:spPr bwMode="auto">
            <a:xfrm>
              <a:off x="5220" y="3696"/>
              <a:ext cx="360" cy="180"/>
            </a:xfrm>
            <a:prstGeom prst="flowChartCollat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bg-BG" altLang="bg-BG" dirty="0"/>
            </a:p>
          </p:txBody>
        </p:sp>
        <p:sp>
          <p:nvSpPr>
            <p:cNvPr id="5129" name="AutoShape 9"/>
            <p:cNvSpPr>
              <a:spLocks noChangeArrowheads="1"/>
            </p:cNvSpPr>
            <p:nvPr/>
          </p:nvSpPr>
          <p:spPr bwMode="auto">
            <a:xfrm rot="16200000" flipV="1">
              <a:off x="6390" y="2346"/>
              <a:ext cx="360" cy="180"/>
            </a:xfrm>
            <a:prstGeom prst="flowChartCollat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  <a:effectLst>
              <a:prstShdw prst="shdw17" dist="17961" dir="13500000">
                <a:srgbClr val="000000"/>
              </a:prstShdw>
            </a:effec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bg-BG" altLang="bg-BG" dirty="0"/>
            </a:p>
          </p:txBody>
        </p:sp>
        <p:sp>
          <p:nvSpPr>
            <p:cNvPr id="5130" name="AutoShape 10"/>
            <p:cNvSpPr>
              <a:spLocks noChangeArrowheads="1"/>
            </p:cNvSpPr>
            <p:nvPr/>
          </p:nvSpPr>
          <p:spPr bwMode="auto">
            <a:xfrm rot="-5400000">
              <a:off x="6930" y="2706"/>
              <a:ext cx="360" cy="180"/>
            </a:xfrm>
            <a:prstGeom prst="flowChartCollat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>
              <a:prstShdw prst="shdw17" dist="17961" dir="13500000">
                <a:srgbClr val="000000"/>
              </a:prstShdw>
            </a:effec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bg-BG" altLang="bg-BG" dirty="0"/>
            </a:p>
          </p:txBody>
        </p:sp>
        <p:sp>
          <p:nvSpPr>
            <p:cNvPr id="5131" name="Line 11"/>
            <p:cNvSpPr>
              <a:spLocks noChangeShapeType="1"/>
            </p:cNvSpPr>
            <p:nvPr/>
          </p:nvSpPr>
          <p:spPr bwMode="auto">
            <a:xfrm flipH="1">
              <a:off x="7200" y="2796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5132" name="Line 12"/>
            <p:cNvSpPr>
              <a:spLocks noChangeShapeType="1"/>
            </p:cNvSpPr>
            <p:nvPr/>
          </p:nvSpPr>
          <p:spPr bwMode="auto">
            <a:xfrm>
              <a:off x="6660" y="2436"/>
              <a:ext cx="14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5133" name="AutoShape 13"/>
            <p:cNvSpPr>
              <a:spLocks noChangeArrowheads="1"/>
            </p:cNvSpPr>
            <p:nvPr/>
          </p:nvSpPr>
          <p:spPr bwMode="auto">
            <a:xfrm>
              <a:off x="2880" y="4416"/>
              <a:ext cx="540" cy="540"/>
            </a:xfrm>
            <a:prstGeom prst="flowChartMagneticTap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bg-BG" dirty="0"/>
                <a:t>1</a:t>
              </a:r>
            </a:p>
          </p:txBody>
        </p:sp>
        <p:sp>
          <p:nvSpPr>
            <p:cNvPr id="5134" name="AutoShape 14"/>
            <p:cNvSpPr>
              <a:spLocks noChangeArrowheads="1"/>
            </p:cNvSpPr>
            <p:nvPr/>
          </p:nvSpPr>
          <p:spPr bwMode="auto">
            <a:xfrm>
              <a:off x="3960" y="4416"/>
              <a:ext cx="540" cy="540"/>
            </a:xfrm>
            <a:prstGeom prst="flowChartMagneticTap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bg-BG" altLang="bg-BG" dirty="0"/>
            </a:p>
          </p:txBody>
        </p:sp>
        <p:sp>
          <p:nvSpPr>
            <p:cNvPr id="5135" name="AutoShape 15"/>
            <p:cNvSpPr>
              <a:spLocks noChangeArrowheads="1"/>
            </p:cNvSpPr>
            <p:nvPr/>
          </p:nvSpPr>
          <p:spPr bwMode="auto">
            <a:xfrm>
              <a:off x="5040" y="4416"/>
              <a:ext cx="540" cy="540"/>
            </a:xfrm>
            <a:prstGeom prst="flowChartMagneticTap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bg-BG" altLang="bg-BG" dirty="0"/>
            </a:p>
          </p:txBody>
        </p:sp>
        <p:sp>
          <p:nvSpPr>
            <p:cNvPr id="5136" name="Line 16"/>
            <p:cNvSpPr>
              <a:spLocks noChangeShapeType="1"/>
            </p:cNvSpPr>
            <p:nvPr/>
          </p:nvSpPr>
          <p:spPr bwMode="auto">
            <a:xfrm>
              <a:off x="3240" y="3336"/>
              <a:ext cx="21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5137" name="Line 17"/>
            <p:cNvSpPr>
              <a:spLocks noChangeShapeType="1"/>
            </p:cNvSpPr>
            <p:nvPr/>
          </p:nvSpPr>
          <p:spPr bwMode="auto">
            <a:xfrm flipH="1">
              <a:off x="3780" y="2436"/>
              <a:ext cx="27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5138" name="Line 18"/>
            <p:cNvSpPr>
              <a:spLocks noChangeShapeType="1"/>
            </p:cNvSpPr>
            <p:nvPr/>
          </p:nvSpPr>
          <p:spPr bwMode="auto">
            <a:xfrm>
              <a:off x="3780" y="2436"/>
              <a:ext cx="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5139" name="Line 19"/>
            <p:cNvSpPr>
              <a:spLocks noChangeShapeType="1"/>
            </p:cNvSpPr>
            <p:nvPr/>
          </p:nvSpPr>
          <p:spPr bwMode="auto">
            <a:xfrm flipH="1">
              <a:off x="4860" y="2796"/>
              <a:ext cx="21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5140" name="Line 20"/>
            <p:cNvSpPr>
              <a:spLocks noChangeShapeType="1"/>
            </p:cNvSpPr>
            <p:nvPr/>
          </p:nvSpPr>
          <p:spPr bwMode="auto">
            <a:xfrm>
              <a:off x="4860" y="2796"/>
              <a:ext cx="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5141" name="Line 21"/>
            <p:cNvSpPr>
              <a:spLocks noChangeShapeType="1"/>
            </p:cNvSpPr>
            <p:nvPr/>
          </p:nvSpPr>
          <p:spPr bwMode="auto">
            <a:xfrm>
              <a:off x="3240" y="3336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5142" name="Line 22"/>
            <p:cNvSpPr>
              <a:spLocks noChangeShapeType="1"/>
            </p:cNvSpPr>
            <p:nvPr/>
          </p:nvSpPr>
          <p:spPr bwMode="auto">
            <a:xfrm>
              <a:off x="4320" y="3336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5143" name="Line 23"/>
            <p:cNvSpPr>
              <a:spLocks noChangeShapeType="1"/>
            </p:cNvSpPr>
            <p:nvPr/>
          </p:nvSpPr>
          <p:spPr bwMode="auto">
            <a:xfrm>
              <a:off x="5400" y="3336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5144" name="Line 24"/>
            <p:cNvSpPr>
              <a:spLocks noChangeShapeType="1"/>
            </p:cNvSpPr>
            <p:nvPr/>
          </p:nvSpPr>
          <p:spPr bwMode="auto">
            <a:xfrm>
              <a:off x="3240" y="3876"/>
              <a:ext cx="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5145" name="Line 25"/>
            <p:cNvSpPr>
              <a:spLocks noChangeShapeType="1"/>
            </p:cNvSpPr>
            <p:nvPr/>
          </p:nvSpPr>
          <p:spPr bwMode="auto">
            <a:xfrm>
              <a:off x="4320" y="3876"/>
              <a:ext cx="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5146" name="Line 26"/>
            <p:cNvSpPr>
              <a:spLocks noChangeShapeType="1"/>
            </p:cNvSpPr>
            <p:nvPr/>
          </p:nvSpPr>
          <p:spPr bwMode="auto">
            <a:xfrm>
              <a:off x="5400" y="3876"/>
              <a:ext cx="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bg-BG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95338" y="244475"/>
            <a:ext cx="8385175" cy="14319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Times New Roman" pitchFamily="18" charset="0"/>
              </a:rPr>
              <a:t>3.</a:t>
            </a:r>
            <a:r>
              <a:rPr lang="bg-BG" dirty="0" smtClean="0">
                <a:latin typeface="Times New Roman" pitchFamily="18" charset="0"/>
              </a:rPr>
              <a:t>Решение на проблема</a:t>
            </a:r>
            <a:r>
              <a:rPr lang="en-US" dirty="0" smtClean="0">
                <a:latin typeface="Times New Roman" pitchFamily="18" charset="0"/>
              </a:rPr>
              <a:t>  </a:t>
            </a:r>
          </a:p>
        </p:txBody>
      </p:sp>
      <p:sp>
        <p:nvSpPr>
          <p:cNvPr id="2355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Стигнаме до извода,че не достига достатъчно вода до ПА от ЧР.</a:t>
            </a:r>
          </a:p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При проверка на СК в ЧР се оказа, че СК1 е с пропаднало сърце – върти се безконечно, а СК2 бе затворен.</a:t>
            </a:r>
          </a:p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Отворихме СК2 и ПА се натовариха и влязоха в устойчив режим.</a:t>
            </a:r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bg-BG" sz="3600" dirty="0" smtClean="0">
                <a:latin typeface="Times New Roman" pitchFamily="18" charset="0"/>
              </a:rPr>
              <a:t>4.Други обекти с подобен проблем</a:t>
            </a:r>
            <a:endParaRPr lang="en-US" sz="3600" dirty="0" smtClean="0">
              <a:latin typeface="Times New Roman" pitchFamily="18" charset="0"/>
            </a:endParaRPr>
          </a:p>
        </p:txBody>
      </p:sp>
      <p:sp>
        <p:nvSpPr>
          <p:cNvPr id="2457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На ПС ІІ-ри подем бяха пропаднали и двата СК на смукателните водопроводи и ПА работеха неустойчиво;</a:t>
            </a:r>
          </a:p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На ПС Ряхово бяха затворени всички СК на мустаците след профилактика и не достигаше дебит, за да захрани ПА.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939800" y="244475"/>
            <a:ext cx="8385175" cy="1431925"/>
          </a:xfrm>
        </p:spPr>
        <p:txBody>
          <a:bodyPr/>
          <a:lstStyle/>
          <a:p>
            <a:pPr eaLnBrk="1" hangingPunct="1">
              <a:defRPr/>
            </a:pPr>
            <a:r>
              <a:rPr lang="bg-BG" sz="4800" dirty="0" smtClean="0">
                <a:latin typeface="Times New Roman" pitchFamily="18" charset="0"/>
              </a:rPr>
              <a:t>5.Изводи</a:t>
            </a:r>
            <a:endParaRPr lang="en-US" sz="4800" dirty="0" smtClean="0">
              <a:latin typeface="Times New Roman" pitchFamily="18" charset="0"/>
            </a:endParaRPr>
          </a:p>
        </p:txBody>
      </p:sp>
      <p:sp>
        <p:nvSpPr>
          <p:cNvPr id="2560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bg-BG" sz="2800" dirty="0" smtClean="0">
                <a:latin typeface="Times New Roman" pitchFamily="18" charset="0"/>
              </a:rPr>
              <a:t>Често след профилактика или при отстраняване на авария част от СК се забравят затворени или притворени.</a:t>
            </a:r>
          </a:p>
          <a:p>
            <a:pPr eaLnBrk="1" hangingPunct="1">
              <a:defRPr/>
            </a:pPr>
            <a:r>
              <a:rPr lang="bg-BG" sz="2800" dirty="0" smtClean="0">
                <a:latin typeface="Times New Roman" pitchFamily="18" charset="0"/>
              </a:rPr>
              <a:t>Особено опасно за работата на ПА е когато са затворени смукателните водопроводи или постъпващата вода във водоизточника.</a:t>
            </a:r>
          </a:p>
          <a:p>
            <a:pPr eaLnBrk="1" hangingPunct="1">
              <a:defRPr/>
            </a:pPr>
            <a:r>
              <a:rPr lang="bg-BG" sz="2800" dirty="0" smtClean="0">
                <a:latin typeface="Times New Roman" pitchFamily="18" charset="0"/>
              </a:rPr>
              <a:t>В тези случай ПА работят с понижени параметри, неустойчиво и във водата има разтворен въздух.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28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866775" y="244475"/>
            <a:ext cx="8385175" cy="1431925"/>
          </a:xfrm>
        </p:spPr>
        <p:txBody>
          <a:bodyPr/>
          <a:lstStyle/>
          <a:p>
            <a:pPr eaLnBrk="1" hangingPunct="1">
              <a:defRPr/>
            </a:pPr>
            <a:r>
              <a:rPr lang="bg-BG" sz="5400" dirty="0" smtClean="0">
                <a:latin typeface="Times New Roman" pitchFamily="18" charset="0"/>
              </a:rPr>
              <a:t>6.Препоръки</a:t>
            </a:r>
            <a:endParaRPr lang="en-US" sz="5400" dirty="0" smtClean="0">
              <a:latin typeface="Times New Roman" pitchFamily="18" charset="0"/>
            </a:endParaRPr>
          </a:p>
        </p:txBody>
      </p:sp>
      <p:sp>
        <p:nvSpPr>
          <p:cNvPr id="2662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bg-BG" dirty="0" smtClean="0">
                <a:latin typeface="Times New Roman" pitchFamily="18" charset="0"/>
              </a:rPr>
              <a:t>Отговорника на групата да провери състоянието на СК след манипулация.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dirty="0" smtClean="0">
                <a:latin typeface="Times New Roman" pitchFamily="18" charset="0"/>
              </a:rPr>
              <a:t>Да се въведе обекта в нормална експлоатация след профилактиката.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dirty="0" smtClean="0">
                <a:latin typeface="Times New Roman" pitchFamily="18" charset="0"/>
              </a:rPr>
              <a:t>Монтаж за защита от минимален товар.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dirty="0" smtClean="0">
                <a:latin typeface="Times New Roman" pitchFamily="18" charset="0"/>
              </a:rPr>
              <a:t>Обучение на помпиерите при неустойчива работа и въздух във водата да уведомят незабавно Техник ЕМО.</a:t>
            </a:r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70</TotalTime>
  <Words>312</Words>
  <Application>Microsoft Office PowerPoint</Application>
  <PresentationFormat>Презентация на цял екран (4:3)</PresentationFormat>
  <Paragraphs>31</Paragraphs>
  <Slides>7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7</vt:i4>
      </vt:variant>
    </vt:vector>
  </HeadingPairs>
  <TitlesOfParts>
    <vt:vector size="14" baseType="lpstr">
      <vt:lpstr>Times New Roman</vt:lpstr>
      <vt:lpstr>Arial</vt:lpstr>
      <vt:lpstr>Arial Black</vt:lpstr>
      <vt:lpstr>Wingdings</vt:lpstr>
      <vt:lpstr>Calibri</vt:lpstr>
      <vt:lpstr>Tahoma</vt:lpstr>
      <vt:lpstr>Glass Layers</vt:lpstr>
      <vt:lpstr>Проблеми със смукателите на ПС</vt:lpstr>
      <vt:lpstr>1.Описание на проблема.</vt:lpstr>
      <vt:lpstr>2.Анализ на съществуващото положение.</vt:lpstr>
      <vt:lpstr>3.Решение на проблема  </vt:lpstr>
      <vt:lpstr>4.Други обекти с подобен проблем</vt:lpstr>
      <vt:lpstr>5.Изводи</vt:lpstr>
      <vt:lpstr>6.Препоръки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Смукатели на ПС Николово 2</dc:title>
  <dc:creator>pc</dc:creator>
  <cp:lastModifiedBy>Rumen Yordanov</cp:lastModifiedBy>
  <cp:revision>12</cp:revision>
  <dcterms:created xsi:type="dcterms:W3CDTF">2007-01-05T19:43:42Z</dcterms:created>
  <dcterms:modified xsi:type="dcterms:W3CDTF">2026-04-18T09:07:44Z</dcterms:modified>
</cp:coreProperties>
</file>