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64" r:id="rId5"/>
    <p:sldId id="260" r:id="rId6"/>
    <p:sldId id="261" r:id="rId7"/>
    <p:sldId id="262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bg-BG" dirty="0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9863132-FE9A-4722-B438-4E2372B43973}" type="slidenum">
              <a:rPr lang="en-US" altLang="bg-BG"/>
              <a:pPr/>
              <a:t>‹#›</a:t>
            </a:fld>
            <a:endParaRPr lang="en-US" altLang="bg-BG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358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18FA8F-E870-4E93-B15C-7C720B59A9E9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074600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9637D5-D061-44CD-8C3F-86C3E7FB964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594872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064EDF-EB7A-4ECE-9551-D125E0600846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614989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799EAA-FF99-4F13-9FDA-5B75CBB7E9AA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134702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207B0D-777E-4F06-8467-3D0A59407FE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401489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448353-6B19-4A49-B878-E276A093220B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544941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C53D41-682F-4DE0-B3DA-C37FF48662C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6402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EAF4A1-B05D-4F70-BC18-6BE40D62F188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08324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1117E7-583D-4F13-AECA-3C6EEFE6F19D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412390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B7BB5D-C3FF-4273-A9CC-3EF6C311483F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5059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FAA20CF3-6BDC-40C6-BB67-D2445E112732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989138"/>
            <a:ext cx="8713788" cy="2160587"/>
          </a:xfrm>
        </p:spPr>
        <p:txBody>
          <a:bodyPr/>
          <a:lstStyle/>
          <a:p>
            <a:pPr eaLnBrk="1" hangingPunct="1">
              <a:defRPr/>
            </a:pPr>
            <a:r>
              <a:rPr lang="bg-BG" sz="4800" b="1" dirty="0" smtClean="0">
                <a:latin typeface="Times New Roman" pitchFamily="18" charset="0"/>
              </a:rPr>
              <a:t>Други проекти през 2006 год.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-252413" y="188913"/>
            <a:ext cx="9864726" cy="747712"/>
          </a:xfrm>
        </p:spPr>
        <p:txBody>
          <a:bodyPr/>
          <a:lstStyle/>
          <a:p>
            <a:pPr algn="ctr" eaLnBrk="1" hangingPunct="1">
              <a:defRPr/>
            </a:pPr>
            <a:r>
              <a:rPr lang="bg-BG" sz="3200" dirty="0" smtClean="0">
                <a:latin typeface="Times New Roman" pitchFamily="18" charset="0"/>
              </a:rPr>
              <a:t>1.Доставка и монтаж на </a:t>
            </a:r>
            <a:r>
              <a:rPr lang="bg-BG" sz="3200" dirty="0" smtClean="0">
                <a:latin typeface="Times New Roman" pitchFamily="18" charset="0"/>
              </a:rPr>
              <a:t>газ анализатори </a:t>
            </a:r>
            <a:r>
              <a:rPr lang="bg-BG" sz="3200" dirty="0" smtClean="0">
                <a:latin typeface="Times New Roman" pitchFamily="18" charset="0"/>
              </a:rPr>
              <a:t>за хлор.</a:t>
            </a:r>
            <a:endParaRPr lang="en-US" sz="3200" dirty="0" smtClean="0">
              <a:latin typeface="Times New Roman" pitchFamily="18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1117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По предписание на инспекцията по охрана на труда трябваше да оборудваме хлораторните помещения,където имаме варели с хлор газ с газанализатори.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След проучване на пазара доставихме и монтирахме 3 бр. анализатори на хлор на ПС Цветница,І-ви подем и ІІ-ри подем.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При изпускане на хлор се активира предупредителен звуков сигнал на обекта и информацията се изпраща към ЦДП.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За действията на персонала е подготвена инструкция.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Часовете с обгазявания с хлор са 1 от показателите за качество на услугата и се наблюдават от КЕВР.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b="1" dirty="0" smtClean="0">
                <a:latin typeface="Times New Roman" pitchFamily="18" charset="0"/>
              </a:rPr>
              <a:t>Ефект – снижихме риска от обгазяване на персонала.</a:t>
            </a:r>
          </a:p>
          <a:p>
            <a:pPr eaLnBrk="1" hangingPunct="1">
              <a:lnSpc>
                <a:spcPct val="90000"/>
              </a:lnSpc>
              <a:defRPr/>
            </a:pPr>
            <a:endParaRPr lang="bg-BG" sz="24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4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50875" y="-28575"/>
            <a:ext cx="8385175" cy="936625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2.Доставка на преносим </a:t>
            </a:r>
            <a:r>
              <a:rPr lang="bg-BG" sz="3600" dirty="0" smtClean="0">
                <a:latin typeface="Times New Roman" pitchFamily="18" charset="0"/>
              </a:rPr>
              <a:t>газ анализатор </a:t>
            </a:r>
            <a:r>
              <a:rPr lang="bg-BG" sz="3600" dirty="0" smtClean="0">
                <a:latin typeface="Times New Roman" pitchFamily="18" charset="0"/>
              </a:rPr>
              <a:t>за работа в шахти и колектори.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196975"/>
            <a:ext cx="8007350" cy="532765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След проучване доставихме преносим газанализатор за работа на екипите в шахти и колектори.</a:t>
            </a:r>
          </a:p>
          <a:p>
            <a:pPr marL="533400" indent="-533400"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При наличие на </a:t>
            </a:r>
            <a:r>
              <a:rPr lang="bg-BG" dirty="0" smtClean="0">
                <a:latin typeface="Times New Roman" pitchFamily="18" charset="0"/>
              </a:rPr>
              <a:t>горими</a:t>
            </a:r>
            <a:r>
              <a:rPr lang="bg-BG" dirty="0" smtClean="0">
                <a:latin typeface="Times New Roman" pitchFamily="18" charset="0"/>
              </a:rPr>
              <a:t> газове или липса на кислород уредът предупреждава да не се влиза в шахтата.</a:t>
            </a:r>
          </a:p>
          <a:p>
            <a:pPr marL="533400" indent="-533400"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Може да се използва и при извършване на </a:t>
            </a:r>
            <a:r>
              <a:rPr lang="bg-BG" dirty="0" smtClean="0">
                <a:latin typeface="Times New Roman" pitchFamily="18" charset="0"/>
              </a:rPr>
              <a:t>газо</a:t>
            </a:r>
            <a:r>
              <a:rPr lang="bg-BG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пламъчни</a:t>
            </a:r>
            <a:r>
              <a:rPr lang="bg-BG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работи с газов резач в шахти и кладенци</a:t>
            </a:r>
            <a:r>
              <a:rPr lang="bg-BG" dirty="0" smtClean="0">
                <a:latin typeface="Times New Roman" pitchFamily="18" charset="0"/>
              </a:rPr>
              <a:t>, както </a:t>
            </a:r>
            <a:r>
              <a:rPr lang="bg-BG" dirty="0" smtClean="0">
                <a:latin typeface="Times New Roman" pitchFamily="18" charset="0"/>
              </a:rPr>
              <a:t>и за контрол изпускането на метан по трасето на газопровода в РМР.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50875" y="331788"/>
            <a:ext cx="8385175" cy="936625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3.Изграждане на гръмоотвод и стойки за закрепване на антени за радиовръзки на покрива на Район Русе град.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916113"/>
            <a:ext cx="8007350" cy="50419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При ремонта на покрива предвидихме стойки за закрепване на мачтите на антените.</a:t>
            </a:r>
          </a:p>
          <a:p>
            <a:pPr marL="533400" indent="-533400"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В бъдеще ще се улесни обслужването им</a:t>
            </a:r>
            <a:r>
              <a:rPr lang="bg-BG" dirty="0" smtClean="0">
                <a:latin typeface="Times New Roman" pitchFamily="18" charset="0"/>
              </a:rPr>
              <a:t>, защото </a:t>
            </a:r>
            <a:r>
              <a:rPr lang="bg-BG" dirty="0" smtClean="0">
                <a:latin typeface="Times New Roman" pitchFamily="18" charset="0"/>
              </a:rPr>
              <a:t>могат лесно да се смъкват и издигат.</a:t>
            </a:r>
          </a:p>
          <a:p>
            <a:pPr marL="533400" indent="-533400"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Кабелите ги укрепихме на лавици.</a:t>
            </a:r>
          </a:p>
          <a:p>
            <a:pPr marL="533400" indent="-533400"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Към конструкцията предвидихме и пилони за </a:t>
            </a:r>
            <a:r>
              <a:rPr lang="bg-BG" dirty="0" smtClean="0">
                <a:latin typeface="Times New Roman" pitchFamily="18" charset="0"/>
              </a:rPr>
              <a:t>гръмозащита</a:t>
            </a:r>
            <a:r>
              <a:rPr lang="bg-BG" dirty="0" smtClean="0">
                <a:latin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 smtClean="0"/>
              <a:t>			</a:t>
            </a:r>
            <a:endParaRPr lang="bg-B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-900113" y="44450"/>
            <a:ext cx="9288463" cy="647700"/>
          </a:xfrm>
        </p:spPr>
        <p:txBody>
          <a:bodyPr/>
          <a:lstStyle/>
          <a:p>
            <a:pPr eaLnBrk="1" hangingPunct="1">
              <a:defRPr/>
            </a:pPr>
            <a:r>
              <a:rPr lang="bg-BG" sz="4000" dirty="0" smtClean="0">
                <a:latin typeface="Times New Roman" pitchFamily="18" charset="0"/>
              </a:rPr>
              <a:t>		4.Подмяна на ПА с нови </a:t>
            </a:r>
            <a:r>
              <a:rPr lang="en-US" sz="4000" dirty="0" smtClean="0">
                <a:latin typeface="Times New Roman" pitchFamily="18" charset="0"/>
              </a:rPr>
              <a:t>KSB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893763"/>
            <a:ext cx="8748712" cy="5199062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bg-BG" sz="2800" dirty="0" smtClean="0">
                <a:latin typeface="Times New Roman" pitchFamily="18" charset="0"/>
              </a:rPr>
              <a:t>	Подменихме 6 бр. стари ПА с нови с по-висок КПД и по-близки параметри </a:t>
            </a:r>
            <a:r>
              <a:rPr lang="en-US" sz="2800" dirty="0" smtClean="0">
                <a:latin typeface="Times New Roman" pitchFamily="18" charset="0"/>
              </a:rPr>
              <a:t>Q;H </a:t>
            </a:r>
            <a:r>
              <a:rPr lang="bg-BG" sz="2800" dirty="0" smtClean="0">
                <a:latin typeface="Times New Roman" pitchFamily="18" charset="0"/>
              </a:rPr>
              <a:t>до нуждите  на обекта.</a:t>
            </a:r>
          </a:p>
          <a:p>
            <a:pPr eaLnBrk="1" hangingPunct="1">
              <a:buFontTx/>
              <a:buNone/>
              <a:defRPr/>
            </a:pPr>
            <a:r>
              <a:rPr lang="bg-BG" sz="2800" dirty="0" smtClean="0">
                <a:latin typeface="Times New Roman" pitchFamily="18" charset="0"/>
              </a:rPr>
              <a:t>	Средния срок за изкупуване на инвестицията е 3.2 години.</a:t>
            </a:r>
          </a:p>
          <a:p>
            <a:pPr eaLnBrk="1" hangingPunct="1">
              <a:buFontTx/>
              <a:buNone/>
              <a:defRPr/>
            </a:pPr>
            <a:r>
              <a:rPr lang="bg-BG" sz="2800" dirty="0" smtClean="0">
                <a:latin typeface="Times New Roman" pitchFamily="18" charset="0"/>
              </a:rPr>
              <a:t>	Избрахме тези ПА по критерия за минимум средства за срока на притежание</a:t>
            </a:r>
            <a:r>
              <a:rPr lang="bg-BG" sz="2800" dirty="0" smtClean="0">
                <a:latin typeface="Times New Roman" pitchFamily="18" charset="0"/>
              </a:rPr>
              <a:t>, като </a:t>
            </a:r>
            <a:r>
              <a:rPr lang="bg-BG" sz="2800" dirty="0" smtClean="0">
                <a:latin typeface="Times New Roman" pitchFamily="18" charset="0"/>
              </a:rPr>
              <a:t>приехме</a:t>
            </a:r>
            <a:r>
              <a:rPr lang="bg-BG" sz="2800" dirty="0" smtClean="0">
                <a:latin typeface="Times New Roman" pitchFamily="18" charset="0"/>
              </a:rPr>
              <a:t>, че </a:t>
            </a:r>
            <a:r>
              <a:rPr lang="bg-BG" sz="2800" dirty="0" smtClean="0">
                <a:latin typeface="Times New Roman" pitchFamily="18" charset="0"/>
              </a:rPr>
              <a:t>ПА ще работят 10 год. по 4000 часа на година.</a:t>
            </a:r>
          </a:p>
          <a:p>
            <a:pPr eaLnBrk="1" hangingPunct="1">
              <a:buFontTx/>
              <a:buNone/>
              <a:defRPr/>
            </a:pPr>
            <a:r>
              <a:rPr lang="bg-BG" sz="2800" dirty="0" smtClean="0">
                <a:latin typeface="Times New Roman" pitchFamily="18" charset="0"/>
              </a:rPr>
              <a:t>	Оказа се</a:t>
            </a:r>
            <a:r>
              <a:rPr lang="bg-BG" sz="2800" dirty="0" smtClean="0">
                <a:latin typeface="Times New Roman" pitchFamily="18" charset="0"/>
              </a:rPr>
              <a:t>, че </a:t>
            </a:r>
            <a:r>
              <a:rPr lang="bg-BG" sz="2800" dirty="0" smtClean="0">
                <a:latin typeface="Times New Roman" pitchFamily="18" charset="0"/>
              </a:rPr>
              <a:t>тези ПА са с най-високо КПД и най-ниски разходи за ел</a:t>
            </a:r>
            <a:r>
              <a:rPr lang="bg-BG" sz="2800" dirty="0" smtClean="0">
                <a:latin typeface="Times New Roman" pitchFamily="18" charset="0"/>
              </a:rPr>
              <a:t>. енергия</a:t>
            </a:r>
            <a:r>
              <a:rPr lang="bg-BG" sz="2800" dirty="0" smtClean="0">
                <a:latin typeface="Times New Roman" pitchFamily="18" charset="0"/>
              </a:rPr>
              <a:t>.</a:t>
            </a:r>
          </a:p>
          <a:p>
            <a:pPr eaLnBrk="1" hangingPunct="1">
              <a:buFontTx/>
              <a:buNone/>
              <a:defRPr/>
            </a:pPr>
            <a:r>
              <a:rPr lang="bg-BG" sz="2800" dirty="0" smtClean="0">
                <a:latin typeface="Times New Roman" pitchFamily="18" charset="0"/>
              </a:rPr>
              <a:t>	Снижението на разхода на ел</a:t>
            </a:r>
            <a:r>
              <a:rPr lang="bg-BG" sz="2800" dirty="0" smtClean="0">
                <a:latin typeface="Times New Roman" pitchFamily="18" charset="0"/>
              </a:rPr>
              <a:t>. енергия </a:t>
            </a:r>
            <a:r>
              <a:rPr lang="bg-BG" sz="2800" dirty="0" smtClean="0">
                <a:latin typeface="Times New Roman" pitchFamily="18" charset="0"/>
              </a:rPr>
              <a:t>е между           15 и 20 % в зависимост от спецификата на обектите.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22288" y="0"/>
            <a:ext cx="8226425" cy="1125538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5.Подготовка на техническите изисквания за доставка на ПА по ИСПА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5938" y="1196975"/>
            <a:ext cx="8377237" cy="6237288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Окончателно оформихме съвместно с агенция ИСПА документите за техническите изисквания за доставка на ПА и оборудване по проекта.</a:t>
            </a:r>
          </a:p>
          <a:p>
            <a:pPr marL="533400" indent="-533400"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Започна процедурата по набиране на оферти и сключване на договор за доставка.</a:t>
            </a:r>
          </a:p>
          <a:p>
            <a:pPr marL="533400" indent="-533400"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До края на 2007 год. очакваме да се достави заявеното оборудване.</a:t>
            </a:r>
          </a:p>
          <a:p>
            <a:pPr marL="533400" indent="-533400"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Монтажните работи основно ще се извършват през 2008 година.</a:t>
            </a: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385175" cy="1214438"/>
          </a:xfrm>
        </p:spPr>
        <p:txBody>
          <a:bodyPr/>
          <a:lstStyle/>
          <a:p>
            <a:pPr algn="ctr" eaLnBrk="1" hangingPunct="1">
              <a:defRPr/>
            </a:pPr>
            <a:r>
              <a:rPr lang="bg-BG" sz="4000" dirty="0" smtClean="0">
                <a:latin typeface="Times New Roman" pitchFamily="18" charset="0"/>
              </a:rPr>
              <a:t>6.Внедряване на честотно управление на ПА на ПС Ряхово</a:t>
            </a:r>
            <a:endParaRPr lang="en-US" sz="4000" dirty="0" smtClean="0">
              <a:latin typeface="Times New Roman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41463"/>
            <a:ext cx="8713788" cy="4840287"/>
          </a:xfrm>
        </p:spPr>
        <p:txBody>
          <a:bodyPr/>
          <a:lstStyle/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Село Ряхово е без напорен резервоар</a:t>
            </a:r>
            <a:r>
              <a:rPr lang="bg-BG" sz="2800" dirty="0" smtClean="0">
                <a:latin typeface="Times New Roman" pitchFamily="18" charset="0"/>
              </a:rPr>
              <a:t>. Водата </a:t>
            </a:r>
            <a:r>
              <a:rPr lang="bg-BG" sz="2800" dirty="0" smtClean="0">
                <a:latin typeface="Times New Roman" pitchFamily="18" charset="0"/>
              </a:rPr>
              <a:t>от ПА се подава директно в мрежата</a:t>
            </a:r>
            <a:r>
              <a:rPr lang="bg-BG" sz="2800" dirty="0" smtClean="0">
                <a:latin typeface="Times New Roman" pitchFamily="18" charset="0"/>
              </a:rPr>
              <a:t>. ПА </a:t>
            </a:r>
            <a:r>
              <a:rPr lang="bg-BG" sz="2800" dirty="0" smtClean="0">
                <a:latin typeface="Times New Roman" pitchFamily="18" charset="0"/>
              </a:rPr>
              <a:t>се управляваше с </a:t>
            </a:r>
            <a:r>
              <a:rPr lang="bg-BG" sz="2800" dirty="0" smtClean="0">
                <a:latin typeface="Times New Roman" pitchFamily="18" charset="0"/>
              </a:rPr>
              <a:t>хидрофорна</a:t>
            </a:r>
            <a:r>
              <a:rPr lang="bg-BG" sz="2800" dirty="0" smtClean="0">
                <a:latin typeface="Times New Roman" pitchFamily="18" charset="0"/>
              </a:rPr>
              <a:t> уредба.</a:t>
            </a:r>
          </a:p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Използвахме честотен преобразувател на </a:t>
            </a:r>
            <a:r>
              <a:rPr lang="bg-BG" sz="2800" dirty="0" smtClean="0">
                <a:latin typeface="Times New Roman" pitchFamily="18" charset="0"/>
              </a:rPr>
              <a:t>Данфос</a:t>
            </a:r>
            <a:r>
              <a:rPr lang="bg-BG" sz="2800" dirty="0" smtClean="0">
                <a:latin typeface="Times New Roman" pitchFamily="18" charset="0"/>
              </a:rPr>
              <a:t> 15 К</a:t>
            </a:r>
            <a:r>
              <a:rPr lang="en-US" sz="2800" dirty="0" smtClean="0">
                <a:latin typeface="Times New Roman" pitchFamily="18" charset="0"/>
              </a:rPr>
              <a:t>W </a:t>
            </a:r>
            <a:r>
              <a:rPr lang="bg-BG" sz="2800" dirty="0" smtClean="0">
                <a:latin typeface="Times New Roman" pitchFamily="18" charset="0"/>
              </a:rPr>
              <a:t>за управление на ПА 11ПВ25х2;</a:t>
            </a:r>
          </a:p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Подобри се  качеството на водоснабдяване – избегнаха се пулсациите в налягането при пуск и стоп на ПА</a:t>
            </a:r>
            <a:r>
              <a:rPr lang="bg-BG" sz="2800" dirty="0" smtClean="0">
                <a:latin typeface="Times New Roman" pitchFamily="18" charset="0"/>
              </a:rPr>
              <a:t>. Избегнаха </a:t>
            </a:r>
            <a:r>
              <a:rPr lang="bg-BG" sz="2800" dirty="0" smtClean="0">
                <a:latin typeface="Times New Roman" pitchFamily="18" charset="0"/>
              </a:rPr>
              <a:t>се и хидравличните удари във водопроводната мрежа .</a:t>
            </a:r>
          </a:p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Повиши се консумацията на ел</a:t>
            </a:r>
            <a:r>
              <a:rPr lang="bg-BG" sz="2800" dirty="0" smtClean="0">
                <a:latin typeface="Times New Roman" pitchFamily="18" charset="0"/>
              </a:rPr>
              <a:t>. енергия</a:t>
            </a:r>
            <a:r>
              <a:rPr lang="bg-BG" sz="2800" dirty="0" smtClean="0">
                <a:latin typeface="Times New Roman" pitchFamily="18" charset="0"/>
              </a:rPr>
              <a:t>.</a:t>
            </a:r>
          </a:p>
          <a:p>
            <a:pPr eaLnBrk="1" hangingPunct="1">
              <a:buFontTx/>
              <a:buNone/>
              <a:defRPr/>
            </a:pPr>
            <a:endParaRPr lang="bg-BG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g-BG" sz="4000" dirty="0" smtClean="0">
                <a:latin typeface="Times New Roman" pitchFamily="18" charset="0"/>
              </a:rPr>
              <a:t>7.Реконструкция КРУ на ПС І-ви подем </a:t>
            </a:r>
            <a:r>
              <a:rPr lang="bg-BG" sz="4000" dirty="0" smtClean="0">
                <a:latin typeface="Times New Roman" pitchFamily="18" charset="0"/>
              </a:rPr>
              <a:t>Раней</a:t>
            </a:r>
            <a:r>
              <a:rPr lang="bg-BG" sz="4000" dirty="0" smtClean="0">
                <a:latin typeface="Times New Roman" pitchFamily="18" charset="0"/>
              </a:rPr>
              <a:t> 1</a:t>
            </a:r>
            <a:endParaRPr lang="en-US" sz="4000" dirty="0" smtClean="0">
              <a:latin typeface="Times New Roman" pitchFamily="18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05000"/>
            <a:ext cx="8964612" cy="4114800"/>
          </a:xfrm>
        </p:spPr>
        <p:txBody>
          <a:bodyPr/>
          <a:lstStyle/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Схемата на автоматиката на Раней1 не бе коректна и създаваше проблеми при отстраняване на аварии.</a:t>
            </a:r>
          </a:p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Изработихме проект и изпълнихме реконструкция с нови технически средства – програмируемо реле</a:t>
            </a:r>
            <a:r>
              <a:rPr lang="bg-BG" sz="2800" dirty="0" smtClean="0">
                <a:latin typeface="Times New Roman" pitchFamily="18" charset="0"/>
              </a:rPr>
              <a:t>, електронни </a:t>
            </a:r>
            <a:r>
              <a:rPr lang="bg-BG" sz="2800" dirty="0" smtClean="0">
                <a:latin typeface="Times New Roman" pitchFamily="18" charset="0"/>
              </a:rPr>
              <a:t>защити</a:t>
            </a:r>
            <a:r>
              <a:rPr lang="bg-BG" sz="2800" dirty="0" smtClean="0">
                <a:latin typeface="Times New Roman" pitchFamily="18" charset="0"/>
              </a:rPr>
              <a:t>, електронни </a:t>
            </a:r>
            <a:r>
              <a:rPr lang="bg-BG" sz="2800" dirty="0" smtClean="0">
                <a:latin typeface="Times New Roman" pitchFamily="18" charset="0"/>
              </a:rPr>
              <a:t>електромери за всеки ПА.</a:t>
            </a:r>
          </a:p>
          <a:p>
            <a:pPr eaLnBrk="1" hangingPunct="1">
              <a:defRPr/>
            </a:pPr>
            <a:r>
              <a:rPr lang="bg-BG" sz="2800" dirty="0" smtClean="0">
                <a:latin typeface="Times New Roman" pitchFamily="18" charset="0"/>
              </a:rPr>
              <a:t>Подобри се надеждността и визуализацията на процесите.</a:t>
            </a:r>
          </a:p>
          <a:p>
            <a:pPr eaLnBrk="1" hangingPunct="1">
              <a:defRPr/>
            </a:pPr>
            <a:endParaRPr lang="en-US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bg-BG" sz="4000" dirty="0" smtClean="0">
                <a:latin typeface="Times New Roman" pitchFamily="18" charset="0"/>
              </a:rPr>
              <a:t>8.Внедряване на слънчеви панели за ел</a:t>
            </a:r>
            <a:r>
              <a:rPr lang="bg-BG" sz="4000" dirty="0" smtClean="0">
                <a:latin typeface="Times New Roman" pitchFamily="18" charset="0"/>
              </a:rPr>
              <a:t>. захранване </a:t>
            </a:r>
            <a:r>
              <a:rPr lang="bg-BG" sz="4000" dirty="0" smtClean="0">
                <a:latin typeface="Times New Roman" pitchFamily="18" charset="0"/>
              </a:rPr>
              <a:t>на НР</a:t>
            </a:r>
            <a:endParaRPr lang="en-US" sz="4000" dirty="0" smtClean="0">
              <a:latin typeface="Times New Roman" pitchFamily="18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На 5 обекта /напорни резервоари/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bg-BG" sz="2400" dirty="0" smtClean="0">
                <a:latin typeface="Times New Roman" pitchFamily="18" charset="0"/>
              </a:rPr>
              <a:t>	използваме автономно ел</a:t>
            </a:r>
            <a:r>
              <a:rPr lang="bg-BG" sz="2400" dirty="0" smtClean="0">
                <a:latin typeface="Times New Roman" pitchFamily="18" charset="0"/>
              </a:rPr>
              <a:t>. захранване </a:t>
            </a:r>
            <a:r>
              <a:rPr lang="bg-BG" sz="2400" dirty="0" smtClean="0">
                <a:latin typeface="Times New Roman" pitchFamily="18" charset="0"/>
              </a:rPr>
              <a:t>от слънчеви панели 10 </a:t>
            </a:r>
            <a:r>
              <a:rPr lang="en-US" sz="2400" dirty="0" smtClean="0">
                <a:latin typeface="Times New Roman" pitchFamily="18" charset="0"/>
              </a:rPr>
              <a:t>W</a:t>
            </a:r>
            <a:r>
              <a:rPr lang="bg-BG" sz="2400" dirty="0" smtClean="0">
                <a:latin typeface="Times New Roman" pitchFamily="18" charset="0"/>
              </a:rPr>
              <a:t> на терминални станции  за </a:t>
            </a:r>
            <a:r>
              <a:rPr lang="bg-BG" sz="2400" dirty="0" smtClean="0">
                <a:latin typeface="Times New Roman" pitchFamily="18" charset="0"/>
              </a:rPr>
              <a:t>управление </a:t>
            </a:r>
            <a:r>
              <a:rPr lang="bg-BG" sz="2400" dirty="0" smtClean="0">
                <a:latin typeface="Times New Roman" pitchFamily="18" charset="0"/>
              </a:rPr>
              <a:t>по нива.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Към панелите има контролер за заряд на акумулаторна батерия през деня.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АБ захранва обекта през тъмната част на деня.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Това са обектите: НКР Обретеник</a:t>
            </a:r>
            <a:r>
              <a:rPr lang="bg-BG" sz="2400" dirty="0" smtClean="0">
                <a:latin typeface="Times New Roman" pitchFamily="18" charset="0"/>
              </a:rPr>
              <a:t>; НКР </a:t>
            </a:r>
            <a:r>
              <a:rPr lang="bg-BG" sz="2400" dirty="0" smtClean="0">
                <a:latin typeface="Times New Roman" pitchFamily="18" charset="0"/>
              </a:rPr>
              <a:t>Пет кладенци</a:t>
            </a:r>
            <a:r>
              <a:rPr lang="bg-BG" sz="2400" dirty="0" smtClean="0">
                <a:latin typeface="Times New Roman" pitchFamily="18" charset="0"/>
              </a:rPr>
              <a:t>; НР </a:t>
            </a:r>
            <a:r>
              <a:rPr lang="bg-BG" sz="2400" dirty="0" smtClean="0">
                <a:latin typeface="Times New Roman" pitchFamily="18" charset="0"/>
              </a:rPr>
              <a:t>Пиргово</a:t>
            </a:r>
            <a:r>
              <a:rPr lang="bg-BG" sz="2400" dirty="0" smtClean="0">
                <a:latin typeface="Times New Roman" pitchFamily="18" charset="0"/>
              </a:rPr>
              <a:t>; НР </a:t>
            </a:r>
            <a:r>
              <a:rPr lang="bg-BG" sz="2400" dirty="0" smtClean="0">
                <a:latin typeface="Times New Roman" pitchFamily="18" charset="0"/>
              </a:rPr>
              <a:t>Брестовица и НР Бръшлен.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Тази технология ни гарантира ел</a:t>
            </a:r>
            <a:r>
              <a:rPr lang="bg-BG" sz="2400" dirty="0" smtClean="0">
                <a:latin typeface="Times New Roman" pitchFamily="18" charset="0"/>
              </a:rPr>
              <a:t>. захранване </a:t>
            </a:r>
            <a:r>
              <a:rPr lang="bg-BG" sz="2400" dirty="0" smtClean="0">
                <a:latin typeface="Times New Roman" pitchFamily="18" charset="0"/>
              </a:rPr>
              <a:t>за </a:t>
            </a:r>
            <a:r>
              <a:rPr lang="bg-BG" sz="2400" dirty="0" smtClean="0">
                <a:latin typeface="Times New Roman" pitchFamily="18" charset="0"/>
              </a:rPr>
              <a:t>отдалечени </a:t>
            </a:r>
            <a:r>
              <a:rPr lang="bg-BG" sz="2400" dirty="0" smtClean="0">
                <a:latin typeface="Times New Roman" pitchFamily="18" charset="0"/>
              </a:rPr>
              <a:t>обекти и работи с добра надеждност.</a:t>
            </a:r>
            <a:endParaRPr lang="en-US" sz="24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946</TotalTime>
  <Words>467</Words>
  <Application>Microsoft Office PowerPoint</Application>
  <PresentationFormat>Презентация на цял екран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9</vt:i4>
      </vt:variant>
    </vt:vector>
  </HeadingPairs>
  <TitlesOfParts>
    <vt:vector size="15" baseType="lpstr">
      <vt:lpstr>Tahoma</vt:lpstr>
      <vt:lpstr>Arial</vt:lpstr>
      <vt:lpstr>Wingdings</vt:lpstr>
      <vt:lpstr>Calibri</vt:lpstr>
      <vt:lpstr>Times New Roman</vt:lpstr>
      <vt:lpstr>Ocean</vt:lpstr>
      <vt:lpstr>Други проекти през 2006 год.</vt:lpstr>
      <vt:lpstr>1.Доставка и монтаж на газ анализатори за хлор.</vt:lpstr>
      <vt:lpstr>2.Доставка на преносим газ анализатор за работа в шахти и колектори.</vt:lpstr>
      <vt:lpstr>3.Изграждане на гръмоотвод и стойки за закрепване на антени за радиовръзки на покрива на Район Русе град.</vt:lpstr>
      <vt:lpstr>  4.Подмяна на ПА с нови KSB</vt:lpstr>
      <vt:lpstr>5.Подготовка на техническите изисквания за доставка на ПА по ИСПА</vt:lpstr>
      <vt:lpstr>6.Внедряване на честотно управление на ПА на ПС Ряхово</vt:lpstr>
      <vt:lpstr>7.Реконструкция КРУ на ПС І-ви подем Раней 1</vt:lpstr>
      <vt:lpstr>8.Внедряване на слънчеви панели за ел. захранване на НР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Смукатели на ПС Николово 2</dc:title>
  <dc:creator>pc</dc:creator>
  <cp:lastModifiedBy>Rumen Yordanov</cp:lastModifiedBy>
  <cp:revision>40</cp:revision>
  <dcterms:created xsi:type="dcterms:W3CDTF">2007-01-05T19:43:42Z</dcterms:created>
  <dcterms:modified xsi:type="dcterms:W3CDTF">2026-04-12T08:51:18Z</dcterms:modified>
</cp:coreProperties>
</file>