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9" r:id="rId1"/>
  </p:sldMasterIdLst>
  <p:notesMasterIdLst>
    <p:notesMasterId r:id="rId10"/>
  </p:notesMasterIdLst>
  <p:sldIdLst>
    <p:sldId id="256" r:id="rId2"/>
    <p:sldId id="283" r:id="rId3"/>
    <p:sldId id="262" r:id="rId4"/>
    <p:sldId id="282" r:id="rId5"/>
    <p:sldId id="257" r:id="rId6"/>
    <p:sldId id="264" r:id="rId7"/>
    <p:sldId id="267" r:id="rId8"/>
    <p:sldId id="266" r:id="rId9"/>
  </p:sldIdLst>
  <p:sldSz cx="9144000" cy="6858000" type="screen4x3"/>
  <p:notesSz cx="6934200" cy="9220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00000"/>
    <a:srgbClr val="000099"/>
    <a:srgbClr val="FFFFFF"/>
    <a:srgbClr val="660066"/>
    <a:srgbClr val="996633"/>
    <a:srgbClr val="CC9900"/>
    <a:srgbClr val="E00000"/>
    <a:srgbClr val="FF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555" autoAdjust="0"/>
    <p:restoredTop sz="94660"/>
  </p:normalViewPr>
  <p:slideViewPr>
    <p:cSldViewPr snapToGrid="0">
      <p:cViewPr>
        <p:scale>
          <a:sx n="66" d="100"/>
          <a:sy n="66" d="100"/>
        </p:scale>
        <p:origin x="1098" y="87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05138" cy="460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309" tIns="46154" rIns="92309" bIns="46154" numCol="1" anchor="t" anchorCtr="0" compatLnSpc="1">
            <a:prstTxWarp prst="textNoShape">
              <a:avLst/>
            </a:prstTxWarp>
          </a:bodyPr>
          <a:lstStyle>
            <a:lvl1pPr defTabSz="922338">
              <a:defRPr sz="1200"/>
            </a:lvl1pPr>
          </a:lstStyle>
          <a:p>
            <a:endParaRPr lang="en-US" altLang="bg-BG" dirty="0"/>
          </a:p>
        </p:txBody>
      </p:sp>
      <p:sp>
        <p:nvSpPr>
          <p:cNvPr id="788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27475" y="0"/>
            <a:ext cx="3005138" cy="460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309" tIns="46154" rIns="92309" bIns="46154" numCol="1" anchor="t" anchorCtr="0" compatLnSpc="1">
            <a:prstTxWarp prst="textNoShape">
              <a:avLst/>
            </a:prstTxWarp>
          </a:bodyPr>
          <a:lstStyle>
            <a:lvl1pPr algn="r" defTabSz="922338">
              <a:defRPr sz="1200"/>
            </a:lvl1pPr>
          </a:lstStyle>
          <a:p>
            <a:endParaRPr lang="en-US" altLang="bg-BG" dirty="0"/>
          </a:p>
        </p:txBody>
      </p:sp>
      <p:sp>
        <p:nvSpPr>
          <p:cNvPr id="78852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62050" y="692150"/>
            <a:ext cx="4610100" cy="34575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788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93738" y="4379913"/>
            <a:ext cx="5546725" cy="4148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309" tIns="46154" rIns="92309" bIns="4615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bg-BG" smtClean="0"/>
              <a:t>Click to edit Master text styles</a:t>
            </a:r>
          </a:p>
          <a:p>
            <a:pPr lvl="1"/>
            <a:r>
              <a:rPr lang="en-US" altLang="bg-BG" smtClean="0"/>
              <a:t>Second level</a:t>
            </a:r>
          </a:p>
          <a:p>
            <a:pPr lvl="2"/>
            <a:r>
              <a:rPr lang="en-US" altLang="bg-BG" smtClean="0"/>
              <a:t>Third level</a:t>
            </a:r>
          </a:p>
          <a:p>
            <a:pPr lvl="3"/>
            <a:r>
              <a:rPr lang="en-US" altLang="bg-BG" smtClean="0"/>
              <a:t>Fourth level</a:t>
            </a:r>
          </a:p>
          <a:p>
            <a:pPr lvl="4"/>
            <a:r>
              <a:rPr lang="en-US" altLang="bg-BG" smtClean="0"/>
              <a:t>Fifth level</a:t>
            </a:r>
          </a:p>
        </p:txBody>
      </p:sp>
      <p:sp>
        <p:nvSpPr>
          <p:cNvPr id="788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758238"/>
            <a:ext cx="3005138" cy="460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309" tIns="46154" rIns="92309" bIns="46154" numCol="1" anchor="b" anchorCtr="0" compatLnSpc="1">
            <a:prstTxWarp prst="textNoShape">
              <a:avLst/>
            </a:prstTxWarp>
          </a:bodyPr>
          <a:lstStyle>
            <a:lvl1pPr defTabSz="922338">
              <a:defRPr sz="1200"/>
            </a:lvl1pPr>
          </a:lstStyle>
          <a:p>
            <a:endParaRPr lang="en-US" altLang="bg-BG" dirty="0"/>
          </a:p>
        </p:txBody>
      </p:sp>
      <p:sp>
        <p:nvSpPr>
          <p:cNvPr id="788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27475" y="8758238"/>
            <a:ext cx="3005138" cy="460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309" tIns="46154" rIns="92309" bIns="46154" numCol="1" anchor="b" anchorCtr="0" compatLnSpc="1">
            <a:prstTxWarp prst="textNoShape">
              <a:avLst/>
            </a:prstTxWarp>
          </a:bodyPr>
          <a:lstStyle>
            <a:lvl1pPr algn="r" defTabSz="922338">
              <a:defRPr sz="1200"/>
            </a:lvl1pPr>
          </a:lstStyle>
          <a:p>
            <a:fld id="{723BC804-5CD2-41E4-B2E3-9514BA80519E}" type="slidenum">
              <a:rPr lang="en-US" altLang="bg-BG"/>
              <a:pPr/>
              <a:t>‹#›</a:t>
            </a:fld>
            <a:endParaRPr lang="en-US" altLang="bg-BG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Заглавен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bg-BG" smtClean="0"/>
              <a:t>Редакт. стил загл. образец</a:t>
            </a:r>
            <a:endParaRPr lang="bg-BG"/>
          </a:p>
        </p:txBody>
      </p:sp>
      <p:sp>
        <p:nvSpPr>
          <p:cNvPr id="3" name="Подзаглавие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bg-BG" smtClean="0"/>
              <a:t>Щракнете, за да редактирате стила на подзаглавието в образеца</a:t>
            </a:r>
            <a:endParaRPr lang="bg-BG"/>
          </a:p>
        </p:txBody>
      </p:sp>
      <p:sp>
        <p:nvSpPr>
          <p:cNvPr id="4" name="Контейнер за 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bg-BG" dirty="0"/>
          </a:p>
        </p:txBody>
      </p:sp>
      <p:sp>
        <p:nvSpPr>
          <p:cNvPr id="5" name="Контейнер за долния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bg-BG" dirty="0"/>
          </a:p>
        </p:txBody>
      </p:sp>
      <p:sp>
        <p:nvSpPr>
          <p:cNvPr id="6" name="Контейнер за номер н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097FF09-6CE2-4D27-9431-7D81CC2779B9}" type="slidenum">
              <a:rPr lang="en-US" altLang="bg-BG"/>
              <a:pPr/>
              <a:t>‹#›</a:t>
            </a:fld>
            <a:endParaRPr lang="en-US" altLang="bg-BG" dirty="0"/>
          </a:p>
        </p:txBody>
      </p:sp>
    </p:spTree>
    <p:extLst>
      <p:ext uri="{BB962C8B-B14F-4D97-AF65-F5344CB8AC3E}">
        <p14:creationId xmlns:p14="http://schemas.microsoft.com/office/powerpoint/2010/main" val="7924909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лавие и вертикален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smtClean="0"/>
              <a:t>Редакт. стил загл. образец</a:t>
            </a:r>
            <a:endParaRPr lang="bg-BG"/>
          </a:p>
        </p:txBody>
      </p:sp>
      <p:sp>
        <p:nvSpPr>
          <p:cNvPr id="3" name="Контейнер за вертикален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bg-BG" smtClean="0"/>
              <a:t>Редактиране на стиловете на текста в образеца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bg-BG"/>
          </a:p>
        </p:txBody>
      </p:sp>
      <p:sp>
        <p:nvSpPr>
          <p:cNvPr id="4" name="Контейнер за 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bg-BG" dirty="0"/>
          </a:p>
        </p:txBody>
      </p:sp>
      <p:sp>
        <p:nvSpPr>
          <p:cNvPr id="5" name="Контейнер за долния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bg-BG" dirty="0"/>
          </a:p>
        </p:txBody>
      </p:sp>
      <p:sp>
        <p:nvSpPr>
          <p:cNvPr id="6" name="Контейнер за номер н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36F22D7-BD85-4D44-A5CA-1A6D0F37733D}" type="slidenum">
              <a:rPr lang="en-US" altLang="bg-BG"/>
              <a:pPr/>
              <a:t>‹#›</a:t>
            </a:fld>
            <a:endParaRPr lang="en-US" altLang="bg-BG" dirty="0"/>
          </a:p>
        </p:txBody>
      </p:sp>
    </p:spTree>
    <p:extLst>
      <p:ext uri="{BB962C8B-B14F-4D97-AF65-F5344CB8AC3E}">
        <p14:creationId xmlns:p14="http://schemas.microsoft.com/office/powerpoint/2010/main" val="41647488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но заглавие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но заглавие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bg-BG" smtClean="0"/>
              <a:t>Редакт. стил загл. образец</a:t>
            </a:r>
            <a:endParaRPr lang="bg-BG"/>
          </a:p>
        </p:txBody>
      </p:sp>
      <p:sp>
        <p:nvSpPr>
          <p:cNvPr id="3" name="Контейнер за вертикален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bg-BG" smtClean="0"/>
              <a:t>Редактиране на стиловете на текста в образеца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bg-BG"/>
          </a:p>
        </p:txBody>
      </p:sp>
      <p:sp>
        <p:nvSpPr>
          <p:cNvPr id="4" name="Контейнер за 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bg-BG" dirty="0"/>
          </a:p>
        </p:txBody>
      </p:sp>
      <p:sp>
        <p:nvSpPr>
          <p:cNvPr id="5" name="Контейнер за долния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bg-BG" dirty="0"/>
          </a:p>
        </p:txBody>
      </p:sp>
      <p:sp>
        <p:nvSpPr>
          <p:cNvPr id="6" name="Контейнер за номер н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DCC2113-B156-4535-9001-3BE579773BED}" type="slidenum">
              <a:rPr lang="en-US" altLang="bg-BG"/>
              <a:pPr/>
              <a:t>‹#›</a:t>
            </a:fld>
            <a:endParaRPr lang="en-US" altLang="bg-BG" dirty="0"/>
          </a:p>
        </p:txBody>
      </p:sp>
    </p:spTree>
    <p:extLst>
      <p:ext uri="{BB962C8B-B14F-4D97-AF65-F5344CB8AC3E}">
        <p14:creationId xmlns:p14="http://schemas.microsoft.com/office/powerpoint/2010/main" val="33706461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лавие и съдържа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smtClean="0"/>
              <a:t>Редакт. стил загл. образец</a:t>
            </a:r>
            <a:endParaRPr lang="bg-BG"/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bg-BG" smtClean="0"/>
              <a:t>Редактиране на стиловете на текста в образеца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bg-BG"/>
          </a:p>
        </p:txBody>
      </p:sp>
      <p:sp>
        <p:nvSpPr>
          <p:cNvPr id="4" name="Контейнер за 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bg-BG" dirty="0"/>
          </a:p>
        </p:txBody>
      </p:sp>
      <p:sp>
        <p:nvSpPr>
          <p:cNvPr id="5" name="Контейнер за долния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bg-BG" dirty="0"/>
          </a:p>
        </p:txBody>
      </p:sp>
      <p:sp>
        <p:nvSpPr>
          <p:cNvPr id="6" name="Контейнер за номер н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A4CBD6F-0099-479B-BDBE-9DC1A98DE565}" type="slidenum">
              <a:rPr lang="en-US" altLang="bg-BG"/>
              <a:pPr/>
              <a:t>‹#›</a:t>
            </a:fld>
            <a:endParaRPr lang="en-US" altLang="bg-BG" dirty="0"/>
          </a:p>
        </p:txBody>
      </p:sp>
    </p:spTree>
    <p:extLst>
      <p:ext uri="{BB962C8B-B14F-4D97-AF65-F5344CB8AC3E}">
        <p14:creationId xmlns:p14="http://schemas.microsoft.com/office/powerpoint/2010/main" val="29519834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лавка на секци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bg-BG" smtClean="0"/>
              <a:t>Редакт. стил загл. образец</a:t>
            </a:r>
            <a:endParaRPr lang="bg-BG"/>
          </a:p>
        </p:txBody>
      </p:sp>
      <p:sp>
        <p:nvSpPr>
          <p:cNvPr id="3" name="Текстов контейнер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bg-BG" smtClean="0"/>
              <a:t>Редактиране на стиловете на текста в образеца</a:t>
            </a:r>
          </a:p>
        </p:txBody>
      </p:sp>
      <p:sp>
        <p:nvSpPr>
          <p:cNvPr id="4" name="Контейнер за 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bg-BG" dirty="0"/>
          </a:p>
        </p:txBody>
      </p:sp>
      <p:sp>
        <p:nvSpPr>
          <p:cNvPr id="5" name="Контейнер за долния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bg-BG" dirty="0"/>
          </a:p>
        </p:txBody>
      </p:sp>
      <p:sp>
        <p:nvSpPr>
          <p:cNvPr id="6" name="Контейнер за номер н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7D536A5-DB07-4090-841B-3AB1CADDBF66}" type="slidenum">
              <a:rPr lang="en-US" altLang="bg-BG"/>
              <a:pPr/>
              <a:t>‹#›</a:t>
            </a:fld>
            <a:endParaRPr lang="en-US" altLang="bg-BG" dirty="0"/>
          </a:p>
        </p:txBody>
      </p:sp>
    </p:spTree>
    <p:extLst>
      <p:ext uri="{BB962C8B-B14F-4D97-AF65-F5344CB8AC3E}">
        <p14:creationId xmlns:p14="http://schemas.microsoft.com/office/powerpoint/2010/main" val="13010765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е съдържани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smtClean="0"/>
              <a:t>Редакт. стил загл. образец</a:t>
            </a:r>
            <a:endParaRPr lang="bg-BG"/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bg-BG" smtClean="0"/>
              <a:t>Редактиране на стиловете на текста в образеца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bg-BG"/>
          </a:p>
        </p:txBody>
      </p:sp>
      <p:sp>
        <p:nvSpPr>
          <p:cNvPr id="4" name="Контейнер за съдържани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bg-BG" smtClean="0"/>
              <a:t>Редактиране на стиловете на текста в образеца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bg-BG"/>
          </a:p>
        </p:txBody>
      </p:sp>
      <p:sp>
        <p:nvSpPr>
          <p:cNvPr id="5" name="Контейнер за 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bg-BG" dirty="0"/>
          </a:p>
        </p:txBody>
      </p:sp>
      <p:sp>
        <p:nvSpPr>
          <p:cNvPr id="6" name="Контейнер за долния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bg-BG" dirty="0"/>
          </a:p>
        </p:txBody>
      </p:sp>
      <p:sp>
        <p:nvSpPr>
          <p:cNvPr id="7" name="Контейнер за номер н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A3F9CBD-B979-4537-A65F-26E5B38C7685}" type="slidenum">
              <a:rPr lang="en-US" altLang="bg-BG"/>
              <a:pPr/>
              <a:t>‹#›</a:t>
            </a:fld>
            <a:endParaRPr lang="en-US" altLang="bg-BG" dirty="0"/>
          </a:p>
        </p:txBody>
      </p:sp>
    </p:spTree>
    <p:extLst>
      <p:ext uri="{BB962C8B-B14F-4D97-AF65-F5344CB8AC3E}">
        <p14:creationId xmlns:p14="http://schemas.microsoft.com/office/powerpoint/2010/main" val="39198579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bg-BG" smtClean="0"/>
              <a:t>Редакт. стил загл. образец</a:t>
            </a:r>
            <a:endParaRPr lang="bg-BG"/>
          </a:p>
        </p:txBody>
      </p:sp>
      <p:sp>
        <p:nvSpPr>
          <p:cNvPr id="3" name="Текстов контейнер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bg-BG" smtClean="0"/>
              <a:t>Редактиране на стиловете на текста в образеца</a:t>
            </a:r>
          </a:p>
        </p:txBody>
      </p:sp>
      <p:sp>
        <p:nvSpPr>
          <p:cNvPr id="4" name="Контейнер за съдържание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bg-BG" smtClean="0"/>
              <a:t>Редактиране на стиловете на текста в образеца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bg-BG"/>
          </a:p>
        </p:txBody>
      </p:sp>
      <p:sp>
        <p:nvSpPr>
          <p:cNvPr id="5" name="Текстов контейнер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bg-BG" smtClean="0"/>
              <a:t>Редактиране на стиловете на текста в образеца</a:t>
            </a:r>
          </a:p>
        </p:txBody>
      </p:sp>
      <p:sp>
        <p:nvSpPr>
          <p:cNvPr id="6" name="Контейнер за съдържание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bg-BG" smtClean="0"/>
              <a:t>Редактиране на стиловете на текста в образеца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bg-BG"/>
          </a:p>
        </p:txBody>
      </p:sp>
      <p:sp>
        <p:nvSpPr>
          <p:cNvPr id="7" name="Контейнер за 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bg-BG" dirty="0"/>
          </a:p>
        </p:txBody>
      </p:sp>
      <p:sp>
        <p:nvSpPr>
          <p:cNvPr id="8" name="Контейнер за долния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bg-BG" dirty="0"/>
          </a:p>
        </p:txBody>
      </p:sp>
      <p:sp>
        <p:nvSpPr>
          <p:cNvPr id="9" name="Контейнер за номер на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CAA9464-23FE-44B5-B2EE-22489C0B7FD6}" type="slidenum">
              <a:rPr lang="en-US" altLang="bg-BG"/>
              <a:pPr/>
              <a:t>‹#›</a:t>
            </a:fld>
            <a:endParaRPr lang="en-US" altLang="bg-BG" dirty="0"/>
          </a:p>
        </p:txBody>
      </p:sp>
    </p:spTree>
    <p:extLst>
      <p:ext uri="{BB962C8B-B14F-4D97-AF65-F5344CB8AC3E}">
        <p14:creationId xmlns:p14="http://schemas.microsoft.com/office/powerpoint/2010/main" val="17349236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Само заглав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smtClean="0"/>
              <a:t>Редакт. стил загл. образец</a:t>
            </a:r>
            <a:endParaRPr lang="bg-BG"/>
          </a:p>
        </p:txBody>
      </p:sp>
      <p:sp>
        <p:nvSpPr>
          <p:cNvPr id="3" name="Контейнер за 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bg-BG" dirty="0"/>
          </a:p>
        </p:txBody>
      </p:sp>
      <p:sp>
        <p:nvSpPr>
          <p:cNvPr id="4" name="Контейнер за долния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bg-BG" dirty="0"/>
          </a:p>
        </p:txBody>
      </p:sp>
      <p:sp>
        <p:nvSpPr>
          <p:cNvPr id="5" name="Контейнер за номер на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044C7A4-0A4F-4046-9F5C-F0D60BD02851}" type="slidenum">
              <a:rPr lang="en-US" altLang="bg-BG"/>
              <a:pPr/>
              <a:t>‹#›</a:t>
            </a:fld>
            <a:endParaRPr lang="en-US" altLang="bg-BG" dirty="0"/>
          </a:p>
        </p:txBody>
      </p:sp>
    </p:spTree>
    <p:extLst>
      <p:ext uri="{BB962C8B-B14F-4D97-AF65-F5344CB8AC3E}">
        <p14:creationId xmlns:p14="http://schemas.microsoft.com/office/powerpoint/2010/main" val="9655867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разе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Контейнер за 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bg-BG" dirty="0"/>
          </a:p>
        </p:txBody>
      </p:sp>
      <p:sp>
        <p:nvSpPr>
          <p:cNvPr id="3" name="Контейнер за долния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bg-BG" dirty="0"/>
          </a:p>
        </p:txBody>
      </p:sp>
      <p:sp>
        <p:nvSpPr>
          <p:cNvPr id="4" name="Контейнер за номер на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EE5B0AC-CB87-4970-BBF3-15D50A0CFF4F}" type="slidenum">
              <a:rPr lang="en-US" altLang="bg-BG"/>
              <a:pPr/>
              <a:t>‹#›</a:t>
            </a:fld>
            <a:endParaRPr lang="en-US" altLang="bg-BG" dirty="0"/>
          </a:p>
        </p:txBody>
      </p:sp>
    </p:spTree>
    <p:extLst>
      <p:ext uri="{BB962C8B-B14F-4D97-AF65-F5344CB8AC3E}">
        <p14:creationId xmlns:p14="http://schemas.microsoft.com/office/powerpoint/2010/main" val="34127786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Съдържание с на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bg-BG" smtClean="0"/>
              <a:t>Редакт. стил загл. образец</a:t>
            </a:r>
            <a:endParaRPr lang="bg-BG"/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bg-BG" smtClean="0"/>
              <a:t>Редактиране на стиловете на текста в образеца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bg-BG"/>
          </a:p>
        </p:txBody>
      </p:sp>
      <p:sp>
        <p:nvSpPr>
          <p:cNvPr id="4" name="Текстов контейнер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bg-BG" smtClean="0"/>
              <a:t>Редактиране на стиловете на текста в образеца</a:t>
            </a:r>
          </a:p>
        </p:txBody>
      </p:sp>
      <p:sp>
        <p:nvSpPr>
          <p:cNvPr id="5" name="Контейнер за 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bg-BG" dirty="0"/>
          </a:p>
        </p:txBody>
      </p:sp>
      <p:sp>
        <p:nvSpPr>
          <p:cNvPr id="6" name="Контейнер за долния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bg-BG" dirty="0"/>
          </a:p>
        </p:txBody>
      </p:sp>
      <p:sp>
        <p:nvSpPr>
          <p:cNvPr id="7" name="Контейнер за номер н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E67F2EE-32E2-4467-AA21-EFBCBB5C7604}" type="slidenum">
              <a:rPr lang="en-US" altLang="bg-BG"/>
              <a:pPr/>
              <a:t>‹#›</a:t>
            </a:fld>
            <a:endParaRPr lang="en-US" altLang="bg-BG" dirty="0"/>
          </a:p>
        </p:txBody>
      </p:sp>
    </p:spTree>
    <p:extLst>
      <p:ext uri="{BB962C8B-B14F-4D97-AF65-F5344CB8AC3E}">
        <p14:creationId xmlns:p14="http://schemas.microsoft.com/office/powerpoint/2010/main" val="17018678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Картина с на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bg-BG" smtClean="0"/>
              <a:t>Редакт. стил загл. образец</a:t>
            </a:r>
            <a:endParaRPr lang="bg-BG"/>
          </a:p>
        </p:txBody>
      </p:sp>
      <p:sp>
        <p:nvSpPr>
          <p:cNvPr id="3" name="Контейнер за картина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bg-BG" dirty="0"/>
          </a:p>
        </p:txBody>
      </p:sp>
      <p:sp>
        <p:nvSpPr>
          <p:cNvPr id="4" name="Текстов контейнер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bg-BG" smtClean="0"/>
              <a:t>Редактиране на стиловете на текста в образеца</a:t>
            </a:r>
          </a:p>
        </p:txBody>
      </p:sp>
      <p:sp>
        <p:nvSpPr>
          <p:cNvPr id="5" name="Контейнер за 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bg-BG" dirty="0"/>
          </a:p>
        </p:txBody>
      </p:sp>
      <p:sp>
        <p:nvSpPr>
          <p:cNvPr id="6" name="Контейнер за долния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bg-BG" dirty="0"/>
          </a:p>
        </p:txBody>
      </p:sp>
      <p:sp>
        <p:nvSpPr>
          <p:cNvPr id="7" name="Контейнер за номер н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AEA706D-9F83-44BA-8AD3-4B67E555F35A}" type="slidenum">
              <a:rPr lang="en-US" altLang="bg-BG"/>
              <a:pPr/>
              <a:t>‹#›</a:t>
            </a:fld>
            <a:endParaRPr lang="en-US" altLang="bg-BG" dirty="0"/>
          </a:p>
        </p:txBody>
      </p:sp>
    </p:spTree>
    <p:extLst>
      <p:ext uri="{BB962C8B-B14F-4D97-AF65-F5344CB8AC3E}">
        <p14:creationId xmlns:p14="http://schemas.microsoft.com/office/powerpoint/2010/main" val="2887830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A9CDF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bg-BG" smtClean="0"/>
              <a:t>Click to edit Master title style</a:t>
            </a:r>
          </a:p>
        </p:txBody>
      </p:sp>
      <p:sp>
        <p:nvSpPr>
          <p:cNvPr id="6553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bg-BG" smtClean="0"/>
              <a:t>Click to edit Master text styles</a:t>
            </a:r>
          </a:p>
          <a:p>
            <a:pPr lvl="1"/>
            <a:r>
              <a:rPr lang="en-US" altLang="bg-BG" smtClean="0"/>
              <a:t>Second level</a:t>
            </a:r>
          </a:p>
          <a:p>
            <a:pPr lvl="2"/>
            <a:r>
              <a:rPr lang="en-US" altLang="bg-BG" smtClean="0"/>
              <a:t>Third level</a:t>
            </a:r>
          </a:p>
          <a:p>
            <a:pPr lvl="3"/>
            <a:r>
              <a:rPr lang="en-US" altLang="bg-BG" smtClean="0"/>
              <a:t>Fourth level</a:t>
            </a:r>
          </a:p>
          <a:p>
            <a:pPr lvl="4"/>
            <a:r>
              <a:rPr lang="en-US" altLang="bg-BG" smtClean="0"/>
              <a:t>Fifth level</a:t>
            </a:r>
          </a:p>
        </p:txBody>
      </p:sp>
      <p:sp>
        <p:nvSpPr>
          <p:cNvPr id="6554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 altLang="bg-BG" dirty="0"/>
          </a:p>
        </p:txBody>
      </p:sp>
      <p:sp>
        <p:nvSpPr>
          <p:cNvPr id="6554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 altLang="bg-BG" dirty="0"/>
          </a:p>
        </p:txBody>
      </p:sp>
      <p:sp>
        <p:nvSpPr>
          <p:cNvPr id="6554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65616B8D-C01D-4239-AA75-A1848A6D5B87}" type="slidenum">
              <a:rPr lang="en-US" altLang="bg-BG"/>
              <a:pPr/>
              <a:t>‹#›</a:t>
            </a:fld>
            <a:endParaRPr lang="en-US" altLang="bg-BG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0" r:id="rId1"/>
    <p:sldLayoutId id="2147483701" r:id="rId2"/>
    <p:sldLayoutId id="2147483702" r:id="rId3"/>
    <p:sldLayoutId id="2147483703" r:id="rId4"/>
    <p:sldLayoutId id="2147483704" r:id="rId5"/>
    <p:sldLayoutId id="2147483705" r:id="rId6"/>
    <p:sldLayoutId id="2147483706" r:id="rId7"/>
    <p:sldLayoutId id="2147483707" r:id="rId8"/>
    <p:sldLayoutId id="2147483708" r:id="rId9"/>
    <p:sldLayoutId id="2147483709" r:id="rId10"/>
    <p:sldLayoutId id="2147483710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bg-BG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5" Type="http://schemas.openxmlformats.org/officeDocument/2006/relationships/image" Target="../media/image2.wmf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3.wmf"/><Relationship Id="rId5" Type="http://schemas.openxmlformats.org/officeDocument/2006/relationships/image" Target="../media/image2.wmf"/><Relationship Id="rId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3.wmf"/><Relationship Id="rId5" Type="http://schemas.openxmlformats.org/officeDocument/2006/relationships/image" Target="../media/image2.wmf"/><Relationship Id="rId4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3.wmf"/><Relationship Id="rId5" Type="http://schemas.openxmlformats.org/officeDocument/2006/relationships/image" Target="../media/image2.wmf"/><Relationship Id="rId4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3.wmf"/><Relationship Id="rId5" Type="http://schemas.openxmlformats.org/officeDocument/2006/relationships/image" Target="../media/image2.wmf"/><Relationship Id="rId4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3.wmf"/><Relationship Id="rId5" Type="http://schemas.openxmlformats.org/officeDocument/2006/relationships/image" Target="../media/image2.wmf"/><Relationship Id="rId4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3.wmf"/><Relationship Id="rId5" Type="http://schemas.openxmlformats.org/officeDocument/2006/relationships/image" Target="../media/image2.wmf"/><Relationship Id="rId4" Type="http://schemas.openxmlformats.org/officeDocument/2006/relationships/image" Target="../media/image1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3.wmf"/><Relationship Id="rId5" Type="http://schemas.openxmlformats.org/officeDocument/2006/relationships/image" Target="../media/image2.wmf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447800"/>
            <a:ext cx="7772400" cy="1470025"/>
          </a:xfrm>
        </p:spPr>
        <p:txBody>
          <a:bodyPr anchor="ctr"/>
          <a:lstStyle/>
          <a:p>
            <a:r>
              <a:rPr lang="en-US" altLang="bg-BG" sz="2800" dirty="0">
                <a:solidFill>
                  <a:srgbClr val="000099"/>
                </a:solidFill>
              </a:rPr>
              <a:t>‘ARIZONA INDUSTRIES OF THE FUTURE’ CONFERENCE</a:t>
            </a:r>
            <a:endParaRPr lang="en-US" altLang="bg-BG" sz="2800" dirty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2971800"/>
            <a:ext cx="6400800" cy="1752600"/>
          </a:xfrm>
        </p:spPr>
        <p:txBody>
          <a:bodyPr/>
          <a:lstStyle/>
          <a:p>
            <a:r>
              <a:rPr lang="bg-BG" altLang="bg-BG" sz="2800" b="1" dirty="0">
                <a:solidFill>
                  <a:srgbClr val="E00000"/>
                </a:solidFill>
              </a:rPr>
              <a:t>Преглед на възможностите за подобряване енергийната ефективност на помпите</a:t>
            </a:r>
            <a:endParaRPr lang="en-US" altLang="bg-BG" sz="2800" b="1" dirty="0">
              <a:solidFill>
                <a:srgbClr val="E00000"/>
              </a:solidFill>
            </a:endParaRPr>
          </a:p>
        </p:txBody>
      </p:sp>
      <p:graphicFrame>
        <p:nvGraphicFramePr>
          <p:cNvPr id="2052" name="Object 4"/>
          <p:cNvGraphicFramePr>
            <a:graphicFrameLocks noChangeAspect="1"/>
          </p:cNvGraphicFramePr>
          <p:nvPr/>
        </p:nvGraphicFramePr>
        <p:xfrm>
          <a:off x="381000" y="268288"/>
          <a:ext cx="2303463" cy="9509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11" name="Photo Editor Photo" r:id="rId3" imgW="4219048" imgH="1743318" progId="MSPhotoEd.3">
                  <p:embed/>
                </p:oleObj>
              </mc:Choice>
              <mc:Fallback>
                <p:oleObj name="Photo Editor Photo" r:id="rId3" imgW="4219048" imgH="1743318" progId="MSPhotoEd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" y="268288"/>
                        <a:ext cx="2303463" cy="9509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2053" name="Picture 5" descr="Logo-Tagline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67200" y="304800"/>
            <a:ext cx="4552950" cy="739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100" name="Rectangle 52"/>
          <p:cNvSpPr>
            <a:spLocks noChangeArrowheads="1"/>
          </p:cNvSpPr>
          <p:nvPr/>
        </p:nvSpPr>
        <p:spPr bwMode="auto">
          <a:xfrm>
            <a:off x="685800" y="4397375"/>
            <a:ext cx="7772400" cy="1470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algn="ctr"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algn="ctr"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algn="ctr"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algn="ctr"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algn="ctr"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4572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9144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13716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18288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bg-BG" sz="2800" dirty="0">
                <a:solidFill>
                  <a:srgbClr val="000099"/>
                </a:solidFill>
              </a:rPr>
              <a:t>ARIZONA CHAMBER OF COMMERCE</a:t>
            </a:r>
            <a:endParaRPr lang="en-US" altLang="bg-BG" sz="2800" dirty="0"/>
          </a:p>
        </p:txBody>
      </p:sp>
      <p:pic>
        <p:nvPicPr>
          <p:cNvPr id="2103" name="Picture 55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5200" y="5562600"/>
            <a:ext cx="1527175" cy="10715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104" name="Text Box 56"/>
          <p:cNvSpPr txBox="1">
            <a:spLocks noChangeArrowheads="1"/>
          </p:cNvSpPr>
          <p:nvPr/>
        </p:nvSpPr>
        <p:spPr bwMode="auto">
          <a:xfrm>
            <a:off x="609600" y="5715000"/>
            <a:ext cx="6553200" cy="977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bg-BG" b="1" dirty="0">
                <a:solidFill>
                  <a:srgbClr val="E00000"/>
                </a:solidFill>
              </a:rPr>
              <a:t>PRESENTED BY:</a:t>
            </a:r>
          </a:p>
          <a:p>
            <a:pPr>
              <a:spcBef>
                <a:spcPct val="50000"/>
              </a:spcBef>
            </a:pPr>
            <a:r>
              <a:rPr lang="en-US" altLang="bg-BG" sz="1600" b="1" dirty="0">
                <a:solidFill>
                  <a:srgbClr val="E00000"/>
                </a:solidFill>
                <a:latin typeface="Lucida Calligraphy" panose="03010101010101010101" pitchFamily="66" charset="0"/>
              </a:rPr>
              <a:t>Don Croy – Current-c Energy Systems, Inc.</a:t>
            </a:r>
            <a:br>
              <a:rPr lang="en-US" altLang="bg-BG" sz="1600" b="1" dirty="0">
                <a:solidFill>
                  <a:srgbClr val="E00000"/>
                </a:solidFill>
                <a:latin typeface="Lucida Calligraphy" panose="03010101010101010101" pitchFamily="66" charset="0"/>
              </a:rPr>
            </a:br>
            <a:r>
              <a:rPr lang="en-US" altLang="bg-BG" sz="1600" b="1" dirty="0">
                <a:solidFill>
                  <a:srgbClr val="E00000"/>
                </a:solidFill>
                <a:latin typeface="Lucida Calligraphy" panose="03010101010101010101" pitchFamily="66" charset="0"/>
              </a:rPr>
              <a:t>Martin R. Logan – Samuel Engineering, Inc.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3673" name="Group 9"/>
          <p:cNvGrpSpPr>
            <a:grpSpLocks/>
          </p:cNvGrpSpPr>
          <p:nvPr/>
        </p:nvGrpSpPr>
        <p:grpSpPr bwMode="auto">
          <a:xfrm>
            <a:off x="381000" y="268288"/>
            <a:ext cx="8461375" cy="6365875"/>
            <a:chOff x="240" y="169"/>
            <a:chExt cx="5330" cy="4010"/>
          </a:xfrm>
        </p:grpSpPr>
        <p:graphicFrame>
          <p:nvGraphicFramePr>
            <p:cNvPr id="113668" name="Object 4"/>
            <p:cNvGraphicFramePr>
              <a:graphicFrameLocks noChangeAspect="1"/>
            </p:cNvGraphicFramePr>
            <p:nvPr/>
          </p:nvGraphicFramePr>
          <p:xfrm>
            <a:off x="240" y="169"/>
            <a:ext cx="1451" cy="59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13682" name="Photo Editor Photo" r:id="rId3" imgW="4219048" imgH="1743318" progId="MSPhotoEd.3">
                    <p:embed/>
                  </p:oleObj>
                </mc:Choice>
                <mc:Fallback>
                  <p:oleObj name="Photo Editor Photo" r:id="rId3" imgW="4219048" imgH="1743318" progId="MSPhotoEd.3">
                    <p:embed/>
                    <p:pic>
                      <p:nvPicPr>
                        <p:cNvPr id="0" name="Object 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40" y="169"/>
                          <a:ext cx="1451" cy="599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pic>
          <p:nvPicPr>
            <p:cNvPr id="113669" name="Picture 5" descr="Logo-Tagline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688" y="192"/>
              <a:ext cx="2868" cy="46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13671" name="Picture 7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608" y="3504"/>
              <a:ext cx="962" cy="6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  <p:sp>
        <p:nvSpPr>
          <p:cNvPr id="113676" name="Rectangle 12"/>
          <p:cNvSpPr>
            <a:spLocks noChangeArrowheads="1"/>
          </p:cNvSpPr>
          <p:nvPr/>
        </p:nvSpPr>
        <p:spPr bwMode="auto">
          <a:xfrm>
            <a:off x="369888" y="1692275"/>
            <a:ext cx="8378825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 anchor="ctr"/>
          <a:lstStyle>
            <a:lvl1pPr algn="ctr"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algn="ctr"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algn="ctr"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algn="ctr"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algn="ctr"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4572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9144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13716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18288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endParaRPr lang="bg-BG" altLang="bg-BG" sz="3200" b="1" dirty="0">
              <a:solidFill>
                <a:srgbClr val="E00000"/>
              </a:solidFill>
            </a:endParaRPr>
          </a:p>
        </p:txBody>
      </p:sp>
      <p:sp>
        <p:nvSpPr>
          <p:cNvPr id="113677" name="Text Box 13"/>
          <p:cNvSpPr txBox="1">
            <a:spLocks noChangeArrowheads="1"/>
          </p:cNvSpPr>
          <p:nvPr/>
        </p:nvSpPr>
        <p:spPr bwMode="auto">
          <a:xfrm>
            <a:off x="1582738" y="2259013"/>
            <a:ext cx="7561262" cy="1311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231775" indent="-2317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0" hangingPunct="0">
              <a:spcBef>
                <a:spcPct val="50000"/>
              </a:spcBef>
            </a:pPr>
            <a:r>
              <a:rPr lang="bg-BG" altLang="bg-BG" sz="3200" dirty="0">
                <a:solidFill>
                  <a:srgbClr val="000099"/>
                </a:solidFill>
              </a:rPr>
              <a:t>Помпените агрегати са едни от най-</a:t>
            </a:r>
          </a:p>
          <a:p>
            <a:pPr eaLnBrk="0" hangingPunct="0">
              <a:spcBef>
                <a:spcPct val="50000"/>
              </a:spcBef>
            </a:pPr>
            <a:r>
              <a:rPr lang="bg-BG" altLang="bg-BG" sz="3200" dirty="0">
                <a:solidFill>
                  <a:srgbClr val="000099"/>
                </a:solidFill>
              </a:rPr>
              <a:t>големите консуматори на ел</a:t>
            </a:r>
            <a:r>
              <a:rPr lang="bg-BG" altLang="bg-BG" sz="3200" dirty="0" smtClean="0">
                <a:solidFill>
                  <a:srgbClr val="000099"/>
                </a:solidFill>
              </a:rPr>
              <a:t>. енергия</a:t>
            </a:r>
            <a:r>
              <a:rPr lang="bg-BG" altLang="bg-BG" sz="3200" dirty="0">
                <a:solidFill>
                  <a:srgbClr val="000099"/>
                </a:solidFill>
              </a:rPr>
              <a:t>.</a:t>
            </a:r>
            <a:endParaRPr lang="en-US" altLang="bg-BG" sz="3200" dirty="0">
              <a:solidFill>
                <a:srgbClr val="00009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4995" name="Object 3"/>
          <p:cNvGraphicFramePr>
            <a:graphicFrameLocks noChangeAspect="1"/>
          </p:cNvGraphicFramePr>
          <p:nvPr/>
        </p:nvGraphicFramePr>
        <p:xfrm>
          <a:off x="381000" y="268288"/>
          <a:ext cx="2303463" cy="9509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5029" name="Photo Editor Photo" r:id="rId3" imgW="4219048" imgH="1743318" progId="MSPhotoEd.3">
                  <p:embed/>
                </p:oleObj>
              </mc:Choice>
              <mc:Fallback>
                <p:oleObj name="Photo Editor Photo" r:id="rId3" imgW="4219048" imgH="1743318" progId="MSPhotoEd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" y="268288"/>
                        <a:ext cx="2303463" cy="9509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84996" name="Picture 4" descr="Logo-Tagline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67200" y="304800"/>
            <a:ext cx="4552950" cy="739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4997" name="Picture 5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5200" y="5562600"/>
            <a:ext cx="1527175" cy="10715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4999" name="Text Box 7"/>
          <p:cNvSpPr txBox="1">
            <a:spLocks noChangeArrowheads="1"/>
          </p:cNvSpPr>
          <p:nvPr/>
        </p:nvSpPr>
        <p:spPr bwMode="auto">
          <a:xfrm>
            <a:off x="6705600" y="4114800"/>
            <a:ext cx="2362200" cy="1616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/>
            <a:r>
              <a:rPr lang="bg-BG" altLang="bg-BG" sz="2000" dirty="0">
                <a:solidFill>
                  <a:srgbClr val="E00000"/>
                </a:solidFill>
              </a:rPr>
              <a:t>Най-разпространени</a:t>
            </a:r>
            <a:r>
              <a:rPr lang="en-US" altLang="bg-BG" sz="2000" dirty="0">
                <a:solidFill>
                  <a:srgbClr val="E00000"/>
                </a:solidFill>
              </a:rPr>
              <a:t> </a:t>
            </a:r>
            <a:r>
              <a:rPr lang="bg-BG" altLang="bg-BG" sz="2000" dirty="0">
                <a:solidFill>
                  <a:srgbClr val="E00000"/>
                </a:solidFill>
              </a:rPr>
              <a:t>консуматори са</a:t>
            </a:r>
            <a:r>
              <a:rPr lang="en-US" altLang="bg-BG" sz="2000" dirty="0">
                <a:solidFill>
                  <a:srgbClr val="E00000"/>
                </a:solidFill>
              </a:rPr>
              <a:t> </a:t>
            </a:r>
            <a:r>
              <a:rPr lang="bg-BG" altLang="bg-BG" sz="2000" dirty="0">
                <a:solidFill>
                  <a:srgbClr val="E00000"/>
                </a:solidFill>
              </a:rPr>
              <a:t>центробежните</a:t>
            </a:r>
            <a:endParaRPr lang="en-US" altLang="bg-BG" sz="2000" dirty="0">
              <a:solidFill>
                <a:srgbClr val="E00000"/>
              </a:solidFill>
            </a:endParaRPr>
          </a:p>
          <a:p>
            <a:pPr eaLnBrk="0" hangingPunct="0"/>
            <a:r>
              <a:rPr lang="bg-BG" altLang="bg-BG" sz="2000" dirty="0">
                <a:solidFill>
                  <a:srgbClr val="E00000"/>
                </a:solidFill>
              </a:rPr>
              <a:t>помпи</a:t>
            </a:r>
            <a:endParaRPr lang="en-US" altLang="bg-BG" sz="2000" dirty="0">
              <a:solidFill>
                <a:srgbClr val="E00000"/>
              </a:solidFill>
            </a:endParaRPr>
          </a:p>
        </p:txBody>
      </p:sp>
      <p:sp>
        <p:nvSpPr>
          <p:cNvPr id="85001" name="Text Box 9"/>
          <p:cNvSpPr txBox="1">
            <a:spLocks noChangeArrowheads="1"/>
          </p:cNvSpPr>
          <p:nvPr/>
        </p:nvSpPr>
        <p:spPr bwMode="auto">
          <a:xfrm>
            <a:off x="6267450" y="2422525"/>
            <a:ext cx="2046288" cy="1311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hangingPunct="0"/>
            <a:r>
              <a:rPr lang="bg-BG" altLang="bg-BG" sz="2000" dirty="0">
                <a:solidFill>
                  <a:srgbClr val="000099"/>
                </a:solidFill>
              </a:rPr>
              <a:t>1/3 от моторите</a:t>
            </a:r>
            <a:endParaRPr lang="en-US" altLang="bg-BG" sz="2000" dirty="0">
              <a:solidFill>
                <a:srgbClr val="000099"/>
              </a:solidFill>
            </a:endParaRPr>
          </a:p>
          <a:p>
            <a:pPr eaLnBrk="0" hangingPunct="0"/>
            <a:r>
              <a:rPr lang="bg-BG" altLang="bg-BG" sz="2000" dirty="0">
                <a:solidFill>
                  <a:srgbClr val="000099"/>
                </a:solidFill>
              </a:rPr>
              <a:t>консумират</a:t>
            </a:r>
            <a:endParaRPr lang="en-US" altLang="bg-BG" sz="2000" dirty="0">
              <a:solidFill>
                <a:srgbClr val="000099"/>
              </a:solidFill>
            </a:endParaRPr>
          </a:p>
          <a:p>
            <a:pPr eaLnBrk="0" hangingPunct="0"/>
            <a:r>
              <a:rPr lang="bg-BG" altLang="bg-BG" sz="2000" dirty="0">
                <a:solidFill>
                  <a:srgbClr val="000099"/>
                </a:solidFill>
              </a:rPr>
              <a:t>2/3 от</a:t>
            </a:r>
            <a:endParaRPr lang="en-US" altLang="bg-BG" sz="2000" dirty="0">
              <a:solidFill>
                <a:srgbClr val="000099"/>
              </a:solidFill>
            </a:endParaRPr>
          </a:p>
          <a:p>
            <a:pPr eaLnBrk="0" hangingPunct="0"/>
            <a:r>
              <a:rPr lang="bg-BG" altLang="bg-BG" sz="2000" dirty="0">
                <a:solidFill>
                  <a:srgbClr val="000099"/>
                </a:solidFill>
              </a:rPr>
              <a:t>цялата енергия</a:t>
            </a:r>
            <a:endParaRPr lang="en-US" altLang="bg-BG" sz="2000" dirty="0">
              <a:solidFill>
                <a:srgbClr val="000099"/>
              </a:solidFill>
            </a:endParaRPr>
          </a:p>
        </p:txBody>
      </p:sp>
      <p:sp>
        <p:nvSpPr>
          <p:cNvPr id="85003" name="Freeform 11"/>
          <p:cNvSpPr>
            <a:spLocks noChangeAspect="1"/>
          </p:cNvSpPr>
          <p:nvPr/>
        </p:nvSpPr>
        <p:spPr bwMode="auto">
          <a:xfrm>
            <a:off x="4851400" y="4110038"/>
            <a:ext cx="917575" cy="1774825"/>
          </a:xfrm>
          <a:custGeom>
            <a:avLst/>
            <a:gdLst>
              <a:gd name="T0" fmla="*/ 643 w 643"/>
              <a:gd name="T1" fmla="*/ 18 h 1242"/>
              <a:gd name="T2" fmla="*/ 637 w 643"/>
              <a:gd name="T3" fmla="*/ 54 h 1242"/>
              <a:gd name="T4" fmla="*/ 637 w 643"/>
              <a:gd name="T5" fmla="*/ 90 h 1242"/>
              <a:gd name="T6" fmla="*/ 625 w 643"/>
              <a:gd name="T7" fmla="*/ 126 h 1242"/>
              <a:gd name="T8" fmla="*/ 619 w 643"/>
              <a:gd name="T9" fmla="*/ 168 h 1242"/>
              <a:gd name="T10" fmla="*/ 607 w 643"/>
              <a:gd name="T11" fmla="*/ 204 h 1242"/>
              <a:gd name="T12" fmla="*/ 595 w 643"/>
              <a:gd name="T13" fmla="*/ 240 h 1242"/>
              <a:gd name="T14" fmla="*/ 577 w 643"/>
              <a:gd name="T15" fmla="*/ 276 h 1242"/>
              <a:gd name="T16" fmla="*/ 559 w 643"/>
              <a:gd name="T17" fmla="*/ 312 h 1242"/>
              <a:gd name="T18" fmla="*/ 541 w 643"/>
              <a:gd name="T19" fmla="*/ 348 h 1242"/>
              <a:gd name="T20" fmla="*/ 517 w 643"/>
              <a:gd name="T21" fmla="*/ 384 h 1242"/>
              <a:gd name="T22" fmla="*/ 493 w 643"/>
              <a:gd name="T23" fmla="*/ 414 h 1242"/>
              <a:gd name="T24" fmla="*/ 469 w 643"/>
              <a:gd name="T25" fmla="*/ 450 h 1242"/>
              <a:gd name="T26" fmla="*/ 439 w 643"/>
              <a:gd name="T27" fmla="*/ 486 h 1242"/>
              <a:gd name="T28" fmla="*/ 409 w 643"/>
              <a:gd name="T29" fmla="*/ 516 h 1242"/>
              <a:gd name="T30" fmla="*/ 379 w 643"/>
              <a:gd name="T31" fmla="*/ 546 h 1242"/>
              <a:gd name="T32" fmla="*/ 343 w 643"/>
              <a:gd name="T33" fmla="*/ 582 h 1242"/>
              <a:gd name="T34" fmla="*/ 307 w 643"/>
              <a:gd name="T35" fmla="*/ 612 h 1242"/>
              <a:gd name="T36" fmla="*/ 265 w 643"/>
              <a:gd name="T37" fmla="*/ 642 h 1242"/>
              <a:gd name="T38" fmla="*/ 229 w 643"/>
              <a:gd name="T39" fmla="*/ 672 h 1242"/>
              <a:gd name="T40" fmla="*/ 187 w 643"/>
              <a:gd name="T41" fmla="*/ 702 h 1242"/>
              <a:gd name="T42" fmla="*/ 163 w 643"/>
              <a:gd name="T43" fmla="*/ 714 h 1242"/>
              <a:gd name="T44" fmla="*/ 121 w 643"/>
              <a:gd name="T45" fmla="*/ 738 h 1242"/>
              <a:gd name="T46" fmla="*/ 72 w 643"/>
              <a:gd name="T47" fmla="*/ 768 h 1242"/>
              <a:gd name="T48" fmla="*/ 24 w 643"/>
              <a:gd name="T49" fmla="*/ 792 h 1242"/>
              <a:gd name="T50" fmla="*/ 24 w 643"/>
              <a:gd name="T51" fmla="*/ 1230 h 1242"/>
              <a:gd name="T52" fmla="*/ 72 w 643"/>
              <a:gd name="T53" fmla="*/ 1206 h 1242"/>
              <a:gd name="T54" fmla="*/ 121 w 643"/>
              <a:gd name="T55" fmla="*/ 1176 h 1242"/>
              <a:gd name="T56" fmla="*/ 163 w 643"/>
              <a:gd name="T57" fmla="*/ 1152 h 1242"/>
              <a:gd name="T58" fmla="*/ 187 w 643"/>
              <a:gd name="T59" fmla="*/ 1140 h 1242"/>
              <a:gd name="T60" fmla="*/ 229 w 643"/>
              <a:gd name="T61" fmla="*/ 1110 h 1242"/>
              <a:gd name="T62" fmla="*/ 265 w 643"/>
              <a:gd name="T63" fmla="*/ 1080 h 1242"/>
              <a:gd name="T64" fmla="*/ 307 w 643"/>
              <a:gd name="T65" fmla="*/ 1050 h 1242"/>
              <a:gd name="T66" fmla="*/ 343 w 643"/>
              <a:gd name="T67" fmla="*/ 1020 h 1242"/>
              <a:gd name="T68" fmla="*/ 379 w 643"/>
              <a:gd name="T69" fmla="*/ 984 h 1242"/>
              <a:gd name="T70" fmla="*/ 409 w 643"/>
              <a:gd name="T71" fmla="*/ 954 h 1242"/>
              <a:gd name="T72" fmla="*/ 439 w 643"/>
              <a:gd name="T73" fmla="*/ 924 h 1242"/>
              <a:gd name="T74" fmla="*/ 469 w 643"/>
              <a:gd name="T75" fmla="*/ 888 h 1242"/>
              <a:gd name="T76" fmla="*/ 493 w 643"/>
              <a:gd name="T77" fmla="*/ 852 h 1242"/>
              <a:gd name="T78" fmla="*/ 517 w 643"/>
              <a:gd name="T79" fmla="*/ 822 h 1242"/>
              <a:gd name="T80" fmla="*/ 541 w 643"/>
              <a:gd name="T81" fmla="*/ 786 h 1242"/>
              <a:gd name="T82" fmla="*/ 559 w 643"/>
              <a:gd name="T83" fmla="*/ 750 h 1242"/>
              <a:gd name="T84" fmla="*/ 577 w 643"/>
              <a:gd name="T85" fmla="*/ 714 h 1242"/>
              <a:gd name="T86" fmla="*/ 595 w 643"/>
              <a:gd name="T87" fmla="*/ 678 h 1242"/>
              <a:gd name="T88" fmla="*/ 607 w 643"/>
              <a:gd name="T89" fmla="*/ 642 h 1242"/>
              <a:gd name="T90" fmla="*/ 619 w 643"/>
              <a:gd name="T91" fmla="*/ 606 h 1242"/>
              <a:gd name="T92" fmla="*/ 625 w 643"/>
              <a:gd name="T93" fmla="*/ 564 h 1242"/>
              <a:gd name="T94" fmla="*/ 637 w 643"/>
              <a:gd name="T95" fmla="*/ 528 h 1242"/>
              <a:gd name="T96" fmla="*/ 637 w 643"/>
              <a:gd name="T97" fmla="*/ 492 h 1242"/>
              <a:gd name="T98" fmla="*/ 643 w 643"/>
              <a:gd name="T99" fmla="*/ 456 h 1242"/>
              <a:gd name="T100" fmla="*/ 643 w 643"/>
              <a:gd name="T101" fmla="*/ 0 h 124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</a:cxnLst>
            <a:rect l="0" t="0" r="r" b="b"/>
            <a:pathLst>
              <a:path w="643" h="1242">
                <a:moveTo>
                  <a:pt x="643" y="0"/>
                </a:moveTo>
                <a:lnTo>
                  <a:pt x="643" y="18"/>
                </a:lnTo>
                <a:lnTo>
                  <a:pt x="643" y="18"/>
                </a:lnTo>
                <a:lnTo>
                  <a:pt x="643" y="36"/>
                </a:lnTo>
                <a:lnTo>
                  <a:pt x="637" y="54"/>
                </a:lnTo>
                <a:lnTo>
                  <a:pt x="637" y="54"/>
                </a:lnTo>
                <a:lnTo>
                  <a:pt x="637" y="72"/>
                </a:lnTo>
                <a:lnTo>
                  <a:pt x="637" y="90"/>
                </a:lnTo>
                <a:lnTo>
                  <a:pt x="637" y="90"/>
                </a:lnTo>
                <a:lnTo>
                  <a:pt x="631" y="108"/>
                </a:lnTo>
                <a:lnTo>
                  <a:pt x="625" y="126"/>
                </a:lnTo>
                <a:lnTo>
                  <a:pt x="625" y="126"/>
                </a:lnTo>
                <a:lnTo>
                  <a:pt x="625" y="150"/>
                </a:lnTo>
                <a:lnTo>
                  <a:pt x="625" y="150"/>
                </a:lnTo>
                <a:lnTo>
                  <a:pt x="619" y="168"/>
                </a:lnTo>
                <a:lnTo>
                  <a:pt x="613" y="186"/>
                </a:lnTo>
                <a:lnTo>
                  <a:pt x="613" y="186"/>
                </a:lnTo>
                <a:lnTo>
                  <a:pt x="607" y="204"/>
                </a:lnTo>
                <a:lnTo>
                  <a:pt x="601" y="222"/>
                </a:lnTo>
                <a:lnTo>
                  <a:pt x="601" y="222"/>
                </a:lnTo>
                <a:lnTo>
                  <a:pt x="595" y="240"/>
                </a:lnTo>
                <a:lnTo>
                  <a:pt x="589" y="258"/>
                </a:lnTo>
                <a:lnTo>
                  <a:pt x="589" y="258"/>
                </a:lnTo>
                <a:lnTo>
                  <a:pt x="577" y="276"/>
                </a:lnTo>
                <a:lnTo>
                  <a:pt x="571" y="294"/>
                </a:lnTo>
                <a:lnTo>
                  <a:pt x="571" y="294"/>
                </a:lnTo>
                <a:lnTo>
                  <a:pt x="559" y="312"/>
                </a:lnTo>
                <a:lnTo>
                  <a:pt x="553" y="330"/>
                </a:lnTo>
                <a:lnTo>
                  <a:pt x="553" y="330"/>
                </a:lnTo>
                <a:lnTo>
                  <a:pt x="541" y="348"/>
                </a:lnTo>
                <a:lnTo>
                  <a:pt x="529" y="366"/>
                </a:lnTo>
                <a:lnTo>
                  <a:pt x="529" y="366"/>
                </a:lnTo>
                <a:lnTo>
                  <a:pt x="517" y="384"/>
                </a:lnTo>
                <a:lnTo>
                  <a:pt x="505" y="396"/>
                </a:lnTo>
                <a:lnTo>
                  <a:pt x="505" y="396"/>
                </a:lnTo>
                <a:lnTo>
                  <a:pt x="493" y="414"/>
                </a:lnTo>
                <a:lnTo>
                  <a:pt x="481" y="432"/>
                </a:lnTo>
                <a:lnTo>
                  <a:pt x="481" y="432"/>
                </a:lnTo>
                <a:lnTo>
                  <a:pt x="469" y="450"/>
                </a:lnTo>
                <a:lnTo>
                  <a:pt x="469" y="450"/>
                </a:lnTo>
                <a:lnTo>
                  <a:pt x="451" y="468"/>
                </a:lnTo>
                <a:lnTo>
                  <a:pt x="439" y="486"/>
                </a:lnTo>
                <a:lnTo>
                  <a:pt x="439" y="486"/>
                </a:lnTo>
                <a:lnTo>
                  <a:pt x="427" y="498"/>
                </a:lnTo>
                <a:lnTo>
                  <a:pt x="409" y="516"/>
                </a:lnTo>
                <a:lnTo>
                  <a:pt x="409" y="516"/>
                </a:lnTo>
                <a:lnTo>
                  <a:pt x="391" y="534"/>
                </a:lnTo>
                <a:lnTo>
                  <a:pt x="379" y="546"/>
                </a:lnTo>
                <a:lnTo>
                  <a:pt x="379" y="546"/>
                </a:lnTo>
                <a:lnTo>
                  <a:pt x="361" y="564"/>
                </a:lnTo>
                <a:lnTo>
                  <a:pt x="343" y="582"/>
                </a:lnTo>
                <a:lnTo>
                  <a:pt x="343" y="582"/>
                </a:lnTo>
                <a:lnTo>
                  <a:pt x="325" y="594"/>
                </a:lnTo>
                <a:lnTo>
                  <a:pt x="307" y="612"/>
                </a:lnTo>
                <a:lnTo>
                  <a:pt x="307" y="612"/>
                </a:lnTo>
                <a:lnTo>
                  <a:pt x="289" y="624"/>
                </a:lnTo>
                <a:lnTo>
                  <a:pt x="265" y="642"/>
                </a:lnTo>
                <a:lnTo>
                  <a:pt x="265" y="642"/>
                </a:lnTo>
                <a:lnTo>
                  <a:pt x="247" y="654"/>
                </a:lnTo>
                <a:lnTo>
                  <a:pt x="229" y="672"/>
                </a:lnTo>
                <a:lnTo>
                  <a:pt x="229" y="672"/>
                </a:lnTo>
                <a:lnTo>
                  <a:pt x="205" y="684"/>
                </a:lnTo>
                <a:lnTo>
                  <a:pt x="187" y="702"/>
                </a:lnTo>
                <a:lnTo>
                  <a:pt x="187" y="702"/>
                </a:lnTo>
                <a:lnTo>
                  <a:pt x="163" y="714"/>
                </a:lnTo>
                <a:lnTo>
                  <a:pt x="163" y="714"/>
                </a:lnTo>
                <a:lnTo>
                  <a:pt x="145" y="726"/>
                </a:lnTo>
                <a:lnTo>
                  <a:pt x="121" y="738"/>
                </a:lnTo>
                <a:lnTo>
                  <a:pt x="121" y="738"/>
                </a:lnTo>
                <a:lnTo>
                  <a:pt x="97" y="756"/>
                </a:lnTo>
                <a:lnTo>
                  <a:pt x="72" y="768"/>
                </a:lnTo>
                <a:lnTo>
                  <a:pt x="72" y="768"/>
                </a:lnTo>
                <a:lnTo>
                  <a:pt x="48" y="780"/>
                </a:lnTo>
                <a:lnTo>
                  <a:pt x="24" y="792"/>
                </a:lnTo>
                <a:lnTo>
                  <a:pt x="24" y="792"/>
                </a:lnTo>
                <a:lnTo>
                  <a:pt x="0" y="804"/>
                </a:lnTo>
                <a:lnTo>
                  <a:pt x="0" y="1242"/>
                </a:lnTo>
                <a:lnTo>
                  <a:pt x="24" y="1230"/>
                </a:lnTo>
                <a:lnTo>
                  <a:pt x="24" y="1230"/>
                </a:lnTo>
                <a:lnTo>
                  <a:pt x="48" y="1218"/>
                </a:lnTo>
                <a:lnTo>
                  <a:pt x="72" y="1206"/>
                </a:lnTo>
                <a:lnTo>
                  <a:pt x="72" y="1206"/>
                </a:lnTo>
                <a:lnTo>
                  <a:pt x="97" y="1194"/>
                </a:lnTo>
                <a:lnTo>
                  <a:pt x="121" y="1176"/>
                </a:lnTo>
                <a:lnTo>
                  <a:pt x="121" y="1176"/>
                </a:lnTo>
                <a:lnTo>
                  <a:pt x="145" y="1164"/>
                </a:lnTo>
                <a:lnTo>
                  <a:pt x="163" y="1152"/>
                </a:lnTo>
                <a:lnTo>
                  <a:pt x="163" y="1152"/>
                </a:lnTo>
                <a:lnTo>
                  <a:pt x="187" y="1140"/>
                </a:lnTo>
                <a:lnTo>
                  <a:pt x="187" y="1140"/>
                </a:lnTo>
                <a:lnTo>
                  <a:pt x="205" y="1122"/>
                </a:lnTo>
                <a:lnTo>
                  <a:pt x="229" y="1110"/>
                </a:lnTo>
                <a:lnTo>
                  <a:pt x="229" y="1110"/>
                </a:lnTo>
                <a:lnTo>
                  <a:pt x="247" y="1092"/>
                </a:lnTo>
                <a:lnTo>
                  <a:pt x="265" y="1080"/>
                </a:lnTo>
                <a:lnTo>
                  <a:pt x="265" y="1080"/>
                </a:lnTo>
                <a:lnTo>
                  <a:pt x="289" y="1062"/>
                </a:lnTo>
                <a:lnTo>
                  <a:pt x="307" y="1050"/>
                </a:lnTo>
                <a:lnTo>
                  <a:pt x="307" y="1050"/>
                </a:lnTo>
                <a:lnTo>
                  <a:pt x="325" y="1032"/>
                </a:lnTo>
                <a:lnTo>
                  <a:pt x="343" y="1020"/>
                </a:lnTo>
                <a:lnTo>
                  <a:pt x="343" y="1020"/>
                </a:lnTo>
                <a:lnTo>
                  <a:pt x="361" y="1002"/>
                </a:lnTo>
                <a:lnTo>
                  <a:pt x="379" y="984"/>
                </a:lnTo>
                <a:lnTo>
                  <a:pt x="379" y="984"/>
                </a:lnTo>
                <a:lnTo>
                  <a:pt x="391" y="972"/>
                </a:lnTo>
                <a:lnTo>
                  <a:pt x="409" y="954"/>
                </a:lnTo>
                <a:lnTo>
                  <a:pt x="409" y="954"/>
                </a:lnTo>
                <a:lnTo>
                  <a:pt x="427" y="936"/>
                </a:lnTo>
                <a:lnTo>
                  <a:pt x="439" y="924"/>
                </a:lnTo>
                <a:lnTo>
                  <a:pt x="439" y="924"/>
                </a:lnTo>
                <a:lnTo>
                  <a:pt x="451" y="906"/>
                </a:lnTo>
                <a:lnTo>
                  <a:pt x="469" y="888"/>
                </a:lnTo>
                <a:lnTo>
                  <a:pt x="469" y="888"/>
                </a:lnTo>
                <a:lnTo>
                  <a:pt x="481" y="870"/>
                </a:lnTo>
                <a:lnTo>
                  <a:pt x="481" y="870"/>
                </a:lnTo>
                <a:lnTo>
                  <a:pt x="493" y="852"/>
                </a:lnTo>
                <a:lnTo>
                  <a:pt x="505" y="834"/>
                </a:lnTo>
                <a:lnTo>
                  <a:pt x="505" y="834"/>
                </a:lnTo>
                <a:lnTo>
                  <a:pt x="517" y="822"/>
                </a:lnTo>
                <a:lnTo>
                  <a:pt x="529" y="804"/>
                </a:lnTo>
                <a:lnTo>
                  <a:pt x="529" y="804"/>
                </a:lnTo>
                <a:lnTo>
                  <a:pt x="541" y="786"/>
                </a:lnTo>
                <a:lnTo>
                  <a:pt x="553" y="768"/>
                </a:lnTo>
                <a:lnTo>
                  <a:pt x="553" y="768"/>
                </a:lnTo>
                <a:lnTo>
                  <a:pt x="559" y="750"/>
                </a:lnTo>
                <a:lnTo>
                  <a:pt x="571" y="732"/>
                </a:lnTo>
                <a:lnTo>
                  <a:pt x="571" y="732"/>
                </a:lnTo>
                <a:lnTo>
                  <a:pt x="577" y="714"/>
                </a:lnTo>
                <a:lnTo>
                  <a:pt x="589" y="696"/>
                </a:lnTo>
                <a:lnTo>
                  <a:pt x="589" y="696"/>
                </a:lnTo>
                <a:lnTo>
                  <a:pt x="595" y="678"/>
                </a:lnTo>
                <a:lnTo>
                  <a:pt x="601" y="660"/>
                </a:lnTo>
                <a:lnTo>
                  <a:pt x="601" y="660"/>
                </a:lnTo>
                <a:lnTo>
                  <a:pt x="607" y="642"/>
                </a:lnTo>
                <a:lnTo>
                  <a:pt x="613" y="624"/>
                </a:lnTo>
                <a:lnTo>
                  <a:pt x="613" y="624"/>
                </a:lnTo>
                <a:lnTo>
                  <a:pt x="619" y="606"/>
                </a:lnTo>
                <a:lnTo>
                  <a:pt x="625" y="588"/>
                </a:lnTo>
                <a:lnTo>
                  <a:pt x="625" y="588"/>
                </a:lnTo>
                <a:lnTo>
                  <a:pt x="625" y="564"/>
                </a:lnTo>
                <a:lnTo>
                  <a:pt x="625" y="564"/>
                </a:lnTo>
                <a:lnTo>
                  <a:pt x="631" y="546"/>
                </a:lnTo>
                <a:lnTo>
                  <a:pt x="637" y="528"/>
                </a:lnTo>
                <a:lnTo>
                  <a:pt x="637" y="528"/>
                </a:lnTo>
                <a:lnTo>
                  <a:pt x="637" y="510"/>
                </a:lnTo>
                <a:lnTo>
                  <a:pt x="637" y="492"/>
                </a:lnTo>
                <a:lnTo>
                  <a:pt x="637" y="492"/>
                </a:lnTo>
                <a:lnTo>
                  <a:pt x="643" y="474"/>
                </a:lnTo>
                <a:lnTo>
                  <a:pt x="643" y="456"/>
                </a:lnTo>
                <a:lnTo>
                  <a:pt x="643" y="456"/>
                </a:lnTo>
                <a:lnTo>
                  <a:pt x="643" y="438"/>
                </a:lnTo>
                <a:lnTo>
                  <a:pt x="643" y="0"/>
                </a:lnTo>
                <a:close/>
              </a:path>
            </a:pathLst>
          </a:custGeom>
          <a:solidFill>
            <a:srgbClr val="4D1A33"/>
          </a:solidFill>
          <a:ln w="952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bg-BG" dirty="0"/>
          </a:p>
        </p:txBody>
      </p:sp>
      <p:sp>
        <p:nvSpPr>
          <p:cNvPr id="85004" name="Freeform 12"/>
          <p:cNvSpPr>
            <a:spLocks noChangeAspect="1"/>
          </p:cNvSpPr>
          <p:nvPr/>
        </p:nvSpPr>
        <p:spPr bwMode="auto">
          <a:xfrm>
            <a:off x="465138" y="4110038"/>
            <a:ext cx="2643187" cy="1165225"/>
          </a:xfrm>
          <a:custGeom>
            <a:avLst/>
            <a:gdLst>
              <a:gd name="T0" fmla="*/ 631 w 1850"/>
              <a:gd name="T1" fmla="*/ 804 h 816"/>
              <a:gd name="T2" fmla="*/ 606 w 1850"/>
              <a:gd name="T3" fmla="*/ 792 h 816"/>
              <a:gd name="T4" fmla="*/ 582 w 1850"/>
              <a:gd name="T5" fmla="*/ 780 h 816"/>
              <a:gd name="T6" fmla="*/ 534 w 1850"/>
              <a:gd name="T7" fmla="*/ 756 h 816"/>
              <a:gd name="T8" fmla="*/ 516 w 1850"/>
              <a:gd name="T9" fmla="*/ 738 h 816"/>
              <a:gd name="T10" fmla="*/ 492 w 1850"/>
              <a:gd name="T11" fmla="*/ 726 h 816"/>
              <a:gd name="T12" fmla="*/ 450 w 1850"/>
              <a:gd name="T13" fmla="*/ 702 h 816"/>
              <a:gd name="T14" fmla="*/ 426 w 1850"/>
              <a:gd name="T15" fmla="*/ 684 h 816"/>
              <a:gd name="T16" fmla="*/ 408 w 1850"/>
              <a:gd name="T17" fmla="*/ 672 h 816"/>
              <a:gd name="T18" fmla="*/ 366 w 1850"/>
              <a:gd name="T19" fmla="*/ 642 h 816"/>
              <a:gd name="T20" fmla="*/ 348 w 1850"/>
              <a:gd name="T21" fmla="*/ 624 h 816"/>
              <a:gd name="T22" fmla="*/ 330 w 1850"/>
              <a:gd name="T23" fmla="*/ 612 h 816"/>
              <a:gd name="T24" fmla="*/ 294 w 1850"/>
              <a:gd name="T25" fmla="*/ 582 h 816"/>
              <a:gd name="T26" fmla="*/ 276 w 1850"/>
              <a:gd name="T27" fmla="*/ 564 h 816"/>
              <a:gd name="T28" fmla="*/ 258 w 1850"/>
              <a:gd name="T29" fmla="*/ 546 h 816"/>
              <a:gd name="T30" fmla="*/ 228 w 1850"/>
              <a:gd name="T31" fmla="*/ 516 h 816"/>
              <a:gd name="T32" fmla="*/ 210 w 1850"/>
              <a:gd name="T33" fmla="*/ 498 h 816"/>
              <a:gd name="T34" fmla="*/ 192 w 1850"/>
              <a:gd name="T35" fmla="*/ 486 h 816"/>
              <a:gd name="T36" fmla="*/ 168 w 1850"/>
              <a:gd name="T37" fmla="*/ 450 h 816"/>
              <a:gd name="T38" fmla="*/ 156 w 1850"/>
              <a:gd name="T39" fmla="*/ 432 h 816"/>
              <a:gd name="T40" fmla="*/ 138 w 1850"/>
              <a:gd name="T41" fmla="*/ 414 h 816"/>
              <a:gd name="T42" fmla="*/ 114 w 1850"/>
              <a:gd name="T43" fmla="*/ 384 h 816"/>
              <a:gd name="T44" fmla="*/ 102 w 1850"/>
              <a:gd name="T45" fmla="*/ 366 h 816"/>
              <a:gd name="T46" fmla="*/ 96 w 1850"/>
              <a:gd name="T47" fmla="*/ 348 h 816"/>
              <a:gd name="T48" fmla="*/ 72 w 1850"/>
              <a:gd name="T49" fmla="*/ 312 h 816"/>
              <a:gd name="T50" fmla="*/ 66 w 1850"/>
              <a:gd name="T51" fmla="*/ 294 h 816"/>
              <a:gd name="T52" fmla="*/ 54 w 1850"/>
              <a:gd name="T53" fmla="*/ 276 h 816"/>
              <a:gd name="T54" fmla="*/ 42 w 1850"/>
              <a:gd name="T55" fmla="*/ 240 h 816"/>
              <a:gd name="T56" fmla="*/ 36 w 1850"/>
              <a:gd name="T57" fmla="*/ 222 h 816"/>
              <a:gd name="T58" fmla="*/ 24 w 1850"/>
              <a:gd name="T59" fmla="*/ 204 h 816"/>
              <a:gd name="T60" fmla="*/ 18 w 1850"/>
              <a:gd name="T61" fmla="*/ 168 h 816"/>
              <a:gd name="T62" fmla="*/ 12 w 1850"/>
              <a:gd name="T63" fmla="*/ 150 h 816"/>
              <a:gd name="T64" fmla="*/ 6 w 1850"/>
              <a:gd name="T65" fmla="*/ 126 h 816"/>
              <a:gd name="T66" fmla="*/ 1850 w 1850"/>
              <a:gd name="T67" fmla="*/ 0 h 81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1850" h="816">
                <a:moveTo>
                  <a:pt x="655" y="816"/>
                </a:moveTo>
                <a:lnTo>
                  <a:pt x="631" y="804"/>
                </a:lnTo>
                <a:lnTo>
                  <a:pt x="631" y="804"/>
                </a:lnTo>
                <a:lnTo>
                  <a:pt x="606" y="792"/>
                </a:lnTo>
                <a:lnTo>
                  <a:pt x="582" y="780"/>
                </a:lnTo>
                <a:lnTo>
                  <a:pt x="582" y="780"/>
                </a:lnTo>
                <a:lnTo>
                  <a:pt x="558" y="768"/>
                </a:lnTo>
                <a:lnTo>
                  <a:pt x="534" y="756"/>
                </a:lnTo>
                <a:lnTo>
                  <a:pt x="534" y="756"/>
                </a:lnTo>
                <a:lnTo>
                  <a:pt x="516" y="738"/>
                </a:lnTo>
                <a:lnTo>
                  <a:pt x="492" y="726"/>
                </a:lnTo>
                <a:lnTo>
                  <a:pt x="492" y="726"/>
                </a:lnTo>
                <a:lnTo>
                  <a:pt x="468" y="714"/>
                </a:lnTo>
                <a:lnTo>
                  <a:pt x="450" y="702"/>
                </a:lnTo>
                <a:lnTo>
                  <a:pt x="450" y="702"/>
                </a:lnTo>
                <a:lnTo>
                  <a:pt x="426" y="684"/>
                </a:lnTo>
                <a:lnTo>
                  <a:pt x="408" y="672"/>
                </a:lnTo>
                <a:lnTo>
                  <a:pt x="408" y="672"/>
                </a:lnTo>
                <a:lnTo>
                  <a:pt x="384" y="654"/>
                </a:lnTo>
                <a:lnTo>
                  <a:pt x="366" y="642"/>
                </a:lnTo>
                <a:lnTo>
                  <a:pt x="366" y="642"/>
                </a:lnTo>
                <a:lnTo>
                  <a:pt x="348" y="624"/>
                </a:lnTo>
                <a:lnTo>
                  <a:pt x="330" y="612"/>
                </a:lnTo>
                <a:lnTo>
                  <a:pt x="330" y="612"/>
                </a:lnTo>
                <a:lnTo>
                  <a:pt x="312" y="594"/>
                </a:lnTo>
                <a:lnTo>
                  <a:pt x="294" y="582"/>
                </a:lnTo>
                <a:lnTo>
                  <a:pt x="294" y="582"/>
                </a:lnTo>
                <a:lnTo>
                  <a:pt x="276" y="564"/>
                </a:lnTo>
                <a:lnTo>
                  <a:pt x="258" y="546"/>
                </a:lnTo>
                <a:lnTo>
                  <a:pt x="258" y="546"/>
                </a:lnTo>
                <a:lnTo>
                  <a:pt x="240" y="534"/>
                </a:lnTo>
                <a:lnTo>
                  <a:pt x="228" y="516"/>
                </a:lnTo>
                <a:lnTo>
                  <a:pt x="228" y="516"/>
                </a:lnTo>
                <a:lnTo>
                  <a:pt x="210" y="498"/>
                </a:lnTo>
                <a:lnTo>
                  <a:pt x="192" y="486"/>
                </a:lnTo>
                <a:lnTo>
                  <a:pt x="192" y="486"/>
                </a:lnTo>
                <a:lnTo>
                  <a:pt x="180" y="468"/>
                </a:lnTo>
                <a:lnTo>
                  <a:pt x="168" y="450"/>
                </a:lnTo>
                <a:lnTo>
                  <a:pt x="168" y="450"/>
                </a:lnTo>
                <a:lnTo>
                  <a:pt x="156" y="432"/>
                </a:lnTo>
                <a:lnTo>
                  <a:pt x="138" y="414"/>
                </a:lnTo>
                <a:lnTo>
                  <a:pt x="138" y="414"/>
                </a:lnTo>
                <a:lnTo>
                  <a:pt x="126" y="396"/>
                </a:lnTo>
                <a:lnTo>
                  <a:pt x="114" y="384"/>
                </a:lnTo>
                <a:lnTo>
                  <a:pt x="114" y="384"/>
                </a:lnTo>
                <a:lnTo>
                  <a:pt x="102" y="366"/>
                </a:lnTo>
                <a:lnTo>
                  <a:pt x="96" y="348"/>
                </a:lnTo>
                <a:lnTo>
                  <a:pt x="96" y="348"/>
                </a:lnTo>
                <a:lnTo>
                  <a:pt x="84" y="330"/>
                </a:lnTo>
                <a:lnTo>
                  <a:pt x="72" y="312"/>
                </a:lnTo>
                <a:lnTo>
                  <a:pt x="72" y="312"/>
                </a:lnTo>
                <a:lnTo>
                  <a:pt x="66" y="294"/>
                </a:lnTo>
                <a:lnTo>
                  <a:pt x="54" y="276"/>
                </a:lnTo>
                <a:lnTo>
                  <a:pt x="54" y="276"/>
                </a:lnTo>
                <a:lnTo>
                  <a:pt x="48" y="258"/>
                </a:lnTo>
                <a:lnTo>
                  <a:pt x="42" y="240"/>
                </a:lnTo>
                <a:lnTo>
                  <a:pt x="42" y="240"/>
                </a:lnTo>
                <a:lnTo>
                  <a:pt x="36" y="222"/>
                </a:lnTo>
                <a:lnTo>
                  <a:pt x="24" y="204"/>
                </a:lnTo>
                <a:lnTo>
                  <a:pt x="24" y="204"/>
                </a:lnTo>
                <a:lnTo>
                  <a:pt x="18" y="186"/>
                </a:lnTo>
                <a:lnTo>
                  <a:pt x="18" y="168"/>
                </a:lnTo>
                <a:lnTo>
                  <a:pt x="18" y="168"/>
                </a:lnTo>
                <a:lnTo>
                  <a:pt x="12" y="150"/>
                </a:lnTo>
                <a:lnTo>
                  <a:pt x="6" y="126"/>
                </a:lnTo>
                <a:lnTo>
                  <a:pt x="6" y="126"/>
                </a:lnTo>
                <a:lnTo>
                  <a:pt x="0" y="108"/>
                </a:lnTo>
                <a:lnTo>
                  <a:pt x="1850" y="0"/>
                </a:lnTo>
                <a:lnTo>
                  <a:pt x="655" y="816"/>
                </a:lnTo>
                <a:close/>
              </a:path>
            </a:pathLst>
          </a:custGeom>
          <a:solidFill>
            <a:srgbClr val="FFFF66"/>
          </a:solidFill>
          <a:ln w="952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bg-BG" dirty="0"/>
          </a:p>
        </p:txBody>
      </p:sp>
      <p:sp>
        <p:nvSpPr>
          <p:cNvPr id="85005" name="Freeform 13"/>
          <p:cNvSpPr>
            <a:spLocks noChangeAspect="1"/>
          </p:cNvSpPr>
          <p:nvPr/>
        </p:nvSpPr>
        <p:spPr bwMode="auto">
          <a:xfrm>
            <a:off x="1401763" y="4110038"/>
            <a:ext cx="1706562" cy="1474787"/>
          </a:xfrm>
          <a:custGeom>
            <a:avLst/>
            <a:gdLst>
              <a:gd name="T0" fmla="*/ 714 w 1195"/>
              <a:gd name="T1" fmla="*/ 1032 h 1032"/>
              <a:gd name="T2" fmla="*/ 684 w 1195"/>
              <a:gd name="T3" fmla="*/ 1026 h 1032"/>
              <a:gd name="T4" fmla="*/ 684 w 1195"/>
              <a:gd name="T5" fmla="*/ 1026 h 1032"/>
              <a:gd name="T6" fmla="*/ 654 w 1195"/>
              <a:gd name="T7" fmla="*/ 1020 h 1032"/>
              <a:gd name="T8" fmla="*/ 624 w 1195"/>
              <a:gd name="T9" fmla="*/ 1014 h 1032"/>
              <a:gd name="T10" fmla="*/ 624 w 1195"/>
              <a:gd name="T11" fmla="*/ 1014 h 1032"/>
              <a:gd name="T12" fmla="*/ 588 w 1195"/>
              <a:gd name="T13" fmla="*/ 1008 h 1032"/>
              <a:gd name="T14" fmla="*/ 588 w 1195"/>
              <a:gd name="T15" fmla="*/ 1008 h 1032"/>
              <a:gd name="T16" fmla="*/ 558 w 1195"/>
              <a:gd name="T17" fmla="*/ 1002 h 1032"/>
              <a:gd name="T18" fmla="*/ 528 w 1195"/>
              <a:gd name="T19" fmla="*/ 996 h 1032"/>
              <a:gd name="T20" fmla="*/ 528 w 1195"/>
              <a:gd name="T21" fmla="*/ 996 h 1032"/>
              <a:gd name="T22" fmla="*/ 498 w 1195"/>
              <a:gd name="T23" fmla="*/ 990 h 1032"/>
              <a:gd name="T24" fmla="*/ 468 w 1195"/>
              <a:gd name="T25" fmla="*/ 984 h 1032"/>
              <a:gd name="T26" fmla="*/ 468 w 1195"/>
              <a:gd name="T27" fmla="*/ 984 h 1032"/>
              <a:gd name="T28" fmla="*/ 438 w 1195"/>
              <a:gd name="T29" fmla="*/ 972 h 1032"/>
              <a:gd name="T30" fmla="*/ 408 w 1195"/>
              <a:gd name="T31" fmla="*/ 966 h 1032"/>
              <a:gd name="T32" fmla="*/ 408 w 1195"/>
              <a:gd name="T33" fmla="*/ 966 h 1032"/>
              <a:gd name="T34" fmla="*/ 384 w 1195"/>
              <a:gd name="T35" fmla="*/ 960 h 1032"/>
              <a:gd name="T36" fmla="*/ 354 w 1195"/>
              <a:gd name="T37" fmla="*/ 948 h 1032"/>
              <a:gd name="T38" fmla="*/ 354 w 1195"/>
              <a:gd name="T39" fmla="*/ 948 h 1032"/>
              <a:gd name="T40" fmla="*/ 324 w 1195"/>
              <a:gd name="T41" fmla="*/ 942 h 1032"/>
              <a:gd name="T42" fmla="*/ 324 w 1195"/>
              <a:gd name="T43" fmla="*/ 942 h 1032"/>
              <a:gd name="T44" fmla="*/ 294 w 1195"/>
              <a:gd name="T45" fmla="*/ 930 h 1032"/>
              <a:gd name="T46" fmla="*/ 264 w 1195"/>
              <a:gd name="T47" fmla="*/ 924 h 1032"/>
              <a:gd name="T48" fmla="*/ 264 w 1195"/>
              <a:gd name="T49" fmla="*/ 924 h 1032"/>
              <a:gd name="T50" fmla="*/ 240 w 1195"/>
              <a:gd name="T51" fmla="*/ 912 h 1032"/>
              <a:gd name="T52" fmla="*/ 210 w 1195"/>
              <a:gd name="T53" fmla="*/ 906 h 1032"/>
              <a:gd name="T54" fmla="*/ 210 w 1195"/>
              <a:gd name="T55" fmla="*/ 906 h 1032"/>
              <a:gd name="T56" fmla="*/ 186 w 1195"/>
              <a:gd name="T57" fmla="*/ 894 h 1032"/>
              <a:gd name="T58" fmla="*/ 156 w 1195"/>
              <a:gd name="T59" fmla="*/ 882 h 1032"/>
              <a:gd name="T60" fmla="*/ 156 w 1195"/>
              <a:gd name="T61" fmla="*/ 882 h 1032"/>
              <a:gd name="T62" fmla="*/ 132 w 1195"/>
              <a:gd name="T63" fmla="*/ 876 h 1032"/>
              <a:gd name="T64" fmla="*/ 102 w 1195"/>
              <a:gd name="T65" fmla="*/ 864 h 1032"/>
              <a:gd name="T66" fmla="*/ 102 w 1195"/>
              <a:gd name="T67" fmla="*/ 864 h 1032"/>
              <a:gd name="T68" fmla="*/ 78 w 1195"/>
              <a:gd name="T69" fmla="*/ 852 h 1032"/>
              <a:gd name="T70" fmla="*/ 78 w 1195"/>
              <a:gd name="T71" fmla="*/ 852 h 1032"/>
              <a:gd name="T72" fmla="*/ 54 w 1195"/>
              <a:gd name="T73" fmla="*/ 840 h 1032"/>
              <a:gd name="T74" fmla="*/ 24 w 1195"/>
              <a:gd name="T75" fmla="*/ 828 h 1032"/>
              <a:gd name="T76" fmla="*/ 24 w 1195"/>
              <a:gd name="T77" fmla="*/ 828 h 1032"/>
              <a:gd name="T78" fmla="*/ 0 w 1195"/>
              <a:gd name="T79" fmla="*/ 816 h 1032"/>
              <a:gd name="T80" fmla="*/ 1195 w 1195"/>
              <a:gd name="T81" fmla="*/ 0 h 1032"/>
              <a:gd name="T82" fmla="*/ 714 w 1195"/>
              <a:gd name="T83" fmla="*/ 1032 h 10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</a:cxnLst>
            <a:rect l="0" t="0" r="r" b="b"/>
            <a:pathLst>
              <a:path w="1195" h="1032">
                <a:moveTo>
                  <a:pt x="714" y="1032"/>
                </a:moveTo>
                <a:lnTo>
                  <a:pt x="684" y="1026"/>
                </a:lnTo>
                <a:lnTo>
                  <a:pt x="684" y="1026"/>
                </a:lnTo>
                <a:lnTo>
                  <a:pt x="654" y="1020"/>
                </a:lnTo>
                <a:lnTo>
                  <a:pt x="624" y="1014"/>
                </a:lnTo>
                <a:lnTo>
                  <a:pt x="624" y="1014"/>
                </a:lnTo>
                <a:lnTo>
                  <a:pt x="588" y="1008"/>
                </a:lnTo>
                <a:lnTo>
                  <a:pt x="588" y="1008"/>
                </a:lnTo>
                <a:lnTo>
                  <a:pt x="558" y="1002"/>
                </a:lnTo>
                <a:lnTo>
                  <a:pt x="528" y="996"/>
                </a:lnTo>
                <a:lnTo>
                  <a:pt x="528" y="996"/>
                </a:lnTo>
                <a:lnTo>
                  <a:pt x="498" y="990"/>
                </a:lnTo>
                <a:lnTo>
                  <a:pt x="468" y="984"/>
                </a:lnTo>
                <a:lnTo>
                  <a:pt x="468" y="984"/>
                </a:lnTo>
                <a:lnTo>
                  <a:pt x="438" y="972"/>
                </a:lnTo>
                <a:lnTo>
                  <a:pt x="408" y="966"/>
                </a:lnTo>
                <a:lnTo>
                  <a:pt x="408" y="966"/>
                </a:lnTo>
                <a:lnTo>
                  <a:pt x="384" y="960"/>
                </a:lnTo>
                <a:lnTo>
                  <a:pt x="354" y="948"/>
                </a:lnTo>
                <a:lnTo>
                  <a:pt x="354" y="948"/>
                </a:lnTo>
                <a:lnTo>
                  <a:pt x="324" y="942"/>
                </a:lnTo>
                <a:lnTo>
                  <a:pt x="324" y="942"/>
                </a:lnTo>
                <a:lnTo>
                  <a:pt x="294" y="930"/>
                </a:lnTo>
                <a:lnTo>
                  <a:pt x="264" y="924"/>
                </a:lnTo>
                <a:lnTo>
                  <a:pt x="264" y="924"/>
                </a:lnTo>
                <a:lnTo>
                  <a:pt x="240" y="912"/>
                </a:lnTo>
                <a:lnTo>
                  <a:pt x="210" y="906"/>
                </a:lnTo>
                <a:lnTo>
                  <a:pt x="210" y="906"/>
                </a:lnTo>
                <a:lnTo>
                  <a:pt x="186" y="894"/>
                </a:lnTo>
                <a:lnTo>
                  <a:pt x="156" y="882"/>
                </a:lnTo>
                <a:lnTo>
                  <a:pt x="156" y="882"/>
                </a:lnTo>
                <a:lnTo>
                  <a:pt x="132" y="876"/>
                </a:lnTo>
                <a:lnTo>
                  <a:pt x="102" y="864"/>
                </a:lnTo>
                <a:lnTo>
                  <a:pt x="102" y="864"/>
                </a:lnTo>
                <a:lnTo>
                  <a:pt x="78" y="852"/>
                </a:lnTo>
                <a:lnTo>
                  <a:pt x="78" y="852"/>
                </a:lnTo>
                <a:lnTo>
                  <a:pt x="54" y="840"/>
                </a:lnTo>
                <a:lnTo>
                  <a:pt x="24" y="828"/>
                </a:lnTo>
                <a:lnTo>
                  <a:pt x="24" y="828"/>
                </a:lnTo>
                <a:lnTo>
                  <a:pt x="0" y="816"/>
                </a:lnTo>
                <a:lnTo>
                  <a:pt x="1195" y="0"/>
                </a:lnTo>
                <a:lnTo>
                  <a:pt x="714" y="1032"/>
                </a:lnTo>
                <a:close/>
              </a:path>
            </a:pathLst>
          </a:custGeom>
          <a:solidFill>
            <a:srgbClr val="CCFFFF"/>
          </a:solidFill>
          <a:ln w="952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bg-BG" dirty="0"/>
          </a:p>
        </p:txBody>
      </p:sp>
      <p:sp>
        <p:nvSpPr>
          <p:cNvPr id="85007" name="Freeform 15"/>
          <p:cNvSpPr>
            <a:spLocks noChangeAspect="1"/>
          </p:cNvSpPr>
          <p:nvPr/>
        </p:nvSpPr>
        <p:spPr bwMode="auto">
          <a:xfrm>
            <a:off x="2422525" y="2598738"/>
            <a:ext cx="685800" cy="1525587"/>
          </a:xfrm>
          <a:custGeom>
            <a:avLst/>
            <a:gdLst>
              <a:gd name="T0" fmla="*/ 0 w 481"/>
              <a:gd name="T1" fmla="*/ 36 h 1068"/>
              <a:gd name="T2" fmla="*/ 30 w 481"/>
              <a:gd name="T3" fmla="*/ 30 h 1068"/>
              <a:gd name="T4" fmla="*/ 30 w 481"/>
              <a:gd name="T5" fmla="*/ 30 h 1068"/>
              <a:gd name="T6" fmla="*/ 66 w 481"/>
              <a:gd name="T7" fmla="*/ 24 h 1068"/>
              <a:gd name="T8" fmla="*/ 97 w 481"/>
              <a:gd name="T9" fmla="*/ 24 h 1068"/>
              <a:gd name="T10" fmla="*/ 97 w 481"/>
              <a:gd name="T11" fmla="*/ 24 h 1068"/>
              <a:gd name="T12" fmla="*/ 127 w 481"/>
              <a:gd name="T13" fmla="*/ 18 h 1068"/>
              <a:gd name="T14" fmla="*/ 127 w 481"/>
              <a:gd name="T15" fmla="*/ 18 h 1068"/>
              <a:gd name="T16" fmla="*/ 163 w 481"/>
              <a:gd name="T17" fmla="*/ 12 h 1068"/>
              <a:gd name="T18" fmla="*/ 193 w 481"/>
              <a:gd name="T19" fmla="*/ 12 h 1068"/>
              <a:gd name="T20" fmla="*/ 193 w 481"/>
              <a:gd name="T21" fmla="*/ 12 h 1068"/>
              <a:gd name="T22" fmla="*/ 223 w 481"/>
              <a:gd name="T23" fmla="*/ 6 h 1068"/>
              <a:gd name="T24" fmla="*/ 259 w 481"/>
              <a:gd name="T25" fmla="*/ 6 h 1068"/>
              <a:gd name="T26" fmla="*/ 259 w 481"/>
              <a:gd name="T27" fmla="*/ 6 h 1068"/>
              <a:gd name="T28" fmla="*/ 289 w 481"/>
              <a:gd name="T29" fmla="*/ 6 h 1068"/>
              <a:gd name="T30" fmla="*/ 289 w 481"/>
              <a:gd name="T31" fmla="*/ 6 h 1068"/>
              <a:gd name="T32" fmla="*/ 319 w 481"/>
              <a:gd name="T33" fmla="*/ 0 h 1068"/>
              <a:gd name="T34" fmla="*/ 355 w 481"/>
              <a:gd name="T35" fmla="*/ 0 h 1068"/>
              <a:gd name="T36" fmla="*/ 355 w 481"/>
              <a:gd name="T37" fmla="*/ 0 h 1068"/>
              <a:gd name="T38" fmla="*/ 385 w 481"/>
              <a:gd name="T39" fmla="*/ 0 h 1068"/>
              <a:gd name="T40" fmla="*/ 415 w 481"/>
              <a:gd name="T41" fmla="*/ 0 h 1068"/>
              <a:gd name="T42" fmla="*/ 415 w 481"/>
              <a:gd name="T43" fmla="*/ 0 h 1068"/>
              <a:gd name="T44" fmla="*/ 451 w 481"/>
              <a:gd name="T45" fmla="*/ 0 h 1068"/>
              <a:gd name="T46" fmla="*/ 451 w 481"/>
              <a:gd name="T47" fmla="*/ 0 h 1068"/>
              <a:gd name="T48" fmla="*/ 481 w 481"/>
              <a:gd name="T49" fmla="*/ 0 h 1068"/>
              <a:gd name="T50" fmla="*/ 481 w 481"/>
              <a:gd name="T51" fmla="*/ 1068 h 1068"/>
              <a:gd name="T52" fmla="*/ 0 w 481"/>
              <a:gd name="T53" fmla="*/ 36 h 106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</a:cxnLst>
            <a:rect l="0" t="0" r="r" b="b"/>
            <a:pathLst>
              <a:path w="481" h="1068">
                <a:moveTo>
                  <a:pt x="0" y="36"/>
                </a:moveTo>
                <a:lnTo>
                  <a:pt x="30" y="30"/>
                </a:lnTo>
                <a:lnTo>
                  <a:pt x="30" y="30"/>
                </a:lnTo>
                <a:lnTo>
                  <a:pt x="66" y="24"/>
                </a:lnTo>
                <a:lnTo>
                  <a:pt x="97" y="24"/>
                </a:lnTo>
                <a:lnTo>
                  <a:pt x="97" y="24"/>
                </a:lnTo>
                <a:lnTo>
                  <a:pt x="127" y="18"/>
                </a:lnTo>
                <a:lnTo>
                  <a:pt x="127" y="18"/>
                </a:lnTo>
                <a:lnTo>
                  <a:pt x="163" y="12"/>
                </a:lnTo>
                <a:lnTo>
                  <a:pt x="193" y="12"/>
                </a:lnTo>
                <a:lnTo>
                  <a:pt x="193" y="12"/>
                </a:lnTo>
                <a:lnTo>
                  <a:pt x="223" y="6"/>
                </a:lnTo>
                <a:lnTo>
                  <a:pt x="259" y="6"/>
                </a:lnTo>
                <a:lnTo>
                  <a:pt x="259" y="6"/>
                </a:lnTo>
                <a:lnTo>
                  <a:pt x="289" y="6"/>
                </a:lnTo>
                <a:lnTo>
                  <a:pt x="289" y="6"/>
                </a:lnTo>
                <a:lnTo>
                  <a:pt x="319" y="0"/>
                </a:lnTo>
                <a:lnTo>
                  <a:pt x="355" y="0"/>
                </a:lnTo>
                <a:lnTo>
                  <a:pt x="355" y="0"/>
                </a:lnTo>
                <a:lnTo>
                  <a:pt x="385" y="0"/>
                </a:lnTo>
                <a:lnTo>
                  <a:pt x="415" y="0"/>
                </a:lnTo>
                <a:lnTo>
                  <a:pt x="415" y="0"/>
                </a:lnTo>
                <a:lnTo>
                  <a:pt x="451" y="0"/>
                </a:lnTo>
                <a:lnTo>
                  <a:pt x="451" y="0"/>
                </a:lnTo>
                <a:lnTo>
                  <a:pt x="481" y="0"/>
                </a:lnTo>
                <a:lnTo>
                  <a:pt x="481" y="1068"/>
                </a:lnTo>
                <a:lnTo>
                  <a:pt x="0" y="36"/>
                </a:lnTo>
                <a:close/>
              </a:path>
            </a:pathLst>
          </a:custGeom>
          <a:solidFill>
            <a:srgbClr val="0066CC"/>
          </a:solidFill>
          <a:ln w="952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bg-BG" dirty="0"/>
          </a:p>
        </p:txBody>
      </p:sp>
      <p:sp>
        <p:nvSpPr>
          <p:cNvPr id="85008" name="Freeform 16"/>
          <p:cNvSpPr>
            <a:spLocks noChangeAspect="1"/>
          </p:cNvSpPr>
          <p:nvPr/>
        </p:nvSpPr>
        <p:spPr bwMode="auto">
          <a:xfrm>
            <a:off x="3108325" y="2598738"/>
            <a:ext cx="2660650" cy="1525587"/>
          </a:xfrm>
          <a:custGeom>
            <a:avLst/>
            <a:gdLst>
              <a:gd name="T0" fmla="*/ 36 w 1862"/>
              <a:gd name="T1" fmla="*/ 0 h 1068"/>
              <a:gd name="T2" fmla="*/ 96 w 1862"/>
              <a:gd name="T3" fmla="*/ 0 h 1068"/>
              <a:gd name="T4" fmla="*/ 162 w 1862"/>
              <a:gd name="T5" fmla="*/ 0 h 1068"/>
              <a:gd name="T6" fmla="*/ 228 w 1862"/>
              <a:gd name="T7" fmla="*/ 6 h 1068"/>
              <a:gd name="T8" fmla="*/ 294 w 1862"/>
              <a:gd name="T9" fmla="*/ 12 h 1068"/>
              <a:gd name="T10" fmla="*/ 354 w 1862"/>
              <a:gd name="T11" fmla="*/ 18 h 1068"/>
              <a:gd name="T12" fmla="*/ 420 w 1862"/>
              <a:gd name="T13" fmla="*/ 24 h 1068"/>
              <a:gd name="T14" fmla="*/ 481 w 1862"/>
              <a:gd name="T15" fmla="*/ 36 h 1068"/>
              <a:gd name="T16" fmla="*/ 547 w 1862"/>
              <a:gd name="T17" fmla="*/ 48 h 1068"/>
              <a:gd name="T18" fmla="*/ 607 w 1862"/>
              <a:gd name="T19" fmla="*/ 54 h 1068"/>
              <a:gd name="T20" fmla="*/ 667 w 1862"/>
              <a:gd name="T21" fmla="*/ 72 h 1068"/>
              <a:gd name="T22" fmla="*/ 727 w 1862"/>
              <a:gd name="T23" fmla="*/ 84 h 1068"/>
              <a:gd name="T24" fmla="*/ 787 w 1862"/>
              <a:gd name="T25" fmla="*/ 96 h 1068"/>
              <a:gd name="T26" fmla="*/ 847 w 1862"/>
              <a:gd name="T27" fmla="*/ 114 h 1068"/>
              <a:gd name="T28" fmla="*/ 901 w 1862"/>
              <a:gd name="T29" fmla="*/ 132 h 1068"/>
              <a:gd name="T30" fmla="*/ 961 w 1862"/>
              <a:gd name="T31" fmla="*/ 150 h 1068"/>
              <a:gd name="T32" fmla="*/ 1015 w 1862"/>
              <a:gd name="T33" fmla="*/ 168 h 1068"/>
              <a:gd name="T34" fmla="*/ 1069 w 1862"/>
              <a:gd name="T35" fmla="*/ 192 h 1068"/>
              <a:gd name="T36" fmla="*/ 1123 w 1862"/>
              <a:gd name="T37" fmla="*/ 216 h 1068"/>
              <a:gd name="T38" fmla="*/ 1171 w 1862"/>
              <a:gd name="T39" fmla="*/ 234 h 1068"/>
              <a:gd name="T40" fmla="*/ 1219 w 1862"/>
              <a:gd name="T41" fmla="*/ 258 h 1068"/>
              <a:gd name="T42" fmla="*/ 1267 w 1862"/>
              <a:gd name="T43" fmla="*/ 288 h 1068"/>
              <a:gd name="T44" fmla="*/ 1316 w 1862"/>
              <a:gd name="T45" fmla="*/ 312 h 1068"/>
              <a:gd name="T46" fmla="*/ 1364 w 1862"/>
              <a:gd name="T47" fmla="*/ 336 h 1068"/>
              <a:gd name="T48" fmla="*/ 1406 w 1862"/>
              <a:gd name="T49" fmla="*/ 366 h 1068"/>
              <a:gd name="T50" fmla="*/ 1448 w 1862"/>
              <a:gd name="T51" fmla="*/ 396 h 1068"/>
              <a:gd name="T52" fmla="*/ 1484 w 1862"/>
              <a:gd name="T53" fmla="*/ 426 h 1068"/>
              <a:gd name="T54" fmla="*/ 1526 w 1862"/>
              <a:gd name="T55" fmla="*/ 456 h 1068"/>
              <a:gd name="T56" fmla="*/ 1562 w 1862"/>
              <a:gd name="T57" fmla="*/ 486 h 1068"/>
              <a:gd name="T58" fmla="*/ 1598 w 1862"/>
              <a:gd name="T59" fmla="*/ 516 h 1068"/>
              <a:gd name="T60" fmla="*/ 1628 w 1862"/>
              <a:gd name="T61" fmla="*/ 546 h 1068"/>
              <a:gd name="T62" fmla="*/ 1658 w 1862"/>
              <a:gd name="T63" fmla="*/ 582 h 1068"/>
              <a:gd name="T64" fmla="*/ 1688 w 1862"/>
              <a:gd name="T65" fmla="*/ 618 h 1068"/>
              <a:gd name="T66" fmla="*/ 1712 w 1862"/>
              <a:gd name="T67" fmla="*/ 648 h 1068"/>
              <a:gd name="T68" fmla="*/ 1736 w 1862"/>
              <a:gd name="T69" fmla="*/ 684 h 1068"/>
              <a:gd name="T70" fmla="*/ 1760 w 1862"/>
              <a:gd name="T71" fmla="*/ 720 h 1068"/>
              <a:gd name="T72" fmla="*/ 1778 w 1862"/>
              <a:gd name="T73" fmla="*/ 756 h 1068"/>
              <a:gd name="T74" fmla="*/ 1790 w 1862"/>
              <a:gd name="T75" fmla="*/ 774 h 1068"/>
              <a:gd name="T76" fmla="*/ 1808 w 1862"/>
              <a:gd name="T77" fmla="*/ 810 h 1068"/>
              <a:gd name="T78" fmla="*/ 1820 w 1862"/>
              <a:gd name="T79" fmla="*/ 846 h 1068"/>
              <a:gd name="T80" fmla="*/ 1832 w 1862"/>
              <a:gd name="T81" fmla="*/ 882 h 1068"/>
              <a:gd name="T82" fmla="*/ 1844 w 1862"/>
              <a:gd name="T83" fmla="*/ 918 h 1068"/>
              <a:gd name="T84" fmla="*/ 1850 w 1862"/>
              <a:gd name="T85" fmla="*/ 954 h 1068"/>
              <a:gd name="T86" fmla="*/ 1856 w 1862"/>
              <a:gd name="T87" fmla="*/ 990 h 1068"/>
              <a:gd name="T88" fmla="*/ 1862 w 1862"/>
              <a:gd name="T89" fmla="*/ 1032 h 1068"/>
              <a:gd name="T90" fmla="*/ 0 w 1862"/>
              <a:gd name="T91" fmla="*/ 0 h 106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</a:cxnLst>
            <a:rect l="0" t="0" r="r" b="b"/>
            <a:pathLst>
              <a:path w="1862" h="1068">
                <a:moveTo>
                  <a:pt x="0" y="0"/>
                </a:moveTo>
                <a:lnTo>
                  <a:pt x="36" y="0"/>
                </a:lnTo>
                <a:lnTo>
                  <a:pt x="36" y="0"/>
                </a:lnTo>
                <a:lnTo>
                  <a:pt x="66" y="0"/>
                </a:lnTo>
                <a:lnTo>
                  <a:pt x="96" y="0"/>
                </a:lnTo>
                <a:lnTo>
                  <a:pt x="96" y="0"/>
                </a:lnTo>
                <a:lnTo>
                  <a:pt x="132" y="0"/>
                </a:lnTo>
                <a:lnTo>
                  <a:pt x="162" y="0"/>
                </a:lnTo>
                <a:lnTo>
                  <a:pt x="162" y="0"/>
                </a:lnTo>
                <a:lnTo>
                  <a:pt x="198" y="6"/>
                </a:lnTo>
                <a:lnTo>
                  <a:pt x="228" y="6"/>
                </a:lnTo>
                <a:lnTo>
                  <a:pt x="228" y="6"/>
                </a:lnTo>
                <a:lnTo>
                  <a:pt x="258" y="6"/>
                </a:lnTo>
                <a:lnTo>
                  <a:pt x="294" y="12"/>
                </a:lnTo>
                <a:lnTo>
                  <a:pt x="294" y="12"/>
                </a:lnTo>
                <a:lnTo>
                  <a:pt x="324" y="12"/>
                </a:lnTo>
                <a:lnTo>
                  <a:pt x="354" y="18"/>
                </a:lnTo>
                <a:lnTo>
                  <a:pt x="354" y="18"/>
                </a:lnTo>
                <a:lnTo>
                  <a:pt x="390" y="24"/>
                </a:lnTo>
                <a:lnTo>
                  <a:pt x="420" y="24"/>
                </a:lnTo>
                <a:lnTo>
                  <a:pt x="420" y="24"/>
                </a:lnTo>
                <a:lnTo>
                  <a:pt x="450" y="30"/>
                </a:lnTo>
                <a:lnTo>
                  <a:pt x="481" y="36"/>
                </a:lnTo>
                <a:lnTo>
                  <a:pt x="481" y="36"/>
                </a:lnTo>
                <a:lnTo>
                  <a:pt x="517" y="42"/>
                </a:lnTo>
                <a:lnTo>
                  <a:pt x="517" y="42"/>
                </a:lnTo>
                <a:lnTo>
                  <a:pt x="547" y="48"/>
                </a:lnTo>
                <a:lnTo>
                  <a:pt x="577" y="48"/>
                </a:lnTo>
                <a:lnTo>
                  <a:pt x="577" y="48"/>
                </a:lnTo>
                <a:lnTo>
                  <a:pt x="607" y="54"/>
                </a:lnTo>
                <a:lnTo>
                  <a:pt x="637" y="60"/>
                </a:lnTo>
                <a:lnTo>
                  <a:pt x="637" y="60"/>
                </a:lnTo>
                <a:lnTo>
                  <a:pt x="667" y="72"/>
                </a:lnTo>
                <a:lnTo>
                  <a:pt x="697" y="78"/>
                </a:lnTo>
                <a:lnTo>
                  <a:pt x="697" y="78"/>
                </a:lnTo>
                <a:lnTo>
                  <a:pt x="727" y="84"/>
                </a:lnTo>
                <a:lnTo>
                  <a:pt x="757" y="90"/>
                </a:lnTo>
                <a:lnTo>
                  <a:pt x="757" y="90"/>
                </a:lnTo>
                <a:lnTo>
                  <a:pt x="787" y="96"/>
                </a:lnTo>
                <a:lnTo>
                  <a:pt x="817" y="108"/>
                </a:lnTo>
                <a:lnTo>
                  <a:pt x="817" y="108"/>
                </a:lnTo>
                <a:lnTo>
                  <a:pt x="847" y="114"/>
                </a:lnTo>
                <a:lnTo>
                  <a:pt x="877" y="126"/>
                </a:lnTo>
                <a:lnTo>
                  <a:pt x="877" y="126"/>
                </a:lnTo>
                <a:lnTo>
                  <a:pt x="901" y="132"/>
                </a:lnTo>
                <a:lnTo>
                  <a:pt x="931" y="144"/>
                </a:lnTo>
                <a:lnTo>
                  <a:pt x="931" y="144"/>
                </a:lnTo>
                <a:lnTo>
                  <a:pt x="961" y="150"/>
                </a:lnTo>
                <a:lnTo>
                  <a:pt x="985" y="162"/>
                </a:lnTo>
                <a:lnTo>
                  <a:pt x="985" y="162"/>
                </a:lnTo>
                <a:lnTo>
                  <a:pt x="1015" y="168"/>
                </a:lnTo>
                <a:lnTo>
                  <a:pt x="1039" y="180"/>
                </a:lnTo>
                <a:lnTo>
                  <a:pt x="1039" y="180"/>
                </a:lnTo>
                <a:lnTo>
                  <a:pt x="1069" y="192"/>
                </a:lnTo>
                <a:lnTo>
                  <a:pt x="1093" y="204"/>
                </a:lnTo>
                <a:lnTo>
                  <a:pt x="1093" y="204"/>
                </a:lnTo>
                <a:lnTo>
                  <a:pt x="1123" y="216"/>
                </a:lnTo>
                <a:lnTo>
                  <a:pt x="1147" y="222"/>
                </a:lnTo>
                <a:lnTo>
                  <a:pt x="1147" y="222"/>
                </a:lnTo>
                <a:lnTo>
                  <a:pt x="1171" y="234"/>
                </a:lnTo>
                <a:lnTo>
                  <a:pt x="1195" y="246"/>
                </a:lnTo>
                <a:lnTo>
                  <a:pt x="1195" y="246"/>
                </a:lnTo>
                <a:lnTo>
                  <a:pt x="1219" y="258"/>
                </a:lnTo>
                <a:lnTo>
                  <a:pt x="1243" y="270"/>
                </a:lnTo>
                <a:lnTo>
                  <a:pt x="1243" y="270"/>
                </a:lnTo>
                <a:lnTo>
                  <a:pt x="1267" y="288"/>
                </a:lnTo>
                <a:lnTo>
                  <a:pt x="1291" y="300"/>
                </a:lnTo>
                <a:lnTo>
                  <a:pt x="1291" y="300"/>
                </a:lnTo>
                <a:lnTo>
                  <a:pt x="1316" y="312"/>
                </a:lnTo>
                <a:lnTo>
                  <a:pt x="1316" y="312"/>
                </a:lnTo>
                <a:lnTo>
                  <a:pt x="1340" y="324"/>
                </a:lnTo>
                <a:lnTo>
                  <a:pt x="1364" y="336"/>
                </a:lnTo>
                <a:lnTo>
                  <a:pt x="1364" y="336"/>
                </a:lnTo>
                <a:lnTo>
                  <a:pt x="1382" y="354"/>
                </a:lnTo>
                <a:lnTo>
                  <a:pt x="1406" y="366"/>
                </a:lnTo>
                <a:lnTo>
                  <a:pt x="1406" y="366"/>
                </a:lnTo>
                <a:lnTo>
                  <a:pt x="1424" y="378"/>
                </a:lnTo>
                <a:lnTo>
                  <a:pt x="1448" y="396"/>
                </a:lnTo>
                <a:lnTo>
                  <a:pt x="1448" y="396"/>
                </a:lnTo>
                <a:lnTo>
                  <a:pt x="1466" y="408"/>
                </a:lnTo>
                <a:lnTo>
                  <a:pt x="1484" y="426"/>
                </a:lnTo>
                <a:lnTo>
                  <a:pt x="1484" y="426"/>
                </a:lnTo>
                <a:lnTo>
                  <a:pt x="1508" y="438"/>
                </a:lnTo>
                <a:lnTo>
                  <a:pt x="1526" y="456"/>
                </a:lnTo>
                <a:lnTo>
                  <a:pt x="1526" y="456"/>
                </a:lnTo>
                <a:lnTo>
                  <a:pt x="1544" y="468"/>
                </a:lnTo>
                <a:lnTo>
                  <a:pt x="1562" y="486"/>
                </a:lnTo>
                <a:lnTo>
                  <a:pt x="1562" y="486"/>
                </a:lnTo>
                <a:lnTo>
                  <a:pt x="1580" y="498"/>
                </a:lnTo>
                <a:lnTo>
                  <a:pt x="1598" y="516"/>
                </a:lnTo>
                <a:lnTo>
                  <a:pt x="1598" y="516"/>
                </a:lnTo>
                <a:lnTo>
                  <a:pt x="1610" y="534"/>
                </a:lnTo>
                <a:lnTo>
                  <a:pt x="1628" y="546"/>
                </a:lnTo>
                <a:lnTo>
                  <a:pt x="1628" y="546"/>
                </a:lnTo>
                <a:lnTo>
                  <a:pt x="1646" y="564"/>
                </a:lnTo>
                <a:lnTo>
                  <a:pt x="1658" y="582"/>
                </a:lnTo>
                <a:lnTo>
                  <a:pt x="1658" y="582"/>
                </a:lnTo>
                <a:lnTo>
                  <a:pt x="1670" y="600"/>
                </a:lnTo>
                <a:lnTo>
                  <a:pt x="1688" y="618"/>
                </a:lnTo>
                <a:lnTo>
                  <a:pt x="1688" y="618"/>
                </a:lnTo>
                <a:lnTo>
                  <a:pt x="1700" y="630"/>
                </a:lnTo>
                <a:lnTo>
                  <a:pt x="1712" y="648"/>
                </a:lnTo>
                <a:lnTo>
                  <a:pt x="1712" y="648"/>
                </a:lnTo>
                <a:lnTo>
                  <a:pt x="1724" y="666"/>
                </a:lnTo>
                <a:lnTo>
                  <a:pt x="1736" y="684"/>
                </a:lnTo>
                <a:lnTo>
                  <a:pt x="1736" y="684"/>
                </a:lnTo>
                <a:lnTo>
                  <a:pt x="1748" y="702"/>
                </a:lnTo>
                <a:lnTo>
                  <a:pt x="1760" y="720"/>
                </a:lnTo>
                <a:lnTo>
                  <a:pt x="1760" y="720"/>
                </a:lnTo>
                <a:lnTo>
                  <a:pt x="1772" y="738"/>
                </a:lnTo>
                <a:lnTo>
                  <a:pt x="1778" y="756"/>
                </a:lnTo>
                <a:lnTo>
                  <a:pt x="1778" y="756"/>
                </a:lnTo>
                <a:lnTo>
                  <a:pt x="1790" y="774"/>
                </a:lnTo>
                <a:lnTo>
                  <a:pt x="1790" y="774"/>
                </a:lnTo>
                <a:lnTo>
                  <a:pt x="1796" y="792"/>
                </a:lnTo>
                <a:lnTo>
                  <a:pt x="1808" y="810"/>
                </a:lnTo>
                <a:lnTo>
                  <a:pt x="1808" y="810"/>
                </a:lnTo>
                <a:lnTo>
                  <a:pt x="1814" y="828"/>
                </a:lnTo>
                <a:lnTo>
                  <a:pt x="1820" y="846"/>
                </a:lnTo>
                <a:lnTo>
                  <a:pt x="1820" y="846"/>
                </a:lnTo>
                <a:lnTo>
                  <a:pt x="1826" y="864"/>
                </a:lnTo>
                <a:lnTo>
                  <a:pt x="1832" y="882"/>
                </a:lnTo>
                <a:lnTo>
                  <a:pt x="1832" y="882"/>
                </a:lnTo>
                <a:lnTo>
                  <a:pt x="1838" y="900"/>
                </a:lnTo>
                <a:lnTo>
                  <a:pt x="1844" y="918"/>
                </a:lnTo>
                <a:lnTo>
                  <a:pt x="1844" y="918"/>
                </a:lnTo>
                <a:lnTo>
                  <a:pt x="1844" y="936"/>
                </a:lnTo>
                <a:lnTo>
                  <a:pt x="1850" y="954"/>
                </a:lnTo>
                <a:lnTo>
                  <a:pt x="1850" y="954"/>
                </a:lnTo>
                <a:lnTo>
                  <a:pt x="1856" y="972"/>
                </a:lnTo>
                <a:lnTo>
                  <a:pt x="1856" y="990"/>
                </a:lnTo>
                <a:lnTo>
                  <a:pt x="1856" y="990"/>
                </a:lnTo>
                <a:lnTo>
                  <a:pt x="1856" y="1008"/>
                </a:lnTo>
                <a:lnTo>
                  <a:pt x="1862" y="1032"/>
                </a:lnTo>
                <a:lnTo>
                  <a:pt x="1862" y="1032"/>
                </a:lnTo>
                <a:lnTo>
                  <a:pt x="1862" y="1050"/>
                </a:lnTo>
                <a:lnTo>
                  <a:pt x="0" y="1068"/>
                </a:lnTo>
                <a:lnTo>
                  <a:pt x="0" y="0"/>
                </a:lnTo>
                <a:close/>
              </a:path>
            </a:pathLst>
          </a:custGeom>
          <a:solidFill>
            <a:srgbClr val="9999FF"/>
          </a:solidFill>
          <a:ln w="952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bg-BG" dirty="0"/>
          </a:p>
        </p:txBody>
      </p:sp>
      <p:sp>
        <p:nvSpPr>
          <p:cNvPr id="85009" name="Freeform 17"/>
          <p:cNvSpPr>
            <a:spLocks noChangeAspect="1"/>
          </p:cNvSpPr>
          <p:nvPr/>
        </p:nvSpPr>
        <p:spPr bwMode="auto">
          <a:xfrm>
            <a:off x="457200" y="2649538"/>
            <a:ext cx="2651125" cy="1628775"/>
          </a:xfrm>
          <a:custGeom>
            <a:avLst/>
            <a:gdLst>
              <a:gd name="T0" fmla="*/ 6 w 1856"/>
              <a:gd name="T1" fmla="*/ 1122 h 1140"/>
              <a:gd name="T2" fmla="*/ 6 w 1856"/>
              <a:gd name="T3" fmla="*/ 1104 h 1140"/>
              <a:gd name="T4" fmla="*/ 0 w 1856"/>
              <a:gd name="T5" fmla="*/ 1086 h 1140"/>
              <a:gd name="T6" fmla="*/ 0 w 1856"/>
              <a:gd name="T7" fmla="*/ 1050 h 1140"/>
              <a:gd name="T8" fmla="*/ 0 w 1856"/>
              <a:gd name="T9" fmla="*/ 1032 h 1140"/>
              <a:gd name="T10" fmla="*/ 0 w 1856"/>
              <a:gd name="T11" fmla="*/ 1014 h 1140"/>
              <a:gd name="T12" fmla="*/ 0 w 1856"/>
              <a:gd name="T13" fmla="*/ 972 h 1140"/>
              <a:gd name="T14" fmla="*/ 6 w 1856"/>
              <a:gd name="T15" fmla="*/ 954 h 1140"/>
              <a:gd name="T16" fmla="*/ 6 w 1856"/>
              <a:gd name="T17" fmla="*/ 936 h 1140"/>
              <a:gd name="T18" fmla="*/ 12 w 1856"/>
              <a:gd name="T19" fmla="*/ 900 h 1140"/>
              <a:gd name="T20" fmla="*/ 18 w 1856"/>
              <a:gd name="T21" fmla="*/ 882 h 1140"/>
              <a:gd name="T22" fmla="*/ 24 w 1856"/>
              <a:gd name="T23" fmla="*/ 864 h 1140"/>
              <a:gd name="T24" fmla="*/ 24 w 1856"/>
              <a:gd name="T25" fmla="*/ 846 h 1140"/>
              <a:gd name="T26" fmla="*/ 42 w 1856"/>
              <a:gd name="T27" fmla="*/ 810 h 1140"/>
              <a:gd name="T28" fmla="*/ 48 w 1856"/>
              <a:gd name="T29" fmla="*/ 792 h 1140"/>
              <a:gd name="T30" fmla="*/ 54 w 1856"/>
              <a:gd name="T31" fmla="*/ 774 h 1140"/>
              <a:gd name="T32" fmla="*/ 72 w 1856"/>
              <a:gd name="T33" fmla="*/ 738 h 1140"/>
              <a:gd name="T34" fmla="*/ 78 w 1856"/>
              <a:gd name="T35" fmla="*/ 720 h 1140"/>
              <a:gd name="T36" fmla="*/ 90 w 1856"/>
              <a:gd name="T37" fmla="*/ 702 h 1140"/>
              <a:gd name="T38" fmla="*/ 108 w 1856"/>
              <a:gd name="T39" fmla="*/ 666 h 1140"/>
              <a:gd name="T40" fmla="*/ 120 w 1856"/>
              <a:gd name="T41" fmla="*/ 648 h 1140"/>
              <a:gd name="T42" fmla="*/ 132 w 1856"/>
              <a:gd name="T43" fmla="*/ 630 h 1140"/>
              <a:gd name="T44" fmla="*/ 162 w 1856"/>
              <a:gd name="T45" fmla="*/ 594 h 1140"/>
              <a:gd name="T46" fmla="*/ 174 w 1856"/>
              <a:gd name="T47" fmla="*/ 582 h 1140"/>
              <a:gd name="T48" fmla="*/ 186 w 1856"/>
              <a:gd name="T49" fmla="*/ 564 h 1140"/>
              <a:gd name="T50" fmla="*/ 216 w 1856"/>
              <a:gd name="T51" fmla="*/ 528 h 1140"/>
              <a:gd name="T52" fmla="*/ 234 w 1856"/>
              <a:gd name="T53" fmla="*/ 510 h 1140"/>
              <a:gd name="T54" fmla="*/ 246 w 1856"/>
              <a:gd name="T55" fmla="*/ 498 h 1140"/>
              <a:gd name="T56" fmla="*/ 282 w 1856"/>
              <a:gd name="T57" fmla="*/ 462 h 1140"/>
              <a:gd name="T58" fmla="*/ 300 w 1856"/>
              <a:gd name="T59" fmla="*/ 450 h 1140"/>
              <a:gd name="T60" fmla="*/ 318 w 1856"/>
              <a:gd name="T61" fmla="*/ 432 h 1140"/>
              <a:gd name="T62" fmla="*/ 336 w 1856"/>
              <a:gd name="T63" fmla="*/ 420 h 1140"/>
              <a:gd name="T64" fmla="*/ 372 w 1856"/>
              <a:gd name="T65" fmla="*/ 390 h 1140"/>
              <a:gd name="T66" fmla="*/ 390 w 1856"/>
              <a:gd name="T67" fmla="*/ 372 h 1140"/>
              <a:gd name="T68" fmla="*/ 414 w 1856"/>
              <a:gd name="T69" fmla="*/ 360 h 1140"/>
              <a:gd name="T70" fmla="*/ 456 w 1856"/>
              <a:gd name="T71" fmla="*/ 330 h 1140"/>
              <a:gd name="T72" fmla="*/ 474 w 1856"/>
              <a:gd name="T73" fmla="*/ 318 h 1140"/>
              <a:gd name="T74" fmla="*/ 498 w 1856"/>
              <a:gd name="T75" fmla="*/ 300 h 1140"/>
              <a:gd name="T76" fmla="*/ 540 w 1856"/>
              <a:gd name="T77" fmla="*/ 276 h 1140"/>
              <a:gd name="T78" fmla="*/ 564 w 1856"/>
              <a:gd name="T79" fmla="*/ 264 h 1140"/>
              <a:gd name="T80" fmla="*/ 588 w 1856"/>
              <a:gd name="T81" fmla="*/ 252 h 1140"/>
              <a:gd name="T82" fmla="*/ 637 w 1856"/>
              <a:gd name="T83" fmla="*/ 222 h 1140"/>
              <a:gd name="T84" fmla="*/ 661 w 1856"/>
              <a:gd name="T85" fmla="*/ 210 h 1140"/>
              <a:gd name="T86" fmla="*/ 685 w 1856"/>
              <a:gd name="T87" fmla="*/ 198 h 1140"/>
              <a:gd name="T88" fmla="*/ 739 w 1856"/>
              <a:gd name="T89" fmla="*/ 180 h 1140"/>
              <a:gd name="T90" fmla="*/ 763 w 1856"/>
              <a:gd name="T91" fmla="*/ 168 h 1140"/>
              <a:gd name="T92" fmla="*/ 793 w 1856"/>
              <a:gd name="T93" fmla="*/ 156 h 1140"/>
              <a:gd name="T94" fmla="*/ 847 w 1856"/>
              <a:gd name="T95" fmla="*/ 132 h 1140"/>
              <a:gd name="T96" fmla="*/ 871 w 1856"/>
              <a:gd name="T97" fmla="*/ 126 h 1140"/>
              <a:gd name="T98" fmla="*/ 901 w 1856"/>
              <a:gd name="T99" fmla="*/ 114 h 1140"/>
              <a:gd name="T100" fmla="*/ 955 w 1856"/>
              <a:gd name="T101" fmla="*/ 96 h 1140"/>
              <a:gd name="T102" fmla="*/ 985 w 1856"/>
              <a:gd name="T103" fmla="*/ 90 h 1140"/>
              <a:gd name="T104" fmla="*/ 1015 w 1856"/>
              <a:gd name="T105" fmla="*/ 78 h 1140"/>
              <a:gd name="T106" fmla="*/ 1045 w 1856"/>
              <a:gd name="T107" fmla="*/ 72 h 1140"/>
              <a:gd name="T108" fmla="*/ 1099 w 1856"/>
              <a:gd name="T109" fmla="*/ 54 h 1140"/>
              <a:gd name="T110" fmla="*/ 1129 w 1856"/>
              <a:gd name="T111" fmla="*/ 48 h 1140"/>
              <a:gd name="T112" fmla="*/ 1159 w 1856"/>
              <a:gd name="T113" fmla="*/ 42 h 1140"/>
              <a:gd name="T114" fmla="*/ 1219 w 1856"/>
              <a:gd name="T115" fmla="*/ 24 h 1140"/>
              <a:gd name="T116" fmla="*/ 1249 w 1856"/>
              <a:gd name="T117" fmla="*/ 18 h 1140"/>
              <a:gd name="T118" fmla="*/ 1285 w 1856"/>
              <a:gd name="T119" fmla="*/ 12 h 1140"/>
              <a:gd name="T120" fmla="*/ 1345 w 1856"/>
              <a:gd name="T121" fmla="*/ 6 h 1140"/>
              <a:gd name="T122" fmla="*/ 1375 w 1856"/>
              <a:gd name="T123" fmla="*/ 0 h 1140"/>
              <a:gd name="T124" fmla="*/ 6 w 1856"/>
              <a:gd name="T125" fmla="*/ 1140 h 114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  <a:cxn ang="0">
                <a:pos x="T124" y="T125"/>
              </a:cxn>
            </a:cxnLst>
            <a:rect l="0" t="0" r="r" b="b"/>
            <a:pathLst>
              <a:path w="1856" h="1140">
                <a:moveTo>
                  <a:pt x="6" y="1140"/>
                </a:moveTo>
                <a:lnTo>
                  <a:pt x="6" y="1122"/>
                </a:lnTo>
                <a:lnTo>
                  <a:pt x="6" y="1122"/>
                </a:lnTo>
                <a:lnTo>
                  <a:pt x="6" y="1104"/>
                </a:lnTo>
                <a:lnTo>
                  <a:pt x="0" y="1086"/>
                </a:lnTo>
                <a:lnTo>
                  <a:pt x="0" y="1086"/>
                </a:lnTo>
                <a:lnTo>
                  <a:pt x="0" y="1068"/>
                </a:lnTo>
                <a:lnTo>
                  <a:pt x="0" y="1050"/>
                </a:lnTo>
                <a:lnTo>
                  <a:pt x="0" y="1050"/>
                </a:lnTo>
                <a:lnTo>
                  <a:pt x="0" y="1032"/>
                </a:lnTo>
                <a:lnTo>
                  <a:pt x="0" y="1014"/>
                </a:lnTo>
                <a:lnTo>
                  <a:pt x="0" y="1014"/>
                </a:lnTo>
                <a:lnTo>
                  <a:pt x="0" y="996"/>
                </a:lnTo>
                <a:lnTo>
                  <a:pt x="0" y="972"/>
                </a:lnTo>
                <a:lnTo>
                  <a:pt x="0" y="972"/>
                </a:lnTo>
                <a:lnTo>
                  <a:pt x="6" y="954"/>
                </a:lnTo>
                <a:lnTo>
                  <a:pt x="6" y="936"/>
                </a:lnTo>
                <a:lnTo>
                  <a:pt x="6" y="936"/>
                </a:lnTo>
                <a:lnTo>
                  <a:pt x="6" y="918"/>
                </a:lnTo>
                <a:lnTo>
                  <a:pt x="12" y="900"/>
                </a:lnTo>
                <a:lnTo>
                  <a:pt x="12" y="900"/>
                </a:lnTo>
                <a:lnTo>
                  <a:pt x="18" y="882"/>
                </a:lnTo>
                <a:lnTo>
                  <a:pt x="18" y="882"/>
                </a:lnTo>
                <a:lnTo>
                  <a:pt x="24" y="864"/>
                </a:lnTo>
                <a:lnTo>
                  <a:pt x="24" y="846"/>
                </a:lnTo>
                <a:lnTo>
                  <a:pt x="24" y="846"/>
                </a:lnTo>
                <a:lnTo>
                  <a:pt x="30" y="828"/>
                </a:lnTo>
                <a:lnTo>
                  <a:pt x="42" y="810"/>
                </a:lnTo>
                <a:lnTo>
                  <a:pt x="42" y="810"/>
                </a:lnTo>
                <a:lnTo>
                  <a:pt x="48" y="792"/>
                </a:lnTo>
                <a:lnTo>
                  <a:pt x="54" y="774"/>
                </a:lnTo>
                <a:lnTo>
                  <a:pt x="54" y="774"/>
                </a:lnTo>
                <a:lnTo>
                  <a:pt x="60" y="756"/>
                </a:lnTo>
                <a:lnTo>
                  <a:pt x="72" y="738"/>
                </a:lnTo>
                <a:lnTo>
                  <a:pt x="72" y="738"/>
                </a:lnTo>
                <a:lnTo>
                  <a:pt x="78" y="720"/>
                </a:lnTo>
                <a:lnTo>
                  <a:pt x="90" y="702"/>
                </a:lnTo>
                <a:lnTo>
                  <a:pt x="90" y="702"/>
                </a:lnTo>
                <a:lnTo>
                  <a:pt x="102" y="684"/>
                </a:lnTo>
                <a:lnTo>
                  <a:pt x="108" y="666"/>
                </a:lnTo>
                <a:lnTo>
                  <a:pt x="108" y="666"/>
                </a:lnTo>
                <a:lnTo>
                  <a:pt x="120" y="648"/>
                </a:lnTo>
                <a:lnTo>
                  <a:pt x="132" y="630"/>
                </a:lnTo>
                <a:lnTo>
                  <a:pt x="132" y="630"/>
                </a:lnTo>
                <a:lnTo>
                  <a:pt x="144" y="612"/>
                </a:lnTo>
                <a:lnTo>
                  <a:pt x="162" y="594"/>
                </a:lnTo>
                <a:lnTo>
                  <a:pt x="162" y="594"/>
                </a:lnTo>
                <a:lnTo>
                  <a:pt x="174" y="582"/>
                </a:lnTo>
                <a:lnTo>
                  <a:pt x="186" y="564"/>
                </a:lnTo>
                <a:lnTo>
                  <a:pt x="186" y="564"/>
                </a:lnTo>
                <a:lnTo>
                  <a:pt x="198" y="546"/>
                </a:lnTo>
                <a:lnTo>
                  <a:pt x="216" y="528"/>
                </a:lnTo>
                <a:lnTo>
                  <a:pt x="216" y="528"/>
                </a:lnTo>
                <a:lnTo>
                  <a:pt x="234" y="510"/>
                </a:lnTo>
                <a:lnTo>
                  <a:pt x="246" y="498"/>
                </a:lnTo>
                <a:lnTo>
                  <a:pt x="246" y="498"/>
                </a:lnTo>
                <a:lnTo>
                  <a:pt x="264" y="480"/>
                </a:lnTo>
                <a:lnTo>
                  <a:pt x="282" y="462"/>
                </a:lnTo>
                <a:lnTo>
                  <a:pt x="282" y="462"/>
                </a:lnTo>
                <a:lnTo>
                  <a:pt x="300" y="450"/>
                </a:lnTo>
                <a:lnTo>
                  <a:pt x="318" y="432"/>
                </a:lnTo>
                <a:lnTo>
                  <a:pt x="318" y="432"/>
                </a:lnTo>
                <a:lnTo>
                  <a:pt x="336" y="420"/>
                </a:lnTo>
                <a:lnTo>
                  <a:pt x="336" y="420"/>
                </a:lnTo>
                <a:lnTo>
                  <a:pt x="354" y="402"/>
                </a:lnTo>
                <a:lnTo>
                  <a:pt x="372" y="390"/>
                </a:lnTo>
                <a:lnTo>
                  <a:pt x="372" y="390"/>
                </a:lnTo>
                <a:lnTo>
                  <a:pt x="390" y="372"/>
                </a:lnTo>
                <a:lnTo>
                  <a:pt x="414" y="360"/>
                </a:lnTo>
                <a:lnTo>
                  <a:pt x="414" y="360"/>
                </a:lnTo>
                <a:lnTo>
                  <a:pt x="432" y="342"/>
                </a:lnTo>
                <a:lnTo>
                  <a:pt x="456" y="330"/>
                </a:lnTo>
                <a:lnTo>
                  <a:pt x="456" y="330"/>
                </a:lnTo>
                <a:lnTo>
                  <a:pt x="474" y="318"/>
                </a:lnTo>
                <a:lnTo>
                  <a:pt x="498" y="300"/>
                </a:lnTo>
                <a:lnTo>
                  <a:pt x="498" y="300"/>
                </a:lnTo>
                <a:lnTo>
                  <a:pt x="522" y="288"/>
                </a:lnTo>
                <a:lnTo>
                  <a:pt x="540" y="276"/>
                </a:lnTo>
                <a:lnTo>
                  <a:pt x="540" y="276"/>
                </a:lnTo>
                <a:lnTo>
                  <a:pt x="564" y="264"/>
                </a:lnTo>
                <a:lnTo>
                  <a:pt x="588" y="252"/>
                </a:lnTo>
                <a:lnTo>
                  <a:pt x="588" y="252"/>
                </a:lnTo>
                <a:lnTo>
                  <a:pt x="612" y="234"/>
                </a:lnTo>
                <a:lnTo>
                  <a:pt x="637" y="222"/>
                </a:lnTo>
                <a:lnTo>
                  <a:pt x="637" y="222"/>
                </a:lnTo>
                <a:lnTo>
                  <a:pt x="661" y="210"/>
                </a:lnTo>
                <a:lnTo>
                  <a:pt x="685" y="198"/>
                </a:lnTo>
                <a:lnTo>
                  <a:pt x="685" y="198"/>
                </a:lnTo>
                <a:lnTo>
                  <a:pt x="715" y="186"/>
                </a:lnTo>
                <a:lnTo>
                  <a:pt x="739" y="180"/>
                </a:lnTo>
                <a:lnTo>
                  <a:pt x="739" y="180"/>
                </a:lnTo>
                <a:lnTo>
                  <a:pt x="763" y="168"/>
                </a:lnTo>
                <a:lnTo>
                  <a:pt x="793" y="156"/>
                </a:lnTo>
                <a:lnTo>
                  <a:pt x="793" y="156"/>
                </a:lnTo>
                <a:lnTo>
                  <a:pt x="817" y="144"/>
                </a:lnTo>
                <a:lnTo>
                  <a:pt x="847" y="132"/>
                </a:lnTo>
                <a:lnTo>
                  <a:pt x="847" y="132"/>
                </a:lnTo>
                <a:lnTo>
                  <a:pt x="871" y="126"/>
                </a:lnTo>
                <a:lnTo>
                  <a:pt x="901" y="114"/>
                </a:lnTo>
                <a:lnTo>
                  <a:pt x="901" y="114"/>
                </a:lnTo>
                <a:lnTo>
                  <a:pt x="925" y="108"/>
                </a:lnTo>
                <a:lnTo>
                  <a:pt x="955" y="96"/>
                </a:lnTo>
                <a:lnTo>
                  <a:pt x="955" y="96"/>
                </a:lnTo>
                <a:lnTo>
                  <a:pt x="985" y="90"/>
                </a:lnTo>
                <a:lnTo>
                  <a:pt x="985" y="90"/>
                </a:lnTo>
                <a:lnTo>
                  <a:pt x="1015" y="78"/>
                </a:lnTo>
                <a:lnTo>
                  <a:pt x="1045" y="72"/>
                </a:lnTo>
                <a:lnTo>
                  <a:pt x="1045" y="72"/>
                </a:lnTo>
                <a:lnTo>
                  <a:pt x="1069" y="60"/>
                </a:lnTo>
                <a:lnTo>
                  <a:pt x="1099" y="54"/>
                </a:lnTo>
                <a:lnTo>
                  <a:pt x="1099" y="54"/>
                </a:lnTo>
                <a:lnTo>
                  <a:pt x="1129" y="48"/>
                </a:lnTo>
                <a:lnTo>
                  <a:pt x="1159" y="42"/>
                </a:lnTo>
                <a:lnTo>
                  <a:pt x="1159" y="42"/>
                </a:lnTo>
                <a:lnTo>
                  <a:pt x="1189" y="36"/>
                </a:lnTo>
                <a:lnTo>
                  <a:pt x="1219" y="24"/>
                </a:lnTo>
                <a:lnTo>
                  <a:pt x="1219" y="24"/>
                </a:lnTo>
                <a:lnTo>
                  <a:pt x="1249" y="18"/>
                </a:lnTo>
                <a:lnTo>
                  <a:pt x="1285" y="12"/>
                </a:lnTo>
                <a:lnTo>
                  <a:pt x="1285" y="12"/>
                </a:lnTo>
                <a:lnTo>
                  <a:pt x="1315" y="12"/>
                </a:lnTo>
                <a:lnTo>
                  <a:pt x="1345" y="6"/>
                </a:lnTo>
                <a:lnTo>
                  <a:pt x="1345" y="6"/>
                </a:lnTo>
                <a:lnTo>
                  <a:pt x="1375" y="0"/>
                </a:lnTo>
                <a:lnTo>
                  <a:pt x="1856" y="1032"/>
                </a:lnTo>
                <a:lnTo>
                  <a:pt x="6" y="1140"/>
                </a:lnTo>
                <a:close/>
              </a:path>
            </a:pathLst>
          </a:custGeom>
          <a:solidFill>
            <a:srgbClr val="FF8080"/>
          </a:solidFill>
          <a:ln w="952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bg-BG" dirty="0"/>
          </a:p>
        </p:txBody>
      </p:sp>
      <p:sp>
        <p:nvSpPr>
          <p:cNvPr id="85010" name="Freeform 18"/>
          <p:cNvSpPr>
            <a:spLocks noChangeAspect="1"/>
          </p:cNvSpPr>
          <p:nvPr/>
        </p:nvSpPr>
        <p:spPr bwMode="auto">
          <a:xfrm>
            <a:off x="3108325" y="4098925"/>
            <a:ext cx="2660650" cy="1173163"/>
          </a:xfrm>
          <a:custGeom>
            <a:avLst/>
            <a:gdLst>
              <a:gd name="T0" fmla="*/ 1862 w 1862"/>
              <a:gd name="T1" fmla="*/ 18 h 822"/>
              <a:gd name="T2" fmla="*/ 1862 w 1862"/>
              <a:gd name="T3" fmla="*/ 36 h 822"/>
              <a:gd name="T4" fmla="*/ 1862 w 1862"/>
              <a:gd name="T5" fmla="*/ 54 h 822"/>
              <a:gd name="T6" fmla="*/ 1856 w 1862"/>
              <a:gd name="T7" fmla="*/ 90 h 822"/>
              <a:gd name="T8" fmla="*/ 1856 w 1862"/>
              <a:gd name="T9" fmla="*/ 108 h 822"/>
              <a:gd name="T10" fmla="*/ 1850 w 1862"/>
              <a:gd name="T11" fmla="*/ 126 h 822"/>
              <a:gd name="T12" fmla="*/ 1844 w 1862"/>
              <a:gd name="T13" fmla="*/ 168 h 822"/>
              <a:gd name="T14" fmla="*/ 1838 w 1862"/>
              <a:gd name="T15" fmla="*/ 186 h 822"/>
              <a:gd name="T16" fmla="*/ 1832 w 1862"/>
              <a:gd name="T17" fmla="*/ 204 h 822"/>
              <a:gd name="T18" fmla="*/ 1820 w 1862"/>
              <a:gd name="T19" fmla="*/ 240 h 822"/>
              <a:gd name="T20" fmla="*/ 1814 w 1862"/>
              <a:gd name="T21" fmla="*/ 258 h 822"/>
              <a:gd name="T22" fmla="*/ 1808 w 1862"/>
              <a:gd name="T23" fmla="*/ 276 h 822"/>
              <a:gd name="T24" fmla="*/ 1790 w 1862"/>
              <a:gd name="T25" fmla="*/ 312 h 822"/>
              <a:gd name="T26" fmla="*/ 1778 w 1862"/>
              <a:gd name="T27" fmla="*/ 330 h 822"/>
              <a:gd name="T28" fmla="*/ 1772 w 1862"/>
              <a:gd name="T29" fmla="*/ 348 h 822"/>
              <a:gd name="T30" fmla="*/ 1748 w 1862"/>
              <a:gd name="T31" fmla="*/ 384 h 822"/>
              <a:gd name="T32" fmla="*/ 1736 w 1862"/>
              <a:gd name="T33" fmla="*/ 402 h 822"/>
              <a:gd name="T34" fmla="*/ 1724 w 1862"/>
              <a:gd name="T35" fmla="*/ 414 h 822"/>
              <a:gd name="T36" fmla="*/ 1700 w 1862"/>
              <a:gd name="T37" fmla="*/ 450 h 822"/>
              <a:gd name="T38" fmla="*/ 1688 w 1862"/>
              <a:gd name="T39" fmla="*/ 468 h 822"/>
              <a:gd name="T40" fmla="*/ 1670 w 1862"/>
              <a:gd name="T41" fmla="*/ 486 h 822"/>
              <a:gd name="T42" fmla="*/ 1646 w 1862"/>
              <a:gd name="T43" fmla="*/ 516 h 822"/>
              <a:gd name="T44" fmla="*/ 1628 w 1862"/>
              <a:gd name="T45" fmla="*/ 534 h 822"/>
              <a:gd name="T46" fmla="*/ 1610 w 1862"/>
              <a:gd name="T47" fmla="*/ 552 h 822"/>
              <a:gd name="T48" fmla="*/ 1580 w 1862"/>
              <a:gd name="T49" fmla="*/ 582 h 822"/>
              <a:gd name="T50" fmla="*/ 1562 w 1862"/>
              <a:gd name="T51" fmla="*/ 600 h 822"/>
              <a:gd name="T52" fmla="*/ 1544 w 1862"/>
              <a:gd name="T53" fmla="*/ 612 h 822"/>
              <a:gd name="T54" fmla="*/ 1508 w 1862"/>
              <a:gd name="T55" fmla="*/ 642 h 822"/>
              <a:gd name="T56" fmla="*/ 1484 w 1862"/>
              <a:gd name="T57" fmla="*/ 660 h 822"/>
              <a:gd name="T58" fmla="*/ 1466 w 1862"/>
              <a:gd name="T59" fmla="*/ 672 h 822"/>
              <a:gd name="T60" fmla="*/ 1424 w 1862"/>
              <a:gd name="T61" fmla="*/ 702 h 822"/>
              <a:gd name="T62" fmla="*/ 1406 w 1862"/>
              <a:gd name="T63" fmla="*/ 720 h 822"/>
              <a:gd name="T64" fmla="*/ 1382 w 1862"/>
              <a:gd name="T65" fmla="*/ 732 h 822"/>
              <a:gd name="T66" fmla="*/ 1340 w 1862"/>
              <a:gd name="T67" fmla="*/ 756 h 822"/>
              <a:gd name="T68" fmla="*/ 1316 w 1862"/>
              <a:gd name="T69" fmla="*/ 774 h 822"/>
              <a:gd name="T70" fmla="*/ 1291 w 1862"/>
              <a:gd name="T71" fmla="*/ 786 h 822"/>
              <a:gd name="T72" fmla="*/ 1243 w 1862"/>
              <a:gd name="T73" fmla="*/ 810 h 822"/>
              <a:gd name="T74" fmla="*/ 1219 w 1862"/>
              <a:gd name="T75" fmla="*/ 822 h 822"/>
              <a:gd name="T76" fmla="*/ 1862 w 1862"/>
              <a:gd name="T77" fmla="*/ 0 h 82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</a:cxnLst>
            <a:rect l="0" t="0" r="r" b="b"/>
            <a:pathLst>
              <a:path w="1862" h="822">
                <a:moveTo>
                  <a:pt x="1862" y="0"/>
                </a:moveTo>
                <a:lnTo>
                  <a:pt x="1862" y="18"/>
                </a:lnTo>
                <a:lnTo>
                  <a:pt x="1862" y="18"/>
                </a:lnTo>
                <a:lnTo>
                  <a:pt x="1862" y="36"/>
                </a:lnTo>
                <a:lnTo>
                  <a:pt x="1862" y="54"/>
                </a:lnTo>
                <a:lnTo>
                  <a:pt x="1862" y="54"/>
                </a:lnTo>
                <a:lnTo>
                  <a:pt x="1856" y="72"/>
                </a:lnTo>
                <a:lnTo>
                  <a:pt x="1856" y="90"/>
                </a:lnTo>
                <a:lnTo>
                  <a:pt x="1856" y="90"/>
                </a:lnTo>
                <a:lnTo>
                  <a:pt x="1856" y="108"/>
                </a:lnTo>
                <a:lnTo>
                  <a:pt x="1850" y="126"/>
                </a:lnTo>
                <a:lnTo>
                  <a:pt x="1850" y="126"/>
                </a:lnTo>
                <a:lnTo>
                  <a:pt x="1844" y="144"/>
                </a:lnTo>
                <a:lnTo>
                  <a:pt x="1844" y="168"/>
                </a:lnTo>
                <a:lnTo>
                  <a:pt x="1844" y="168"/>
                </a:lnTo>
                <a:lnTo>
                  <a:pt x="1838" y="186"/>
                </a:lnTo>
                <a:lnTo>
                  <a:pt x="1832" y="204"/>
                </a:lnTo>
                <a:lnTo>
                  <a:pt x="1832" y="204"/>
                </a:lnTo>
                <a:lnTo>
                  <a:pt x="1826" y="222"/>
                </a:lnTo>
                <a:lnTo>
                  <a:pt x="1820" y="240"/>
                </a:lnTo>
                <a:lnTo>
                  <a:pt x="1820" y="240"/>
                </a:lnTo>
                <a:lnTo>
                  <a:pt x="1814" y="258"/>
                </a:lnTo>
                <a:lnTo>
                  <a:pt x="1808" y="276"/>
                </a:lnTo>
                <a:lnTo>
                  <a:pt x="1808" y="276"/>
                </a:lnTo>
                <a:lnTo>
                  <a:pt x="1796" y="294"/>
                </a:lnTo>
                <a:lnTo>
                  <a:pt x="1790" y="312"/>
                </a:lnTo>
                <a:lnTo>
                  <a:pt x="1790" y="312"/>
                </a:lnTo>
                <a:lnTo>
                  <a:pt x="1778" y="330"/>
                </a:lnTo>
                <a:lnTo>
                  <a:pt x="1772" y="348"/>
                </a:lnTo>
                <a:lnTo>
                  <a:pt x="1772" y="348"/>
                </a:lnTo>
                <a:lnTo>
                  <a:pt x="1760" y="366"/>
                </a:lnTo>
                <a:lnTo>
                  <a:pt x="1748" y="384"/>
                </a:lnTo>
                <a:lnTo>
                  <a:pt x="1748" y="384"/>
                </a:lnTo>
                <a:lnTo>
                  <a:pt x="1736" y="402"/>
                </a:lnTo>
                <a:lnTo>
                  <a:pt x="1724" y="414"/>
                </a:lnTo>
                <a:lnTo>
                  <a:pt x="1724" y="414"/>
                </a:lnTo>
                <a:lnTo>
                  <a:pt x="1712" y="432"/>
                </a:lnTo>
                <a:lnTo>
                  <a:pt x="1700" y="450"/>
                </a:lnTo>
                <a:lnTo>
                  <a:pt x="1700" y="450"/>
                </a:lnTo>
                <a:lnTo>
                  <a:pt x="1688" y="468"/>
                </a:lnTo>
                <a:lnTo>
                  <a:pt x="1670" y="486"/>
                </a:lnTo>
                <a:lnTo>
                  <a:pt x="1670" y="486"/>
                </a:lnTo>
                <a:lnTo>
                  <a:pt x="1658" y="504"/>
                </a:lnTo>
                <a:lnTo>
                  <a:pt x="1646" y="516"/>
                </a:lnTo>
                <a:lnTo>
                  <a:pt x="1646" y="516"/>
                </a:lnTo>
                <a:lnTo>
                  <a:pt x="1628" y="534"/>
                </a:lnTo>
                <a:lnTo>
                  <a:pt x="1610" y="552"/>
                </a:lnTo>
                <a:lnTo>
                  <a:pt x="1610" y="552"/>
                </a:lnTo>
                <a:lnTo>
                  <a:pt x="1598" y="564"/>
                </a:lnTo>
                <a:lnTo>
                  <a:pt x="1580" y="582"/>
                </a:lnTo>
                <a:lnTo>
                  <a:pt x="1580" y="582"/>
                </a:lnTo>
                <a:lnTo>
                  <a:pt x="1562" y="600"/>
                </a:lnTo>
                <a:lnTo>
                  <a:pt x="1544" y="612"/>
                </a:lnTo>
                <a:lnTo>
                  <a:pt x="1544" y="612"/>
                </a:lnTo>
                <a:lnTo>
                  <a:pt x="1526" y="630"/>
                </a:lnTo>
                <a:lnTo>
                  <a:pt x="1508" y="642"/>
                </a:lnTo>
                <a:lnTo>
                  <a:pt x="1508" y="642"/>
                </a:lnTo>
                <a:lnTo>
                  <a:pt x="1484" y="660"/>
                </a:lnTo>
                <a:lnTo>
                  <a:pt x="1466" y="672"/>
                </a:lnTo>
                <a:lnTo>
                  <a:pt x="1466" y="672"/>
                </a:lnTo>
                <a:lnTo>
                  <a:pt x="1448" y="690"/>
                </a:lnTo>
                <a:lnTo>
                  <a:pt x="1424" y="702"/>
                </a:lnTo>
                <a:lnTo>
                  <a:pt x="1424" y="702"/>
                </a:lnTo>
                <a:lnTo>
                  <a:pt x="1406" y="720"/>
                </a:lnTo>
                <a:lnTo>
                  <a:pt x="1382" y="732"/>
                </a:lnTo>
                <a:lnTo>
                  <a:pt x="1382" y="732"/>
                </a:lnTo>
                <a:lnTo>
                  <a:pt x="1364" y="744"/>
                </a:lnTo>
                <a:lnTo>
                  <a:pt x="1340" y="756"/>
                </a:lnTo>
                <a:lnTo>
                  <a:pt x="1340" y="756"/>
                </a:lnTo>
                <a:lnTo>
                  <a:pt x="1316" y="774"/>
                </a:lnTo>
                <a:lnTo>
                  <a:pt x="1291" y="786"/>
                </a:lnTo>
                <a:lnTo>
                  <a:pt x="1291" y="786"/>
                </a:lnTo>
                <a:lnTo>
                  <a:pt x="1267" y="798"/>
                </a:lnTo>
                <a:lnTo>
                  <a:pt x="1243" y="810"/>
                </a:lnTo>
                <a:lnTo>
                  <a:pt x="1243" y="810"/>
                </a:lnTo>
                <a:lnTo>
                  <a:pt x="1219" y="822"/>
                </a:lnTo>
                <a:lnTo>
                  <a:pt x="0" y="18"/>
                </a:lnTo>
                <a:lnTo>
                  <a:pt x="1862" y="0"/>
                </a:lnTo>
                <a:close/>
              </a:path>
            </a:pathLst>
          </a:custGeom>
          <a:solidFill>
            <a:srgbClr val="993366"/>
          </a:solidFill>
          <a:ln w="952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bg-BG" dirty="0"/>
          </a:p>
        </p:txBody>
      </p:sp>
      <p:sp>
        <p:nvSpPr>
          <p:cNvPr id="85011" name="Freeform 19" descr="25%"/>
          <p:cNvSpPr>
            <a:spLocks noChangeAspect="1"/>
          </p:cNvSpPr>
          <p:nvPr/>
        </p:nvSpPr>
        <p:spPr bwMode="auto">
          <a:xfrm>
            <a:off x="465138" y="4278313"/>
            <a:ext cx="936625" cy="1636712"/>
          </a:xfrm>
          <a:custGeom>
            <a:avLst/>
            <a:gdLst>
              <a:gd name="T0" fmla="*/ 631 w 655"/>
              <a:gd name="T1" fmla="*/ 696 h 1146"/>
              <a:gd name="T2" fmla="*/ 582 w 655"/>
              <a:gd name="T3" fmla="*/ 672 h 1146"/>
              <a:gd name="T4" fmla="*/ 534 w 655"/>
              <a:gd name="T5" fmla="*/ 648 h 1146"/>
              <a:gd name="T6" fmla="*/ 492 w 655"/>
              <a:gd name="T7" fmla="*/ 618 h 1146"/>
              <a:gd name="T8" fmla="*/ 450 w 655"/>
              <a:gd name="T9" fmla="*/ 594 h 1146"/>
              <a:gd name="T10" fmla="*/ 408 w 655"/>
              <a:gd name="T11" fmla="*/ 564 h 1146"/>
              <a:gd name="T12" fmla="*/ 366 w 655"/>
              <a:gd name="T13" fmla="*/ 534 h 1146"/>
              <a:gd name="T14" fmla="*/ 330 w 655"/>
              <a:gd name="T15" fmla="*/ 504 h 1146"/>
              <a:gd name="T16" fmla="*/ 294 w 655"/>
              <a:gd name="T17" fmla="*/ 474 h 1146"/>
              <a:gd name="T18" fmla="*/ 258 w 655"/>
              <a:gd name="T19" fmla="*/ 438 h 1146"/>
              <a:gd name="T20" fmla="*/ 228 w 655"/>
              <a:gd name="T21" fmla="*/ 408 h 1146"/>
              <a:gd name="T22" fmla="*/ 192 w 655"/>
              <a:gd name="T23" fmla="*/ 378 h 1146"/>
              <a:gd name="T24" fmla="*/ 168 w 655"/>
              <a:gd name="T25" fmla="*/ 342 h 1146"/>
              <a:gd name="T26" fmla="*/ 138 w 655"/>
              <a:gd name="T27" fmla="*/ 306 h 1146"/>
              <a:gd name="T28" fmla="*/ 114 w 655"/>
              <a:gd name="T29" fmla="*/ 276 h 1146"/>
              <a:gd name="T30" fmla="*/ 96 w 655"/>
              <a:gd name="T31" fmla="*/ 240 h 1146"/>
              <a:gd name="T32" fmla="*/ 72 w 655"/>
              <a:gd name="T33" fmla="*/ 204 h 1146"/>
              <a:gd name="T34" fmla="*/ 54 w 655"/>
              <a:gd name="T35" fmla="*/ 168 h 1146"/>
              <a:gd name="T36" fmla="*/ 42 w 655"/>
              <a:gd name="T37" fmla="*/ 132 h 1146"/>
              <a:gd name="T38" fmla="*/ 24 w 655"/>
              <a:gd name="T39" fmla="*/ 96 h 1146"/>
              <a:gd name="T40" fmla="*/ 18 w 655"/>
              <a:gd name="T41" fmla="*/ 60 h 1146"/>
              <a:gd name="T42" fmla="*/ 6 w 655"/>
              <a:gd name="T43" fmla="*/ 18 h 1146"/>
              <a:gd name="T44" fmla="*/ 6 w 655"/>
              <a:gd name="T45" fmla="*/ 456 h 1146"/>
              <a:gd name="T46" fmla="*/ 18 w 655"/>
              <a:gd name="T47" fmla="*/ 498 h 1146"/>
              <a:gd name="T48" fmla="*/ 24 w 655"/>
              <a:gd name="T49" fmla="*/ 534 h 1146"/>
              <a:gd name="T50" fmla="*/ 42 w 655"/>
              <a:gd name="T51" fmla="*/ 570 h 1146"/>
              <a:gd name="T52" fmla="*/ 54 w 655"/>
              <a:gd name="T53" fmla="*/ 606 h 1146"/>
              <a:gd name="T54" fmla="*/ 72 w 655"/>
              <a:gd name="T55" fmla="*/ 642 h 1146"/>
              <a:gd name="T56" fmla="*/ 96 w 655"/>
              <a:gd name="T57" fmla="*/ 678 h 1146"/>
              <a:gd name="T58" fmla="*/ 114 w 655"/>
              <a:gd name="T59" fmla="*/ 714 h 1146"/>
              <a:gd name="T60" fmla="*/ 138 w 655"/>
              <a:gd name="T61" fmla="*/ 744 h 1146"/>
              <a:gd name="T62" fmla="*/ 168 w 655"/>
              <a:gd name="T63" fmla="*/ 780 h 1146"/>
              <a:gd name="T64" fmla="*/ 192 w 655"/>
              <a:gd name="T65" fmla="*/ 816 h 1146"/>
              <a:gd name="T66" fmla="*/ 228 w 655"/>
              <a:gd name="T67" fmla="*/ 846 h 1146"/>
              <a:gd name="T68" fmla="*/ 258 w 655"/>
              <a:gd name="T69" fmla="*/ 876 h 1146"/>
              <a:gd name="T70" fmla="*/ 294 w 655"/>
              <a:gd name="T71" fmla="*/ 912 h 1146"/>
              <a:gd name="T72" fmla="*/ 330 w 655"/>
              <a:gd name="T73" fmla="*/ 942 h 1146"/>
              <a:gd name="T74" fmla="*/ 366 w 655"/>
              <a:gd name="T75" fmla="*/ 972 h 1146"/>
              <a:gd name="T76" fmla="*/ 408 w 655"/>
              <a:gd name="T77" fmla="*/ 1002 h 1146"/>
              <a:gd name="T78" fmla="*/ 450 w 655"/>
              <a:gd name="T79" fmla="*/ 1032 h 1146"/>
              <a:gd name="T80" fmla="*/ 492 w 655"/>
              <a:gd name="T81" fmla="*/ 1056 h 1146"/>
              <a:gd name="T82" fmla="*/ 534 w 655"/>
              <a:gd name="T83" fmla="*/ 1086 h 1146"/>
              <a:gd name="T84" fmla="*/ 582 w 655"/>
              <a:gd name="T85" fmla="*/ 1110 h 1146"/>
              <a:gd name="T86" fmla="*/ 631 w 655"/>
              <a:gd name="T87" fmla="*/ 1134 h 1146"/>
              <a:gd name="T88" fmla="*/ 655 w 655"/>
              <a:gd name="T89" fmla="*/ 708 h 114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</a:cxnLst>
            <a:rect l="0" t="0" r="r" b="b"/>
            <a:pathLst>
              <a:path w="655" h="1146">
                <a:moveTo>
                  <a:pt x="655" y="708"/>
                </a:moveTo>
                <a:lnTo>
                  <a:pt x="631" y="696"/>
                </a:lnTo>
                <a:lnTo>
                  <a:pt x="631" y="696"/>
                </a:lnTo>
                <a:lnTo>
                  <a:pt x="606" y="684"/>
                </a:lnTo>
                <a:lnTo>
                  <a:pt x="582" y="672"/>
                </a:lnTo>
                <a:lnTo>
                  <a:pt x="582" y="672"/>
                </a:lnTo>
                <a:lnTo>
                  <a:pt x="558" y="660"/>
                </a:lnTo>
                <a:lnTo>
                  <a:pt x="534" y="648"/>
                </a:lnTo>
                <a:lnTo>
                  <a:pt x="534" y="648"/>
                </a:lnTo>
                <a:lnTo>
                  <a:pt x="516" y="630"/>
                </a:lnTo>
                <a:lnTo>
                  <a:pt x="492" y="618"/>
                </a:lnTo>
                <a:lnTo>
                  <a:pt x="492" y="618"/>
                </a:lnTo>
                <a:lnTo>
                  <a:pt x="468" y="606"/>
                </a:lnTo>
                <a:lnTo>
                  <a:pt x="450" y="594"/>
                </a:lnTo>
                <a:lnTo>
                  <a:pt x="450" y="594"/>
                </a:lnTo>
                <a:lnTo>
                  <a:pt x="426" y="576"/>
                </a:lnTo>
                <a:lnTo>
                  <a:pt x="408" y="564"/>
                </a:lnTo>
                <a:lnTo>
                  <a:pt x="408" y="564"/>
                </a:lnTo>
                <a:lnTo>
                  <a:pt x="384" y="546"/>
                </a:lnTo>
                <a:lnTo>
                  <a:pt x="366" y="534"/>
                </a:lnTo>
                <a:lnTo>
                  <a:pt x="366" y="534"/>
                </a:lnTo>
                <a:lnTo>
                  <a:pt x="348" y="516"/>
                </a:lnTo>
                <a:lnTo>
                  <a:pt x="330" y="504"/>
                </a:lnTo>
                <a:lnTo>
                  <a:pt x="330" y="504"/>
                </a:lnTo>
                <a:lnTo>
                  <a:pt x="312" y="486"/>
                </a:lnTo>
                <a:lnTo>
                  <a:pt x="294" y="474"/>
                </a:lnTo>
                <a:lnTo>
                  <a:pt x="294" y="474"/>
                </a:lnTo>
                <a:lnTo>
                  <a:pt x="276" y="456"/>
                </a:lnTo>
                <a:lnTo>
                  <a:pt x="258" y="438"/>
                </a:lnTo>
                <a:lnTo>
                  <a:pt x="258" y="438"/>
                </a:lnTo>
                <a:lnTo>
                  <a:pt x="240" y="426"/>
                </a:lnTo>
                <a:lnTo>
                  <a:pt x="228" y="408"/>
                </a:lnTo>
                <a:lnTo>
                  <a:pt x="228" y="408"/>
                </a:lnTo>
                <a:lnTo>
                  <a:pt x="210" y="390"/>
                </a:lnTo>
                <a:lnTo>
                  <a:pt x="192" y="378"/>
                </a:lnTo>
                <a:lnTo>
                  <a:pt x="192" y="378"/>
                </a:lnTo>
                <a:lnTo>
                  <a:pt x="180" y="360"/>
                </a:lnTo>
                <a:lnTo>
                  <a:pt x="168" y="342"/>
                </a:lnTo>
                <a:lnTo>
                  <a:pt x="168" y="342"/>
                </a:lnTo>
                <a:lnTo>
                  <a:pt x="156" y="324"/>
                </a:lnTo>
                <a:lnTo>
                  <a:pt x="138" y="306"/>
                </a:lnTo>
                <a:lnTo>
                  <a:pt x="138" y="306"/>
                </a:lnTo>
                <a:lnTo>
                  <a:pt x="126" y="288"/>
                </a:lnTo>
                <a:lnTo>
                  <a:pt x="114" y="276"/>
                </a:lnTo>
                <a:lnTo>
                  <a:pt x="114" y="276"/>
                </a:lnTo>
                <a:lnTo>
                  <a:pt x="102" y="258"/>
                </a:lnTo>
                <a:lnTo>
                  <a:pt x="96" y="240"/>
                </a:lnTo>
                <a:lnTo>
                  <a:pt x="96" y="240"/>
                </a:lnTo>
                <a:lnTo>
                  <a:pt x="84" y="222"/>
                </a:lnTo>
                <a:lnTo>
                  <a:pt x="72" y="204"/>
                </a:lnTo>
                <a:lnTo>
                  <a:pt x="72" y="204"/>
                </a:lnTo>
                <a:lnTo>
                  <a:pt x="66" y="186"/>
                </a:lnTo>
                <a:lnTo>
                  <a:pt x="54" y="168"/>
                </a:lnTo>
                <a:lnTo>
                  <a:pt x="54" y="168"/>
                </a:lnTo>
                <a:lnTo>
                  <a:pt x="48" y="150"/>
                </a:lnTo>
                <a:lnTo>
                  <a:pt x="42" y="132"/>
                </a:lnTo>
                <a:lnTo>
                  <a:pt x="42" y="132"/>
                </a:lnTo>
                <a:lnTo>
                  <a:pt x="36" y="114"/>
                </a:lnTo>
                <a:lnTo>
                  <a:pt x="24" y="96"/>
                </a:lnTo>
                <a:lnTo>
                  <a:pt x="24" y="96"/>
                </a:lnTo>
                <a:lnTo>
                  <a:pt x="18" y="78"/>
                </a:lnTo>
                <a:lnTo>
                  <a:pt x="18" y="60"/>
                </a:lnTo>
                <a:lnTo>
                  <a:pt x="18" y="60"/>
                </a:lnTo>
                <a:lnTo>
                  <a:pt x="12" y="42"/>
                </a:lnTo>
                <a:lnTo>
                  <a:pt x="6" y="18"/>
                </a:lnTo>
                <a:lnTo>
                  <a:pt x="6" y="18"/>
                </a:lnTo>
                <a:lnTo>
                  <a:pt x="0" y="0"/>
                </a:lnTo>
                <a:lnTo>
                  <a:pt x="0" y="438"/>
                </a:lnTo>
                <a:lnTo>
                  <a:pt x="6" y="456"/>
                </a:lnTo>
                <a:lnTo>
                  <a:pt x="6" y="456"/>
                </a:lnTo>
                <a:lnTo>
                  <a:pt x="12" y="480"/>
                </a:lnTo>
                <a:lnTo>
                  <a:pt x="18" y="498"/>
                </a:lnTo>
                <a:lnTo>
                  <a:pt x="18" y="498"/>
                </a:lnTo>
                <a:lnTo>
                  <a:pt x="18" y="516"/>
                </a:lnTo>
                <a:lnTo>
                  <a:pt x="24" y="534"/>
                </a:lnTo>
                <a:lnTo>
                  <a:pt x="24" y="534"/>
                </a:lnTo>
                <a:lnTo>
                  <a:pt x="36" y="552"/>
                </a:lnTo>
                <a:lnTo>
                  <a:pt x="42" y="570"/>
                </a:lnTo>
                <a:lnTo>
                  <a:pt x="42" y="570"/>
                </a:lnTo>
                <a:lnTo>
                  <a:pt x="48" y="588"/>
                </a:lnTo>
                <a:lnTo>
                  <a:pt x="54" y="606"/>
                </a:lnTo>
                <a:lnTo>
                  <a:pt x="54" y="606"/>
                </a:lnTo>
                <a:lnTo>
                  <a:pt x="66" y="624"/>
                </a:lnTo>
                <a:lnTo>
                  <a:pt x="72" y="642"/>
                </a:lnTo>
                <a:lnTo>
                  <a:pt x="72" y="642"/>
                </a:lnTo>
                <a:lnTo>
                  <a:pt x="84" y="660"/>
                </a:lnTo>
                <a:lnTo>
                  <a:pt x="96" y="678"/>
                </a:lnTo>
                <a:lnTo>
                  <a:pt x="96" y="678"/>
                </a:lnTo>
                <a:lnTo>
                  <a:pt x="102" y="696"/>
                </a:lnTo>
                <a:lnTo>
                  <a:pt x="114" y="714"/>
                </a:lnTo>
                <a:lnTo>
                  <a:pt x="114" y="714"/>
                </a:lnTo>
                <a:lnTo>
                  <a:pt x="126" y="726"/>
                </a:lnTo>
                <a:lnTo>
                  <a:pt x="138" y="744"/>
                </a:lnTo>
                <a:lnTo>
                  <a:pt x="138" y="744"/>
                </a:lnTo>
                <a:lnTo>
                  <a:pt x="156" y="762"/>
                </a:lnTo>
                <a:lnTo>
                  <a:pt x="168" y="780"/>
                </a:lnTo>
                <a:lnTo>
                  <a:pt x="168" y="780"/>
                </a:lnTo>
                <a:lnTo>
                  <a:pt x="180" y="798"/>
                </a:lnTo>
                <a:lnTo>
                  <a:pt x="192" y="816"/>
                </a:lnTo>
                <a:lnTo>
                  <a:pt x="192" y="816"/>
                </a:lnTo>
                <a:lnTo>
                  <a:pt x="210" y="828"/>
                </a:lnTo>
                <a:lnTo>
                  <a:pt x="228" y="846"/>
                </a:lnTo>
                <a:lnTo>
                  <a:pt x="228" y="846"/>
                </a:lnTo>
                <a:lnTo>
                  <a:pt x="240" y="864"/>
                </a:lnTo>
                <a:lnTo>
                  <a:pt x="258" y="876"/>
                </a:lnTo>
                <a:lnTo>
                  <a:pt x="258" y="876"/>
                </a:lnTo>
                <a:lnTo>
                  <a:pt x="276" y="894"/>
                </a:lnTo>
                <a:lnTo>
                  <a:pt x="294" y="912"/>
                </a:lnTo>
                <a:lnTo>
                  <a:pt x="294" y="912"/>
                </a:lnTo>
                <a:lnTo>
                  <a:pt x="312" y="924"/>
                </a:lnTo>
                <a:lnTo>
                  <a:pt x="330" y="942"/>
                </a:lnTo>
                <a:lnTo>
                  <a:pt x="330" y="942"/>
                </a:lnTo>
                <a:lnTo>
                  <a:pt x="348" y="954"/>
                </a:lnTo>
                <a:lnTo>
                  <a:pt x="366" y="972"/>
                </a:lnTo>
                <a:lnTo>
                  <a:pt x="366" y="972"/>
                </a:lnTo>
                <a:lnTo>
                  <a:pt x="384" y="984"/>
                </a:lnTo>
                <a:lnTo>
                  <a:pt x="408" y="1002"/>
                </a:lnTo>
                <a:lnTo>
                  <a:pt x="408" y="1002"/>
                </a:lnTo>
                <a:lnTo>
                  <a:pt x="426" y="1014"/>
                </a:lnTo>
                <a:lnTo>
                  <a:pt x="450" y="1032"/>
                </a:lnTo>
                <a:lnTo>
                  <a:pt x="450" y="1032"/>
                </a:lnTo>
                <a:lnTo>
                  <a:pt x="468" y="1044"/>
                </a:lnTo>
                <a:lnTo>
                  <a:pt x="492" y="1056"/>
                </a:lnTo>
                <a:lnTo>
                  <a:pt x="492" y="1056"/>
                </a:lnTo>
                <a:lnTo>
                  <a:pt x="516" y="1068"/>
                </a:lnTo>
                <a:lnTo>
                  <a:pt x="534" y="1086"/>
                </a:lnTo>
                <a:lnTo>
                  <a:pt x="534" y="1086"/>
                </a:lnTo>
                <a:lnTo>
                  <a:pt x="558" y="1098"/>
                </a:lnTo>
                <a:lnTo>
                  <a:pt x="582" y="1110"/>
                </a:lnTo>
                <a:lnTo>
                  <a:pt x="582" y="1110"/>
                </a:lnTo>
                <a:lnTo>
                  <a:pt x="606" y="1122"/>
                </a:lnTo>
                <a:lnTo>
                  <a:pt x="631" y="1134"/>
                </a:lnTo>
                <a:lnTo>
                  <a:pt x="631" y="1134"/>
                </a:lnTo>
                <a:lnTo>
                  <a:pt x="655" y="1146"/>
                </a:lnTo>
                <a:lnTo>
                  <a:pt x="655" y="708"/>
                </a:lnTo>
                <a:close/>
              </a:path>
            </a:pathLst>
          </a:custGeom>
          <a:pattFill prst="pct25">
            <a:fgClr>
              <a:srgbClr val="FFFF66"/>
            </a:fgClr>
            <a:bgClr>
              <a:srgbClr val="FF9966"/>
            </a:bgClr>
          </a:pattFill>
          <a:ln w="952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bg-BG" dirty="0"/>
          </a:p>
        </p:txBody>
      </p:sp>
      <p:sp>
        <p:nvSpPr>
          <p:cNvPr id="85012" name="Freeform 20"/>
          <p:cNvSpPr>
            <a:spLocks noChangeAspect="1"/>
          </p:cNvSpPr>
          <p:nvPr/>
        </p:nvSpPr>
        <p:spPr bwMode="auto">
          <a:xfrm>
            <a:off x="1401763" y="5289550"/>
            <a:ext cx="1020762" cy="935038"/>
          </a:xfrm>
          <a:custGeom>
            <a:avLst/>
            <a:gdLst>
              <a:gd name="T0" fmla="*/ 684 w 714"/>
              <a:gd name="T1" fmla="*/ 210 h 654"/>
              <a:gd name="T2" fmla="*/ 654 w 714"/>
              <a:gd name="T3" fmla="*/ 204 h 654"/>
              <a:gd name="T4" fmla="*/ 624 w 714"/>
              <a:gd name="T5" fmla="*/ 198 h 654"/>
              <a:gd name="T6" fmla="*/ 588 w 714"/>
              <a:gd name="T7" fmla="*/ 192 h 654"/>
              <a:gd name="T8" fmla="*/ 528 w 714"/>
              <a:gd name="T9" fmla="*/ 180 h 654"/>
              <a:gd name="T10" fmla="*/ 498 w 714"/>
              <a:gd name="T11" fmla="*/ 174 h 654"/>
              <a:gd name="T12" fmla="*/ 468 w 714"/>
              <a:gd name="T13" fmla="*/ 168 h 654"/>
              <a:gd name="T14" fmla="*/ 408 w 714"/>
              <a:gd name="T15" fmla="*/ 150 h 654"/>
              <a:gd name="T16" fmla="*/ 384 w 714"/>
              <a:gd name="T17" fmla="*/ 144 h 654"/>
              <a:gd name="T18" fmla="*/ 354 w 714"/>
              <a:gd name="T19" fmla="*/ 132 h 654"/>
              <a:gd name="T20" fmla="*/ 324 w 714"/>
              <a:gd name="T21" fmla="*/ 126 h 654"/>
              <a:gd name="T22" fmla="*/ 264 w 714"/>
              <a:gd name="T23" fmla="*/ 108 h 654"/>
              <a:gd name="T24" fmla="*/ 240 w 714"/>
              <a:gd name="T25" fmla="*/ 96 h 654"/>
              <a:gd name="T26" fmla="*/ 210 w 714"/>
              <a:gd name="T27" fmla="*/ 90 h 654"/>
              <a:gd name="T28" fmla="*/ 156 w 714"/>
              <a:gd name="T29" fmla="*/ 66 h 654"/>
              <a:gd name="T30" fmla="*/ 132 w 714"/>
              <a:gd name="T31" fmla="*/ 60 h 654"/>
              <a:gd name="T32" fmla="*/ 102 w 714"/>
              <a:gd name="T33" fmla="*/ 48 h 654"/>
              <a:gd name="T34" fmla="*/ 78 w 714"/>
              <a:gd name="T35" fmla="*/ 36 h 654"/>
              <a:gd name="T36" fmla="*/ 24 w 714"/>
              <a:gd name="T37" fmla="*/ 12 h 654"/>
              <a:gd name="T38" fmla="*/ 0 w 714"/>
              <a:gd name="T39" fmla="*/ 0 h 654"/>
              <a:gd name="T40" fmla="*/ 24 w 714"/>
              <a:gd name="T41" fmla="*/ 450 h 654"/>
              <a:gd name="T42" fmla="*/ 54 w 714"/>
              <a:gd name="T43" fmla="*/ 462 h 654"/>
              <a:gd name="T44" fmla="*/ 78 w 714"/>
              <a:gd name="T45" fmla="*/ 474 h 654"/>
              <a:gd name="T46" fmla="*/ 102 w 714"/>
              <a:gd name="T47" fmla="*/ 486 h 654"/>
              <a:gd name="T48" fmla="*/ 156 w 714"/>
              <a:gd name="T49" fmla="*/ 504 h 654"/>
              <a:gd name="T50" fmla="*/ 186 w 714"/>
              <a:gd name="T51" fmla="*/ 516 h 654"/>
              <a:gd name="T52" fmla="*/ 210 w 714"/>
              <a:gd name="T53" fmla="*/ 528 h 654"/>
              <a:gd name="T54" fmla="*/ 264 w 714"/>
              <a:gd name="T55" fmla="*/ 546 h 654"/>
              <a:gd name="T56" fmla="*/ 294 w 714"/>
              <a:gd name="T57" fmla="*/ 552 h 654"/>
              <a:gd name="T58" fmla="*/ 324 w 714"/>
              <a:gd name="T59" fmla="*/ 564 h 654"/>
              <a:gd name="T60" fmla="*/ 354 w 714"/>
              <a:gd name="T61" fmla="*/ 570 h 654"/>
              <a:gd name="T62" fmla="*/ 408 w 714"/>
              <a:gd name="T63" fmla="*/ 588 h 654"/>
              <a:gd name="T64" fmla="*/ 438 w 714"/>
              <a:gd name="T65" fmla="*/ 594 h 654"/>
              <a:gd name="T66" fmla="*/ 468 w 714"/>
              <a:gd name="T67" fmla="*/ 606 h 654"/>
              <a:gd name="T68" fmla="*/ 528 w 714"/>
              <a:gd name="T69" fmla="*/ 618 h 654"/>
              <a:gd name="T70" fmla="*/ 558 w 714"/>
              <a:gd name="T71" fmla="*/ 624 h 654"/>
              <a:gd name="T72" fmla="*/ 588 w 714"/>
              <a:gd name="T73" fmla="*/ 630 h 654"/>
              <a:gd name="T74" fmla="*/ 624 w 714"/>
              <a:gd name="T75" fmla="*/ 636 h 654"/>
              <a:gd name="T76" fmla="*/ 684 w 714"/>
              <a:gd name="T77" fmla="*/ 648 h 654"/>
              <a:gd name="T78" fmla="*/ 714 w 714"/>
              <a:gd name="T79" fmla="*/ 654 h 65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</a:cxnLst>
            <a:rect l="0" t="0" r="r" b="b"/>
            <a:pathLst>
              <a:path w="714" h="654">
                <a:moveTo>
                  <a:pt x="714" y="216"/>
                </a:moveTo>
                <a:lnTo>
                  <a:pt x="684" y="210"/>
                </a:lnTo>
                <a:lnTo>
                  <a:pt x="684" y="210"/>
                </a:lnTo>
                <a:lnTo>
                  <a:pt x="654" y="204"/>
                </a:lnTo>
                <a:lnTo>
                  <a:pt x="624" y="198"/>
                </a:lnTo>
                <a:lnTo>
                  <a:pt x="624" y="198"/>
                </a:lnTo>
                <a:lnTo>
                  <a:pt x="588" y="192"/>
                </a:lnTo>
                <a:lnTo>
                  <a:pt x="588" y="192"/>
                </a:lnTo>
                <a:lnTo>
                  <a:pt x="558" y="186"/>
                </a:lnTo>
                <a:lnTo>
                  <a:pt x="528" y="180"/>
                </a:lnTo>
                <a:lnTo>
                  <a:pt x="528" y="180"/>
                </a:lnTo>
                <a:lnTo>
                  <a:pt x="498" y="174"/>
                </a:lnTo>
                <a:lnTo>
                  <a:pt x="468" y="168"/>
                </a:lnTo>
                <a:lnTo>
                  <a:pt x="468" y="168"/>
                </a:lnTo>
                <a:lnTo>
                  <a:pt x="438" y="156"/>
                </a:lnTo>
                <a:lnTo>
                  <a:pt x="408" y="150"/>
                </a:lnTo>
                <a:lnTo>
                  <a:pt x="408" y="150"/>
                </a:lnTo>
                <a:lnTo>
                  <a:pt x="384" y="144"/>
                </a:lnTo>
                <a:lnTo>
                  <a:pt x="354" y="132"/>
                </a:lnTo>
                <a:lnTo>
                  <a:pt x="354" y="132"/>
                </a:lnTo>
                <a:lnTo>
                  <a:pt x="324" y="126"/>
                </a:lnTo>
                <a:lnTo>
                  <a:pt x="324" y="126"/>
                </a:lnTo>
                <a:lnTo>
                  <a:pt x="294" y="114"/>
                </a:lnTo>
                <a:lnTo>
                  <a:pt x="264" y="108"/>
                </a:lnTo>
                <a:lnTo>
                  <a:pt x="264" y="108"/>
                </a:lnTo>
                <a:lnTo>
                  <a:pt x="240" y="96"/>
                </a:lnTo>
                <a:lnTo>
                  <a:pt x="210" y="90"/>
                </a:lnTo>
                <a:lnTo>
                  <a:pt x="210" y="90"/>
                </a:lnTo>
                <a:lnTo>
                  <a:pt x="186" y="78"/>
                </a:lnTo>
                <a:lnTo>
                  <a:pt x="156" y="66"/>
                </a:lnTo>
                <a:lnTo>
                  <a:pt x="156" y="66"/>
                </a:lnTo>
                <a:lnTo>
                  <a:pt x="132" y="60"/>
                </a:lnTo>
                <a:lnTo>
                  <a:pt x="102" y="48"/>
                </a:lnTo>
                <a:lnTo>
                  <a:pt x="102" y="48"/>
                </a:lnTo>
                <a:lnTo>
                  <a:pt x="78" y="36"/>
                </a:lnTo>
                <a:lnTo>
                  <a:pt x="78" y="36"/>
                </a:lnTo>
                <a:lnTo>
                  <a:pt x="54" y="24"/>
                </a:lnTo>
                <a:lnTo>
                  <a:pt x="24" y="12"/>
                </a:lnTo>
                <a:lnTo>
                  <a:pt x="24" y="12"/>
                </a:lnTo>
                <a:lnTo>
                  <a:pt x="0" y="0"/>
                </a:lnTo>
                <a:lnTo>
                  <a:pt x="0" y="438"/>
                </a:lnTo>
                <a:lnTo>
                  <a:pt x="24" y="450"/>
                </a:lnTo>
                <a:lnTo>
                  <a:pt x="24" y="450"/>
                </a:lnTo>
                <a:lnTo>
                  <a:pt x="54" y="462"/>
                </a:lnTo>
                <a:lnTo>
                  <a:pt x="78" y="474"/>
                </a:lnTo>
                <a:lnTo>
                  <a:pt x="78" y="474"/>
                </a:lnTo>
                <a:lnTo>
                  <a:pt x="102" y="486"/>
                </a:lnTo>
                <a:lnTo>
                  <a:pt x="102" y="486"/>
                </a:lnTo>
                <a:lnTo>
                  <a:pt x="132" y="498"/>
                </a:lnTo>
                <a:lnTo>
                  <a:pt x="156" y="504"/>
                </a:lnTo>
                <a:lnTo>
                  <a:pt x="156" y="504"/>
                </a:lnTo>
                <a:lnTo>
                  <a:pt x="186" y="516"/>
                </a:lnTo>
                <a:lnTo>
                  <a:pt x="210" y="528"/>
                </a:lnTo>
                <a:lnTo>
                  <a:pt x="210" y="528"/>
                </a:lnTo>
                <a:lnTo>
                  <a:pt x="240" y="534"/>
                </a:lnTo>
                <a:lnTo>
                  <a:pt x="264" y="546"/>
                </a:lnTo>
                <a:lnTo>
                  <a:pt x="264" y="546"/>
                </a:lnTo>
                <a:lnTo>
                  <a:pt x="294" y="552"/>
                </a:lnTo>
                <a:lnTo>
                  <a:pt x="324" y="564"/>
                </a:lnTo>
                <a:lnTo>
                  <a:pt x="324" y="564"/>
                </a:lnTo>
                <a:lnTo>
                  <a:pt x="354" y="570"/>
                </a:lnTo>
                <a:lnTo>
                  <a:pt x="354" y="570"/>
                </a:lnTo>
                <a:lnTo>
                  <a:pt x="384" y="582"/>
                </a:lnTo>
                <a:lnTo>
                  <a:pt x="408" y="588"/>
                </a:lnTo>
                <a:lnTo>
                  <a:pt x="408" y="588"/>
                </a:lnTo>
                <a:lnTo>
                  <a:pt x="438" y="594"/>
                </a:lnTo>
                <a:lnTo>
                  <a:pt x="468" y="606"/>
                </a:lnTo>
                <a:lnTo>
                  <a:pt x="468" y="606"/>
                </a:lnTo>
                <a:lnTo>
                  <a:pt x="498" y="612"/>
                </a:lnTo>
                <a:lnTo>
                  <a:pt x="528" y="618"/>
                </a:lnTo>
                <a:lnTo>
                  <a:pt x="528" y="618"/>
                </a:lnTo>
                <a:lnTo>
                  <a:pt x="558" y="624"/>
                </a:lnTo>
                <a:lnTo>
                  <a:pt x="588" y="630"/>
                </a:lnTo>
                <a:lnTo>
                  <a:pt x="588" y="630"/>
                </a:lnTo>
                <a:lnTo>
                  <a:pt x="624" y="636"/>
                </a:lnTo>
                <a:lnTo>
                  <a:pt x="624" y="636"/>
                </a:lnTo>
                <a:lnTo>
                  <a:pt x="654" y="642"/>
                </a:lnTo>
                <a:lnTo>
                  <a:pt x="684" y="648"/>
                </a:lnTo>
                <a:lnTo>
                  <a:pt x="684" y="648"/>
                </a:lnTo>
                <a:lnTo>
                  <a:pt x="714" y="654"/>
                </a:lnTo>
                <a:lnTo>
                  <a:pt x="714" y="216"/>
                </a:lnTo>
                <a:close/>
              </a:path>
            </a:pathLst>
          </a:custGeom>
          <a:solidFill>
            <a:srgbClr val="668080"/>
          </a:solidFill>
          <a:ln w="952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bg-BG" dirty="0"/>
          </a:p>
        </p:txBody>
      </p:sp>
      <p:sp>
        <p:nvSpPr>
          <p:cNvPr id="85013" name="Freeform 21"/>
          <p:cNvSpPr>
            <a:spLocks noChangeAspect="1"/>
          </p:cNvSpPr>
          <p:nvPr/>
        </p:nvSpPr>
        <p:spPr bwMode="auto">
          <a:xfrm>
            <a:off x="2422525" y="5272088"/>
            <a:ext cx="2428875" cy="1003300"/>
          </a:xfrm>
          <a:custGeom>
            <a:avLst/>
            <a:gdLst>
              <a:gd name="T0" fmla="*/ 1676 w 1700"/>
              <a:gd name="T1" fmla="*/ 12 h 702"/>
              <a:gd name="T2" fmla="*/ 1628 w 1700"/>
              <a:gd name="T3" fmla="*/ 36 h 702"/>
              <a:gd name="T4" fmla="*/ 1574 w 1700"/>
              <a:gd name="T5" fmla="*/ 60 h 702"/>
              <a:gd name="T6" fmla="*/ 1520 w 1700"/>
              <a:gd name="T7" fmla="*/ 78 h 702"/>
              <a:gd name="T8" fmla="*/ 1466 w 1700"/>
              <a:gd name="T9" fmla="*/ 102 h 702"/>
              <a:gd name="T10" fmla="*/ 1412 w 1700"/>
              <a:gd name="T11" fmla="*/ 120 h 702"/>
              <a:gd name="T12" fmla="*/ 1358 w 1700"/>
              <a:gd name="T13" fmla="*/ 138 h 702"/>
              <a:gd name="T14" fmla="*/ 1298 w 1700"/>
              <a:gd name="T15" fmla="*/ 156 h 702"/>
              <a:gd name="T16" fmla="*/ 1238 w 1700"/>
              <a:gd name="T17" fmla="*/ 168 h 702"/>
              <a:gd name="T18" fmla="*/ 1178 w 1700"/>
              <a:gd name="T19" fmla="*/ 186 h 702"/>
              <a:gd name="T20" fmla="*/ 1118 w 1700"/>
              <a:gd name="T21" fmla="*/ 198 h 702"/>
              <a:gd name="T22" fmla="*/ 1058 w 1700"/>
              <a:gd name="T23" fmla="*/ 210 h 702"/>
              <a:gd name="T24" fmla="*/ 998 w 1700"/>
              <a:gd name="T25" fmla="*/ 222 h 702"/>
              <a:gd name="T26" fmla="*/ 931 w 1700"/>
              <a:gd name="T27" fmla="*/ 228 h 702"/>
              <a:gd name="T28" fmla="*/ 871 w 1700"/>
              <a:gd name="T29" fmla="*/ 240 h 702"/>
              <a:gd name="T30" fmla="*/ 805 w 1700"/>
              <a:gd name="T31" fmla="*/ 246 h 702"/>
              <a:gd name="T32" fmla="*/ 739 w 1700"/>
              <a:gd name="T33" fmla="*/ 252 h 702"/>
              <a:gd name="T34" fmla="*/ 679 w 1700"/>
              <a:gd name="T35" fmla="*/ 258 h 702"/>
              <a:gd name="T36" fmla="*/ 613 w 1700"/>
              <a:gd name="T37" fmla="*/ 258 h 702"/>
              <a:gd name="T38" fmla="*/ 547 w 1700"/>
              <a:gd name="T39" fmla="*/ 264 h 702"/>
              <a:gd name="T40" fmla="*/ 481 w 1700"/>
              <a:gd name="T41" fmla="*/ 264 h 702"/>
              <a:gd name="T42" fmla="*/ 415 w 1700"/>
              <a:gd name="T43" fmla="*/ 264 h 702"/>
              <a:gd name="T44" fmla="*/ 355 w 1700"/>
              <a:gd name="T45" fmla="*/ 258 h 702"/>
              <a:gd name="T46" fmla="*/ 289 w 1700"/>
              <a:gd name="T47" fmla="*/ 258 h 702"/>
              <a:gd name="T48" fmla="*/ 223 w 1700"/>
              <a:gd name="T49" fmla="*/ 252 h 702"/>
              <a:gd name="T50" fmla="*/ 163 w 1700"/>
              <a:gd name="T51" fmla="*/ 246 h 702"/>
              <a:gd name="T52" fmla="*/ 97 w 1700"/>
              <a:gd name="T53" fmla="*/ 240 h 702"/>
              <a:gd name="T54" fmla="*/ 30 w 1700"/>
              <a:gd name="T55" fmla="*/ 228 h 702"/>
              <a:gd name="T56" fmla="*/ 30 w 1700"/>
              <a:gd name="T57" fmla="*/ 666 h 702"/>
              <a:gd name="T58" fmla="*/ 97 w 1700"/>
              <a:gd name="T59" fmla="*/ 678 h 702"/>
              <a:gd name="T60" fmla="*/ 163 w 1700"/>
              <a:gd name="T61" fmla="*/ 684 h 702"/>
              <a:gd name="T62" fmla="*/ 223 w 1700"/>
              <a:gd name="T63" fmla="*/ 690 h 702"/>
              <a:gd name="T64" fmla="*/ 289 w 1700"/>
              <a:gd name="T65" fmla="*/ 696 h 702"/>
              <a:gd name="T66" fmla="*/ 355 w 1700"/>
              <a:gd name="T67" fmla="*/ 696 h 702"/>
              <a:gd name="T68" fmla="*/ 415 w 1700"/>
              <a:gd name="T69" fmla="*/ 702 h 702"/>
              <a:gd name="T70" fmla="*/ 481 w 1700"/>
              <a:gd name="T71" fmla="*/ 702 h 702"/>
              <a:gd name="T72" fmla="*/ 547 w 1700"/>
              <a:gd name="T73" fmla="*/ 702 h 702"/>
              <a:gd name="T74" fmla="*/ 613 w 1700"/>
              <a:gd name="T75" fmla="*/ 696 h 702"/>
              <a:gd name="T76" fmla="*/ 679 w 1700"/>
              <a:gd name="T77" fmla="*/ 696 h 702"/>
              <a:gd name="T78" fmla="*/ 739 w 1700"/>
              <a:gd name="T79" fmla="*/ 690 h 702"/>
              <a:gd name="T80" fmla="*/ 805 w 1700"/>
              <a:gd name="T81" fmla="*/ 684 h 702"/>
              <a:gd name="T82" fmla="*/ 871 w 1700"/>
              <a:gd name="T83" fmla="*/ 678 h 702"/>
              <a:gd name="T84" fmla="*/ 931 w 1700"/>
              <a:gd name="T85" fmla="*/ 666 h 702"/>
              <a:gd name="T86" fmla="*/ 998 w 1700"/>
              <a:gd name="T87" fmla="*/ 660 h 702"/>
              <a:gd name="T88" fmla="*/ 1058 w 1700"/>
              <a:gd name="T89" fmla="*/ 648 h 702"/>
              <a:gd name="T90" fmla="*/ 1118 w 1700"/>
              <a:gd name="T91" fmla="*/ 636 h 702"/>
              <a:gd name="T92" fmla="*/ 1178 w 1700"/>
              <a:gd name="T93" fmla="*/ 624 h 702"/>
              <a:gd name="T94" fmla="*/ 1238 w 1700"/>
              <a:gd name="T95" fmla="*/ 606 h 702"/>
              <a:gd name="T96" fmla="*/ 1298 w 1700"/>
              <a:gd name="T97" fmla="*/ 594 h 702"/>
              <a:gd name="T98" fmla="*/ 1358 w 1700"/>
              <a:gd name="T99" fmla="*/ 576 h 702"/>
              <a:gd name="T100" fmla="*/ 1412 w 1700"/>
              <a:gd name="T101" fmla="*/ 558 h 702"/>
              <a:gd name="T102" fmla="*/ 1466 w 1700"/>
              <a:gd name="T103" fmla="*/ 540 h 702"/>
              <a:gd name="T104" fmla="*/ 1520 w 1700"/>
              <a:gd name="T105" fmla="*/ 516 h 702"/>
              <a:gd name="T106" fmla="*/ 1574 w 1700"/>
              <a:gd name="T107" fmla="*/ 498 h 702"/>
              <a:gd name="T108" fmla="*/ 1628 w 1700"/>
              <a:gd name="T109" fmla="*/ 474 h 702"/>
              <a:gd name="T110" fmla="*/ 1676 w 1700"/>
              <a:gd name="T111" fmla="*/ 450 h 702"/>
              <a:gd name="T112" fmla="*/ 1700 w 1700"/>
              <a:gd name="T113" fmla="*/ 0 h 70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</a:cxnLst>
            <a:rect l="0" t="0" r="r" b="b"/>
            <a:pathLst>
              <a:path w="1700" h="702">
                <a:moveTo>
                  <a:pt x="1700" y="0"/>
                </a:moveTo>
                <a:lnTo>
                  <a:pt x="1676" y="12"/>
                </a:lnTo>
                <a:lnTo>
                  <a:pt x="1676" y="12"/>
                </a:lnTo>
                <a:lnTo>
                  <a:pt x="1652" y="24"/>
                </a:lnTo>
                <a:lnTo>
                  <a:pt x="1628" y="36"/>
                </a:lnTo>
                <a:lnTo>
                  <a:pt x="1628" y="36"/>
                </a:lnTo>
                <a:lnTo>
                  <a:pt x="1604" y="48"/>
                </a:lnTo>
                <a:lnTo>
                  <a:pt x="1574" y="60"/>
                </a:lnTo>
                <a:lnTo>
                  <a:pt x="1574" y="60"/>
                </a:lnTo>
                <a:lnTo>
                  <a:pt x="1550" y="72"/>
                </a:lnTo>
                <a:lnTo>
                  <a:pt x="1520" y="78"/>
                </a:lnTo>
                <a:lnTo>
                  <a:pt x="1520" y="78"/>
                </a:lnTo>
                <a:lnTo>
                  <a:pt x="1496" y="90"/>
                </a:lnTo>
                <a:lnTo>
                  <a:pt x="1466" y="102"/>
                </a:lnTo>
                <a:lnTo>
                  <a:pt x="1466" y="102"/>
                </a:lnTo>
                <a:lnTo>
                  <a:pt x="1442" y="108"/>
                </a:lnTo>
                <a:lnTo>
                  <a:pt x="1412" y="120"/>
                </a:lnTo>
                <a:lnTo>
                  <a:pt x="1412" y="120"/>
                </a:lnTo>
                <a:lnTo>
                  <a:pt x="1382" y="126"/>
                </a:lnTo>
                <a:lnTo>
                  <a:pt x="1358" y="138"/>
                </a:lnTo>
                <a:lnTo>
                  <a:pt x="1358" y="138"/>
                </a:lnTo>
                <a:lnTo>
                  <a:pt x="1328" y="144"/>
                </a:lnTo>
                <a:lnTo>
                  <a:pt x="1298" y="156"/>
                </a:lnTo>
                <a:lnTo>
                  <a:pt x="1298" y="156"/>
                </a:lnTo>
                <a:lnTo>
                  <a:pt x="1268" y="162"/>
                </a:lnTo>
                <a:lnTo>
                  <a:pt x="1238" y="168"/>
                </a:lnTo>
                <a:lnTo>
                  <a:pt x="1238" y="168"/>
                </a:lnTo>
                <a:lnTo>
                  <a:pt x="1208" y="180"/>
                </a:lnTo>
                <a:lnTo>
                  <a:pt x="1178" y="186"/>
                </a:lnTo>
                <a:lnTo>
                  <a:pt x="1178" y="186"/>
                </a:lnTo>
                <a:lnTo>
                  <a:pt x="1148" y="192"/>
                </a:lnTo>
                <a:lnTo>
                  <a:pt x="1118" y="198"/>
                </a:lnTo>
                <a:lnTo>
                  <a:pt x="1118" y="198"/>
                </a:lnTo>
                <a:lnTo>
                  <a:pt x="1088" y="204"/>
                </a:lnTo>
                <a:lnTo>
                  <a:pt x="1058" y="210"/>
                </a:lnTo>
                <a:lnTo>
                  <a:pt x="1058" y="210"/>
                </a:lnTo>
                <a:lnTo>
                  <a:pt x="1028" y="216"/>
                </a:lnTo>
                <a:lnTo>
                  <a:pt x="998" y="222"/>
                </a:lnTo>
                <a:lnTo>
                  <a:pt x="998" y="222"/>
                </a:lnTo>
                <a:lnTo>
                  <a:pt x="962" y="228"/>
                </a:lnTo>
                <a:lnTo>
                  <a:pt x="931" y="228"/>
                </a:lnTo>
                <a:lnTo>
                  <a:pt x="931" y="228"/>
                </a:lnTo>
                <a:lnTo>
                  <a:pt x="901" y="234"/>
                </a:lnTo>
                <a:lnTo>
                  <a:pt x="871" y="240"/>
                </a:lnTo>
                <a:lnTo>
                  <a:pt x="871" y="240"/>
                </a:lnTo>
                <a:lnTo>
                  <a:pt x="835" y="240"/>
                </a:lnTo>
                <a:lnTo>
                  <a:pt x="805" y="246"/>
                </a:lnTo>
                <a:lnTo>
                  <a:pt x="805" y="246"/>
                </a:lnTo>
                <a:lnTo>
                  <a:pt x="775" y="252"/>
                </a:lnTo>
                <a:lnTo>
                  <a:pt x="739" y="252"/>
                </a:lnTo>
                <a:lnTo>
                  <a:pt x="739" y="252"/>
                </a:lnTo>
                <a:lnTo>
                  <a:pt x="709" y="252"/>
                </a:lnTo>
                <a:lnTo>
                  <a:pt x="679" y="258"/>
                </a:lnTo>
                <a:lnTo>
                  <a:pt x="679" y="258"/>
                </a:lnTo>
                <a:lnTo>
                  <a:pt x="643" y="258"/>
                </a:lnTo>
                <a:lnTo>
                  <a:pt x="613" y="258"/>
                </a:lnTo>
                <a:lnTo>
                  <a:pt x="613" y="258"/>
                </a:lnTo>
                <a:lnTo>
                  <a:pt x="577" y="264"/>
                </a:lnTo>
                <a:lnTo>
                  <a:pt x="547" y="264"/>
                </a:lnTo>
                <a:lnTo>
                  <a:pt x="547" y="264"/>
                </a:lnTo>
                <a:lnTo>
                  <a:pt x="517" y="264"/>
                </a:lnTo>
                <a:lnTo>
                  <a:pt x="481" y="264"/>
                </a:lnTo>
                <a:lnTo>
                  <a:pt x="481" y="264"/>
                </a:lnTo>
                <a:lnTo>
                  <a:pt x="451" y="264"/>
                </a:lnTo>
                <a:lnTo>
                  <a:pt x="415" y="264"/>
                </a:lnTo>
                <a:lnTo>
                  <a:pt x="415" y="264"/>
                </a:lnTo>
                <a:lnTo>
                  <a:pt x="385" y="264"/>
                </a:lnTo>
                <a:lnTo>
                  <a:pt x="355" y="258"/>
                </a:lnTo>
                <a:lnTo>
                  <a:pt x="355" y="258"/>
                </a:lnTo>
                <a:lnTo>
                  <a:pt x="319" y="258"/>
                </a:lnTo>
                <a:lnTo>
                  <a:pt x="289" y="258"/>
                </a:lnTo>
                <a:lnTo>
                  <a:pt x="289" y="258"/>
                </a:lnTo>
                <a:lnTo>
                  <a:pt x="259" y="252"/>
                </a:lnTo>
                <a:lnTo>
                  <a:pt x="223" y="252"/>
                </a:lnTo>
                <a:lnTo>
                  <a:pt x="223" y="252"/>
                </a:lnTo>
                <a:lnTo>
                  <a:pt x="193" y="252"/>
                </a:lnTo>
                <a:lnTo>
                  <a:pt x="163" y="246"/>
                </a:lnTo>
                <a:lnTo>
                  <a:pt x="163" y="246"/>
                </a:lnTo>
                <a:lnTo>
                  <a:pt x="127" y="240"/>
                </a:lnTo>
                <a:lnTo>
                  <a:pt x="97" y="240"/>
                </a:lnTo>
                <a:lnTo>
                  <a:pt x="97" y="240"/>
                </a:lnTo>
                <a:lnTo>
                  <a:pt x="66" y="234"/>
                </a:lnTo>
                <a:lnTo>
                  <a:pt x="30" y="228"/>
                </a:lnTo>
                <a:lnTo>
                  <a:pt x="30" y="228"/>
                </a:lnTo>
                <a:lnTo>
                  <a:pt x="0" y="228"/>
                </a:lnTo>
                <a:lnTo>
                  <a:pt x="0" y="666"/>
                </a:lnTo>
                <a:lnTo>
                  <a:pt x="30" y="666"/>
                </a:lnTo>
                <a:lnTo>
                  <a:pt x="30" y="666"/>
                </a:lnTo>
                <a:lnTo>
                  <a:pt x="66" y="672"/>
                </a:lnTo>
                <a:lnTo>
                  <a:pt x="97" y="678"/>
                </a:lnTo>
                <a:lnTo>
                  <a:pt x="97" y="678"/>
                </a:lnTo>
                <a:lnTo>
                  <a:pt x="127" y="678"/>
                </a:lnTo>
                <a:lnTo>
                  <a:pt x="163" y="684"/>
                </a:lnTo>
                <a:lnTo>
                  <a:pt x="163" y="684"/>
                </a:lnTo>
                <a:lnTo>
                  <a:pt x="193" y="690"/>
                </a:lnTo>
                <a:lnTo>
                  <a:pt x="223" y="690"/>
                </a:lnTo>
                <a:lnTo>
                  <a:pt x="223" y="690"/>
                </a:lnTo>
                <a:lnTo>
                  <a:pt x="259" y="690"/>
                </a:lnTo>
                <a:lnTo>
                  <a:pt x="289" y="696"/>
                </a:lnTo>
                <a:lnTo>
                  <a:pt x="289" y="696"/>
                </a:lnTo>
                <a:lnTo>
                  <a:pt x="319" y="696"/>
                </a:lnTo>
                <a:lnTo>
                  <a:pt x="355" y="696"/>
                </a:lnTo>
                <a:lnTo>
                  <a:pt x="355" y="696"/>
                </a:lnTo>
                <a:lnTo>
                  <a:pt x="385" y="702"/>
                </a:lnTo>
                <a:lnTo>
                  <a:pt x="415" y="702"/>
                </a:lnTo>
                <a:lnTo>
                  <a:pt x="415" y="702"/>
                </a:lnTo>
                <a:lnTo>
                  <a:pt x="451" y="702"/>
                </a:lnTo>
                <a:lnTo>
                  <a:pt x="481" y="702"/>
                </a:lnTo>
                <a:lnTo>
                  <a:pt x="481" y="702"/>
                </a:lnTo>
                <a:lnTo>
                  <a:pt x="517" y="702"/>
                </a:lnTo>
                <a:lnTo>
                  <a:pt x="547" y="702"/>
                </a:lnTo>
                <a:lnTo>
                  <a:pt x="547" y="702"/>
                </a:lnTo>
                <a:lnTo>
                  <a:pt x="577" y="702"/>
                </a:lnTo>
                <a:lnTo>
                  <a:pt x="613" y="696"/>
                </a:lnTo>
                <a:lnTo>
                  <a:pt x="613" y="696"/>
                </a:lnTo>
                <a:lnTo>
                  <a:pt x="643" y="696"/>
                </a:lnTo>
                <a:lnTo>
                  <a:pt x="679" y="696"/>
                </a:lnTo>
                <a:lnTo>
                  <a:pt x="679" y="696"/>
                </a:lnTo>
                <a:lnTo>
                  <a:pt x="709" y="690"/>
                </a:lnTo>
                <a:lnTo>
                  <a:pt x="739" y="690"/>
                </a:lnTo>
                <a:lnTo>
                  <a:pt x="739" y="690"/>
                </a:lnTo>
                <a:lnTo>
                  <a:pt x="775" y="690"/>
                </a:lnTo>
                <a:lnTo>
                  <a:pt x="805" y="684"/>
                </a:lnTo>
                <a:lnTo>
                  <a:pt x="805" y="684"/>
                </a:lnTo>
                <a:lnTo>
                  <a:pt x="835" y="678"/>
                </a:lnTo>
                <a:lnTo>
                  <a:pt x="871" y="678"/>
                </a:lnTo>
                <a:lnTo>
                  <a:pt x="871" y="678"/>
                </a:lnTo>
                <a:lnTo>
                  <a:pt x="901" y="672"/>
                </a:lnTo>
                <a:lnTo>
                  <a:pt x="931" y="666"/>
                </a:lnTo>
                <a:lnTo>
                  <a:pt x="931" y="666"/>
                </a:lnTo>
                <a:lnTo>
                  <a:pt x="962" y="666"/>
                </a:lnTo>
                <a:lnTo>
                  <a:pt x="998" y="660"/>
                </a:lnTo>
                <a:lnTo>
                  <a:pt x="998" y="660"/>
                </a:lnTo>
                <a:lnTo>
                  <a:pt x="1028" y="654"/>
                </a:lnTo>
                <a:lnTo>
                  <a:pt x="1058" y="648"/>
                </a:lnTo>
                <a:lnTo>
                  <a:pt x="1058" y="648"/>
                </a:lnTo>
                <a:lnTo>
                  <a:pt x="1088" y="642"/>
                </a:lnTo>
                <a:lnTo>
                  <a:pt x="1118" y="636"/>
                </a:lnTo>
                <a:lnTo>
                  <a:pt x="1118" y="636"/>
                </a:lnTo>
                <a:lnTo>
                  <a:pt x="1148" y="630"/>
                </a:lnTo>
                <a:lnTo>
                  <a:pt x="1178" y="624"/>
                </a:lnTo>
                <a:lnTo>
                  <a:pt x="1178" y="624"/>
                </a:lnTo>
                <a:lnTo>
                  <a:pt x="1208" y="618"/>
                </a:lnTo>
                <a:lnTo>
                  <a:pt x="1238" y="606"/>
                </a:lnTo>
                <a:lnTo>
                  <a:pt x="1238" y="606"/>
                </a:lnTo>
                <a:lnTo>
                  <a:pt x="1268" y="600"/>
                </a:lnTo>
                <a:lnTo>
                  <a:pt x="1298" y="594"/>
                </a:lnTo>
                <a:lnTo>
                  <a:pt x="1298" y="594"/>
                </a:lnTo>
                <a:lnTo>
                  <a:pt x="1328" y="582"/>
                </a:lnTo>
                <a:lnTo>
                  <a:pt x="1358" y="576"/>
                </a:lnTo>
                <a:lnTo>
                  <a:pt x="1358" y="576"/>
                </a:lnTo>
                <a:lnTo>
                  <a:pt x="1382" y="564"/>
                </a:lnTo>
                <a:lnTo>
                  <a:pt x="1412" y="558"/>
                </a:lnTo>
                <a:lnTo>
                  <a:pt x="1412" y="558"/>
                </a:lnTo>
                <a:lnTo>
                  <a:pt x="1442" y="546"/>
                </a:lnTo>
                <a:lnTo>
                  <a:pt x="1466" y="540"/>
                </a:lnTo>
                <a:lnTo>
                  <a:pt x="1466" y="540"/>
                </a:lnTo>
                <a:lnTo>
                  <a:pt x="1496" y="528"/>
                </a:lnTo>
                <a:lnTo>
                  <a:pt x="1520" y="516"/>
                </a:lnTo>
                <a:lnTo>
                  <a:pt x="1520" y="516"/>
                </a:lnTo>
                <a:lnTo>
                  <a:pt x="1550" y="510"/>
                </a:lnTo>
                <a:lnTo>
                  <a:pt x="1574" y="498"/>
                </a:lnTo>
                <a:lnTo>
                  <a:pt x="1574" y="498"/>
                </a:lnTo>
                <a:lnTo>
                  <a:pt x="1604" y="486"/>
                </a:lnTo>
                <a:lnTo>
                  <a:pt x="1628" y="474"/>
                </a:lnTo>
                <a:lnTo>
                  <a:pt x="1628" y="474"/>
                </a:lnTo>
                <a:lnTo>
                  <a:pt x="1652" y="462"/>
                </a:lnTo>
                <a:lnTo>
                  <a:pt x="1676" y="450"/>
                </a:lnTo>
                <a:lnTo>
                  <a:pt x="1676" y="450"/>
                </a:lnTo>
                <a:lnTo>
                  <a:pt x="1700" y="438"/>
                </a:lnTo>
                <a:lnTo>
                  <a:pt x="1700" y="0"/>
                </a:lnTo>
                <a:close/>
              </a:path>
            </a:pathLst>
          </a:custGeom>
          <a:solidFill>
            <a:srgbClr val="808066"/>
          </a:solidFill>
          <a:ln w="952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bg-BG" dirty="0"/>
          </a:p>
        </p:txBody>
      </p:sp>
      <p:sp>
        <p:nvSpPr>
          <p:cNvPr id="85014" name="Freeform 22"/>
          <p:cNvSpPr>
            <a:spLocks noChangeAspect="1"/>
          </p:cNvSpPr>
          <p:nvPr/>
        </p:nvSpPr>
        <p:spPr bwMode="auto">
          <a:xfrm>
            <a:off x="2422525" y="4124325"/>
            <a:ext cx="2428875" cy="1525588"/>
          </a:xfrm>
          <a:custGeom>
            <a:avLst/>
            <a:gdLst>
              <a:gd name="T0" fmla="*/ 1676 w 1700"/>
              <a:gd name="T1" fmla="*/ 816 h 1068"/>
              <a:gd name="T2" fmla="*/ 1652 w 1700"/>
              <a:gd name="T3" fmla="*/ 828 h 1068"/>
              <a:gd name="T4" fmla="*/ 1628 w 1700"/>
              <a:gd name="T5" fmla="*/ 840 h 1068"/>
              <a:gd name="T6" fmla="*/ 1574 w 1700"/>
              <a:gd name="T7" fmla="*/ 864 h 1068"/>
              <a:gd name="T8" fmla="*/ 1550 w 1700"/>
              <a:gd name="T9" fmla="*/ 876 h 1068"/>
              <a:gd name="T10" fmla="*/ 1520 w 1700"/>
              <a:gd name="T11" fmla="*/ 882 h 1068"/>
              <a:gd name="T12" fmla="*/ 1466 w 1700"/>
              <a:gd name="T13" fmla="*/ 906 h 1068"/>
              <a:gd name="T14" fmla="*/ 1442 w 1700"/>
              <a:gd name="T15" fmla="*/ 912 h 1068"/>
              <a:gd name="T16" fmla="*/ 1412 w 1700"/>
              <a:gd name="T17" fmla="*/ 924 h 1068"/>
              <a:gd name="T18" fmla="*/ 1358 w 1700"/>
              <a:gd name="T19" fmla="*/ 942 h 1068"/>
              <a:gd name="T20" fmla="*/ 1328 w 1700"/>
              <a:gd name="T21" fmla="*/ 948 h 1068"/>
              <a:gd name="T22" fmla="*/ 1298 w 1700"/>
              <a:gd name="T23" fmla="*/ 960 h 1068"/>
              <a:gd name="T24" fmla="*/ 1238 w 1700"/>
              <a:gd name="T25" fmla="*/ 972 h 1068"/>
              <a:gd name="T26" fmla="*/ 1208 w 1700"/>
              <a:gd name="T27" fmla="*/ 984 h 1068"/>
              <a:gd name="T28" fmla="*/ 1178 w 1700"/>
              <a:gd name="T29" fmla="*/ 990 h 1068"/>
              <a:gd name="T30" fmla="*/ 1118 w 1700"/>
              <a:gd name="T31" fmla="*/ 1002 h 1068"/>
              <a:gd name="T32" fmla="*/ 1088 w 1700"/>
              <a:gd name="T33" fmla="*/ 1008 h 1068"/>
              <a:gd name="T34" fmla="*/ 1058 w 1700"/>
              <a:gd name="T35" fmla="*/ 1014 h 1068"/>
              <a:gd name="T36" fmla="*/ 998 w 1700"/>
              <a:gd name="T37" fmla="*/ 1026 h 1068"/>
              <a:gd name="T38" fmla="*/ 962 w 1700"/>
              <a:gd name="T39" fmla="*/ 1032 h 1068"/>
              <a:gd name="T40" fmla="*/ 931 w 1700"/>
              <a:gd name="T41" fmla="*/ 1032 h 1068"/>
              <a:gd name="T42" fmla="*/ 871 w 1700"/>
              <a:gd name="T43" fmla="*/ 1044 h 1068"/>
              <a:gd name="T44" fmla="*/ 835 w 1700"/>
              <a:gd name="T45" fmla="*/ 1044 h 1068"/>
              <a:gd name="T46" fmla="*/ 805 w 1700"/>
              <a:gd name="T47" fmla="*/ 1050 h 1068"/>
              <a:gd name="T48" fmla="*/ 739 w 1700"/>
              <a:gd name="T49" fmla="*/ 1056 h 1068"/>
              <a:gd name="T50" fmla="*/ 709 w 1700"/>
              <a:gd name="T51" fmla="*/ 1056 h 1068"/>
              <a:gd name="T52" fmla="*/ 679 w 1700"/>
              <a:gd name="T53" fmla="*/ 1062 h 1068"/>
              <a:gd name="T54" fmla="*/ 613 w 1700"/>
              <a:gd name="T55" fmla="*/ 1062 h 1068"/>
              <a:gd name="T56" fmla="*/ 577 w 1700"/>
              <a:gd name="T57" fmla="*/ 1068 h 1068"/>
              <a:gd name="T58" fmla="*/ 547 w 1700"/>
              <a:gd name="T59" fmla="*/ 1068 h 1068"/>
              <a:gd name="T60" fmla="*/ 481 w 1700"/>
              <a:gd name="T61" fmla="*/ 1068 h 1068"/>
              <a:gd name="T62" fmla="*/ 451 w 1700"/>
              <a:gd name="T63" fmla="*/ 1068 h 1068"/>
              <a:gd name="T64" fmla="*/ 415 w 1700"/>
              <a:gd name="T65" fmla="*/ 1068 h 1068"/>
              <a:gd name="T66" fmla="*/ 355 w 1700"/>
              <a:gd name="T67" fmla="*/ 1062 h 1068"/>
              <a:gd name="T68" fmla="*/ 319 w 1700"/>
              <a:gd name="T69" fmla="*/ 1062 h 1068"/>
              <a:gd name="T70" fmla="*/ 289 w 1700"/>
              <a:gd name="T71" fmla="*/ 1062 h 1068"/>
              <a:gd name="T72" fmla="*/ 223 w 1700"/>
              <a:gd name="T73" fmla="*/ 1056 h 1068"/>
              <a:gd name="T74" fmla="*/ 193 w 1700"/>
              <a:gd name="T75" fmla="*/ 1056 h 1068"/>
              <a:gd name="T76" fmla="*/ 163 w 1700"/>
              <a:gd name="T77" fmla="*/ 1050 h 1068"/>
              <a:gd name="T78" fmla="*/ 97 w 1700"/>
              <a:gd name="T79" fmla="*/ 1044 h 1068"/>
              <a:gd name="T80" fmla="*/ 66 w 1700"/>
              <a:gd name="T81" fmla="*/ 1038 h 1068"/>
              <a:gd name="T82" fmla="*/ 30 w 1700"/>
              <a:gd name="T83" fmla="*/ 1032 h 1068"/>
              <a:gd name="T84" fmla="*/ 481 w 1700"/>
              <a:gd name="T85" fmla="*/ 0 h 106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</a:cxnLst>
            <a:rect l="0" t="0" r="r" b="b"/>
            <a:pathLst>
              <a:path w="1700" h="1068">
                <a:moveTo>
                  <a:pt x="1700" y="804"/>
                </a:moveTo>
                <a:lnTo>
                  <a:pt x="1676" y="816"/>
                </a:lnTo>
                <a:lnTo>
                  <a:pt x="1676" y="816"/>
                </a:lnTo>
                <a:lnTo>
                  <a:pt x="1652" y="828"/>
                </a:lnTo>
                <a:lnTo>
                  <a:pt x="1628" y="840"/>
                </a:lnTo>
                <a:lnTo>
                  <a:pt x="1628" y="840"/>
                </a:lnTo>
                <a:lnTo>
                  <a:pt x="1604" y="852"/>
                </a:lnTo>
                <a:lnTo>
                  <a:pt x="1574" y="864"/>
                </a:lnTo>
                <a:lnTo>
                  <a:pt x="1574" y="864"/>
                </a:lnTo>
                <a:lnTo>
                  <a:pt x="1550" y="876"/>
                </a:lnTo>
                <a:lnTo>
                  <a:pt x="1520" y="882"/>
                </a:lnTo>
                <a:lnTo>
                  <a:pt x="1520" y="882"/>
                </a:lnTo>
                <a:lnTo>
                  <a:pt x="1496" y="894"/>
                </a:lnTo>
                <a:lnTo>
                  <a:pt x="1466" y="906"/>
                </a:lnTo>
                <a:lnTo>
                  <a:pt x="1466" y="906"/>
                </a:lnTo>
                <a:lnTo>
                  <a:pt x="1442" y="912"/>
                </a:lnTo>
                <a:lnTo>
                  <a:pt x="1412" y="924"/>
                </a:lnTo>
                <a:lnTo>
                  <a:pt x="1412" y="924"/>
                </a:lnTo>
                <a:lnTo>
                  <a:pt x="1382" y="930"/>
                </a:lnTo>
                <a:lnTo>
                  <a:pt x="1358" y="942"/>
                </a:lnTo>
                <a:lnTo>
                  <a:pt x="1358" y="942"/>
                </a:lnTo>
                <a:lnTo>
                  <a:pt x="1328" y="948"/>
                </a:lnTo>
                <a:lnTo>
                  <a:pt x="1298" y="960"/>
                </a:lnTo>
                <a:lnTo>
                  <a:pt x="1298" y="960"/>
                </a:lnTo>
                <a:lnTo>
                  <a:pt x="1268" y="966"/>
                </a:lnTo>
                <a:lnTo>
                  <a:pt x="1238" y="972"/>
                </a:lnTo>
                <a:lnTo>
                  <a:pt x="1238" y="972"/>
                </a:lnTo>
                <a:lnTo>
                  <a:pt x="1208" y="984"/>
                </a:lnTo>
                <a:lnTo>
                  <a:pt x="1178" y="990"/>
                </a:lnTo>
                <a:lnTo>
                  <a:pt x="1178" y="990"/>
                </a:lnTo>
                <a:lnTo>
                  <a:pt x="1148" y="996"/>
                </a:lnTo>
                <a:lnTo>
                  <a:pt x="1118" y="1002"/>
                </a:lnTo>
                <a:lnTo>
                  <a:pt x="1118" y="1002"/>
                </a:lnTo>
                <a:lnTo>
                  <a:pt x="1088" y="1008"/>
                </a:lnTo>
                <a:lnTo>
                  <a:pt x="1058" y="1014"/>
                </a:lnTo>
                <a:lnTo>
                  <a:pt x="1058" y="1014"/>
                </a:lnTo>
                <a:lnTo>
                  <a:pt x="1028" y="1020"/>
                </a:lnTo>
                <a:lnTo>
                  <a:pt x="998" y="1026"/>
                </a:lnTo>
                <a:lnTo>
                  <a:pt x="998" y="1026"/>
                </a:lnTo>
                <a:lnTo>
                  <a:pt x="962" y="1032"/>
                </a:lnTo>
                <a:lnTo>
                  <a:pt x="931" y="1032"/>
                </a:lnTo>
                <a:lnTo>
                  <a:pt x="931" y="1032"/>
                </a:lnTo>
                <a:lnTo>
                  <a:pt x="901" y="1038"/>
                </a:lnTo>
                <a:lnTo>
                  <a:pt x="871" y="1044"/>
                </a:lnTo>
                <a:lnTo>
                  <a:pt x="871" y="1044"/>
                </a:lnTo>
                <a:lnTo>
                  <a:pt x="835" y="1044"/>
                </a:lnTo>
                <a:lnTo>
                  <a:pt x="805" y="1050"/>
                </a:lnTo>
                <a:lnTo>
                  <a:pt x="805" y="1050"/>
                </a:lnTo>
                <a:lnTo>
                  <a:pt x="775" y="1056"/>
                </a:lnTo>
                <a:lnTo>
                  <a:pt x="739" y="1056"/>
                </a:lnTo>
                <a:lnTo>
                  <a:pt x="739" y="1056"/>
                </a:lnTo>
                <a:lnTo>
                  <a:pt x="709" y="1056"/>
                </a:lnTo>
                <a:lnTo>
                  <a:pt x="679" y="1062"/>
                </a:lnTo>
                <a:lnTo>
                  <a:pt x="679" y="1062"/>
                </a:lnTo>
                <a:lnTo>
                  <a:pt x="643" y="1062"/>
                </a:lnTo>
                <a:lnTo>
                  <a:pt x="613" y="1062"/>
                </a:lnTo>
                <a:lnTo>
                  <a:pt x="613" y="1062"/>
                </a:lnTo>
                <a:lnTo>
                  <a:pt x="577" y="1068"/>
                </a:lnTo>
                <a:lnTo>
                  <a:pt x="547" y="1068"/>
                </a:lnTo>
                <a:lnTo>
                  <a:pt x="547" y="1068"/>
                </a:lnTo>
                <a:lnTo>
                  <a:pt x="517" y="1068"/>
                </a:lnTo>
                <a:lnTo>
                  <a:pt x="481" y="1068"/>
                </a:lnTo>
                <a:lnTo>
                  <a:pt x="481" y="1068"/>
                </a:lnTo>
                <a:lnTo>
                  <a:pt x="451" y="1068"/>
                </a:lnTo>
                <a:lnTo>
                  <a:pt x="415" y="1068"/>
                </a:lnTo>
                <a:lnTo>
                  <a:pt x="415" y="1068"/>
                </a:lnTo>
                <a:lnTo>
                  <a:pt x="385" y="1068"/>
                </a:lnTo>
                <a:lnTo>
                  <a:pt x="355" y="1062"/>
                </a:lnTo>
                <a:lnTo>
                  <a:pt x="355" y="1062"/>
                </a:lnTo>
                <a:lnTo>
                  <a:pt x="319" y="1062"/>
                </a:lnTo>
                <a:lnTo>
                  <a:pt x="289" y="1062"/>
                </a:lnTo>
                <a:lnTo>
                  <a:pt x="289" y="1062"/>
                </a:lnTo>
                <a:lnTo>
                  <a:pt x="259" y="1056"/>
                </a:lnTo>
                <a:lnTo>
                  <a:pt x="223" y="1056"/>
                </a:lnTo>
                <a:lnTo>
                  <a:pt x="223" y="1056"/>
                </a:lnTo>
                <a:lnTo>
                  <a:pt x="193" y="1056"/>
                </a:lnTo>
                <a:lnTo>
                  <a:pt x="163" y="1050"/>
                </a:lnTo>
                <a:lnTo>
                  <a:pt x="163" y="1050"/>
                </a:lnTo>
                <a:lnTo>
                  <a:pt x="127" y="1044"/>
                </a:lnTo>
                <a:lnTo>
                  <a:pt x="97" y="1044"/>
                </a:lnTo>
                <a:lnTo>
                  <a:pt x="97" y="1044"/>
                </a:lnTo>
                <a:lnTo>
                  <a:pt x="66" y="1038"/>
                </a:lnTo>
                <a:lnTo>
                  <a:pt x="30" y="1032"/>
                </a:lnTo>
                <a:lnTo>
                  <a:pt x="30" y="1032"/>
                </a:lnTo>
                <a:lnTo>
                  <a:pt x="0" y="1032"/>
                </a:lnTo>
                <a:lnTo>
                  <a:pt x="481" y="0"/>
                </a:lnTo>
                <a:lnTo>
                  <a:pt x="1700" y="804"/>
                </a:lnTo>
                <a:close/>
              </a:path>
            </a:pathLst>
          </a:custGeom>
          <a:solidFill>
            <a:srgbClr val="FFFFCC"/>
          </a:solidFill>
          <a:ln w="952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bg-BG" dirty="0"/>
          </a:p>
        </p:txBody>
      </p:sp>
      <p:sp>
        <p:nvSpPr>
          <p:cNvPr id="85015" name="Rectangle 23"/>
          <p:cNvSpPr>
            <a:spLocks noChangeAspect="1" noChangeArrowheads="1"/>
          </p:cNvSpPr>
          <p:nvPr/>
        </p:nvSpPr>
        <p:spPr bwMode="auto">
          <a:xfrm>
            <a:off x="3790950" y="2930525"/>
            <a:ext cx="754063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algn="ctr" eaLnBrk="0" hangingPunct="0"/>
            <a:r>
              <a:rPr lang="bg-BG" altLang="bg-BG" b="1" dirty="0">
                <a:solidFill>
                  <a:srgbClr val="FFFFFF"/>
                </a:solidFill>
              </a:rPr>
              <a:t>Помпи</a:t>
            </a:r>
            <a:endParaRPr lang="en-US" altLang="bg-BG" b="1" dirty="0">
              <a:solidFill>
                <a:srgbClr val="FFFFFF"/>
              </a:solidFill>
            </a:endParaRPr>
          </a:p>
          <a:p>
            <a:pPr algn="ctr" eaLnBrk="0" hangingPunct="0"/>
            <a:r>
              <a:rPr lang="en-US" altLang="bg-BG" b="1" dirty="0">
                <a:solidFill>
                  <a:srgbClr val="FFFFFF"/>
                </a:solidFill>
              </a:rPr>
              <a:t>24.8%</a:t>
            </a:r>
          </a:p>
        </p:txBody>
      </p:sp>
      <p:sp>
        <p:nvSpPr>
          <p:cNvPr id="85016" name="Rectangle 24"/>
          <p:cNvSpPr>
            <a:spLocks noChangeAspect="1" noChangeArrowheads="1"/>
          </p:cNvSpPr>
          <p:nvPr/>
        </p:nvSpPr>
        <p:spPr bwMode="auto">
          <a:xfrm>
            <a:off x="4114800" y="4322763"/>
            <a:ext cx="1489075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algn="ctr" eaLnBrk="0" hangingPunct="0"/>
            <a:r>
              <a:rPr lang="bg-BG" altLang="bg-BG" b="1" dirty="0">
                <a:solidFill>
                  <a:srgbClr val="FFFFFF"/>
                </a:solidFill>
              </a:rPr>
              <a:t>Вентилатори</a:t>
            </a:r>
            <a:endParaRPr lang="en-US" altLang="bg-BG" b="1" dirty="0">
              <a:solidFill>
                <a:srgbClr val="FFFFFF"/>
              </a:solidFill>
            </a:endParaRPr>
          </a:p>
          <a:p>
            <a:pPr algn="ctr" eaLnBrk="0" hangingPunct="0"/>
            <a:r>
              <a:rPr lang="en-US" altLang="bg-BG" b="1" dirty="0">
                <a:solidFill>
                  <a:srgbClr val="FFFFFF"/>
                </a:solidFill>
              </a:rPr>
              <a:t>13.7%</a:t>
            </a:r>
          </a:p>
        </p:txBody>
      </p:sp>
      <p:sp>
        <p:nvSpPr>
          <p:cNvPr id="85017" name="Rectangle 25"/>
          <p:cNvSpPr>
            <a:spLocks noChangeAspect="1" noChangeArrowheads="1"/>
          </p:cNvSpPr>
          <p:nvPr/>
        </p:nvSpPr>
        <p:spPr bwMode="auto">
          <a:xfrm>
            <a:off x="2882900" y="4964113"/>
            <a:ext cx="1401763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algn="ctr" eaLnBrk="0" hangingPunct="0"/>
            <a:r>
              <a:rPr lang="bg-BG" altLang="bg-BG" b="1" dirty="0">
                <a:solidFill>
                  <a:srgbClr val="3333FF"/>
                </a:solidFill>
              </a:rPr>
              <a:t>Компресори</a:t>
            </a:r>
            <a:endParaRPr lang="en-US" altLang="bg-BG" b="1" dirty="0">
              <a:solidFill>
                <a:srgbClr val="3333FF"/>
              </a:solidFill>
            </a:endParaRPr>
          </a:p>
          <a:p>
            <a:pPr algn="ctr" eaLnBrk="0" hangingPunct="0"/>
            <a:r>
              <a:rPr lang="en-US" altLang="bg-BG" b="1" dirty="0">
                <a:solidFill>
                  <a:srgbClr val="3333FF"/>
                </a:solidFill>
              </a:rPr>
              <a:t>15.8%</a:t>
            </a:r>
          </a:p>
        </p:txBody>
      </p:sp>
      <p:sp>
        <p:nvSpPr>
          <p:cNvPr id="85018" name="Rectangle 26"/>
          <p:cNvSpPr>
            <a:spLocks noChangeAspect="1" noChangeArrowheads="1"/>
          </p:cNvSpPr>
          <p:nvPr/>
        </p:nvSpPr>
        <p:spPr bwMode="auto">
          <a:xfrm rot="-2309366">
            <a:off x="1701800" y="4724400"/>
            <a:ext cx="1274763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algn="ctr" eaLnBrk="0" hangingPunct="0"/>
            <a:r>
              <a:rPr lang="bg-BG" altLang="bg-BG" b="1" dirty="0">
                <a:solidFill>
                  <a:srgbClr val="3333FF"/>
                </a:solidFill>
              </a:rPr>
              <a:t>Охлаждане</a:t>
            </a:r>
            <a:endParaRPr lang="en-US" altLang="bg-BG" b="1" dirty="0">
              <a:solidFill>
                <a:srgbClr val="3333FF"/>
              </a:solidFill>
            </a:endParaRPr>
          </a:p>
          <a:p>
            <a:pPr algn="ctr" eaLnBrk="0" hangingPunct="0"/>
            <a:r>
              <a:rPr lang="en-US" altLang="bg-BG" b="1" dirty="0">
                <a:solidFill>
                  <a:srgbClr val="3333FF"/>
                </a:solidFill>
              </a:rPr>
              <a:t>6.7%</a:t>
            </a:r>
          </a:p>
        </p:txBody>
      </p:sp>
      <p:sp>
        <p:nvSpPr>
          <p:cNvPr id="85019" name="Rectangle 27"/>
          <p:cNvSpPr>
            <a:spLocks noChangeAspect="1" noChangeArrowheads="1"/>
          </p:cNvSpPr>
          <p:nvPr/>
        </p:nvSpPr>
        <p:spPr bwMode="auto">
          <a:xfrm rot="-272843">
            <a:off x="417513" y="4281488"/>
            <a:ext cx="2349500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algn="ctr" eaLnBrk="0" hangingPunct="0"/>
            <a:r>
              <a:rPr lang="bg-BG" altLang="bg-BG" b="1" dirty="0">
                <a:solidFill>
                  <a:srgbClr val="0000CC"/>
                </a:solidFill>
              </a:rPr>
              <a:t>Добив на материали</a:t>
            </a:r>
            <a:endParaRPr lang="en-US" altLang="bg-BG" b="1" dirty="0">
              <a:solidFill>
                <a:srgbClr val="0000CC"/>
              </a:solidFill>
            </a:endParaRPr>
          </a:p>
          <a:p>
            <a:pPr algn="ctr" eaLnBrk="0" hangingPunct="0"/>
            <a:r>
              <a:rPr lang="en-US" altLang="bg-BG" b="1" dirty="0">
                <a:solidFill>
                  <a:srgbClr val="0000CC"/>
                </a:solidFill>
              </a:rPr>
              <a:t>12.2%</a:t>
            </a:r>
          </a:p>
        </p:txBody>
      </p:sp>
      <p:sp>
        <p:nvSpPr>
          <p:cNvPr id="85020" name="Rectangle 28"/>
          <p:cNvSpPr>
            <a:spLocks noChangeAspect="1" noChangeArrowheads="1"/>
          </p:cNvSpPr>
          <p:nvPr/>
        </p:nvSpPr>
        <p:spPr bwMode="auto">
          <a:xfrm>
            <a:off x="330200" y="3489325"/>
            <a:ext cx="2843213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algn="ctr" eaLnBrk="0" hangingPunct="0"/>
            <a:r>
              <a:rPr lang="bg-BG" altLang="bg-BG" b="1" dirty="0">
                <a:solidFill>
                  <a:srgbClr val="FFFFFF"/>
                </a:solidFill>
              </a:rPr>
              <a:t>Обработка на материали</a:t>
            </a:r>
            <a:endParaRPr lang="en-US" altLang="bg-BG" b="1" dirty="0">
              <a:solidFill>
                <a:srgbClr val="FFFFFF"/>
              </a:solidFill>
            </a:endParaRPr>
          </a:p>
          <a:p>
            <a:pPr algn="ctr" eaLnBrk="0" hangingPunct="0"/>
            <a:r>
              <a:rPr lang="en-US" altLang="bg-BG" b="1" dirty="0">
                <a:solidFill>
                  <a:srgbClr val="FFFFFF"/>
                </a:solidFill>
              </a:rPr>
              <a:t>22.5%</a:t>
            </a:r>
          </a:p>
        </p:txBody>
      </p:sp>
      <p:sp>
        <p:nvSpPr>
          <p:cNvPr id="85021" name="Rectangle 29"/>
          <p:cNvSpPr>
            <a:spLocks noChangeAspect="1" noChangeArrowheads="1"/>
          </p:cNvSpPr>
          <p:nvPr/>
        </p:nvSpPr>
        <p:spPr bwMode="auto">
          <a:xfrm rot="-401436">
            <a:off x="2508250" y="2614613"/>
            <a:ext cx="666750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algn="ctr" eaLnBrk="0" hangingPunct="0"/>
            <a:r>
              <a:rPr lang="bg-BG" altLang="bg-BG" b="1" dirty="0">
                <a:solidFill>
                  <a:srgbClr val="FFFFFF"/>
                </a:solidFill>
              </a:rPr>
              <a:t>Други</a:t>
            </a:r>
            <a:endParaRPr lang="en-US" altLang="bg-BG" b="1" dirty="0">
              <a:solidFill>
                <a:srgbClr val="FFFFFF"/>
              </a:solidFill>
            </a:endParaRPr>
          </a:p>
          <a:p>
            <a:pPr algn="ctr" eaLnBrk="0" hangingPunct="0"/>
            <a:r>
              <a:rPr lang="en-US" altLang="bg-BG" b="1" dirty="0">
                <a:solidFill>
                  <a:srgbClr val="FFFFFF"/>
                </a:solidFill>
              </a:rPr>
              <a:t>4.3%</a:t>
            </a:r>
          </a:p>
        </p:txBody>
      </p:sp>
      <p:grpSp>
        <p:nvGrpSpPr>
          <p:cNvPr id="85022" name="Group 30"/>
          <p:cNvGrpSpPr>
            <a:grpSpLocks noChangeAspect="1"/>
          </p:cNvGrpSpPr>
          <p:nvPr/>
        </p:nvGrpSpPr>
        <p:grpSpPr bwMode="auto">
          <a:xfrm>
            <a:off x="1335088" y="2238375"/>
            <a:ext cx="6983412" cy="4467225"/>
            <a:chOff x="728" y="943"/>
            <a:chExt cx="4888" cy="3127"/>
          </a:xfrm>
        </p:grpSpPr>
        <p:sp>
          <p:nvSpPr>
            <p:cNvPr id="85023" name="Arc 31"/>
            <p:cNvSpPr>
              <a:spLocks noChangeAspect="1"/>
            </p:cNvSpPr>
            <p:nvPr/>
          </p:nvSpPr>
          <p:spPr bwMode="auto">
            <a:xfrm flipV="1">
              <a:off x="728" y="943"/>
              <a:ext cx="3425" cy="3127"/>
            </a:xfrm>
            <a:custGeom>
              <a:avLst/>
              <a:gdLst>
                <a:gd name="G0" fmla="+- 13182 0 0"/>
                <a:gd name="G1" fmla="+- 21600 0 0"/>
                <a:gd name="G2" fmla="+- 21600 0 0"/>
                <a:gd name="T0" fmla="*/ 0 w 34782"/>
                <a:gd name="T1" fmla="*/ 4489 h 43200"/>
                <a:gd name="T2" fmla="*/ 13073 w 34782"/>
                <a:gd name="T3" fmla="*/ 43200 h 43200"/>
                <a:gd name="T4" fmla="*/ 13182 w 34782"/>
                <a:gd name="T5" fmla="*/ 21600 h 43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4782" h="43200" fill="none" extrusionOk="0">
                  <a:moveTo>
                    <a:pt x="-1" y="4488"/>
                  </a:moveTo>
                  <a:cubicBezTo>
                    <a:pt x="3777" y="1578"/>
                    <a:pt x="8412" y="0"/>
                    <a:pt x="13182" y="0"/>
                  </a:cubicBezTo>
                  <a:cubicBezTo>
                    <a:pt x="25111" y="0"/>
                    <a:pt x="34782" y="9670"/>
                    <a:pt x="34782" y="21600"/>
                  </a:cubicBezTo>
                  <a:cubicBezTo>
                    <a:pt x="34782" y="33529"/>
                    <a:pt x="25111" y="43200"/>
                    <a:pt x="13182" y="43200"/>
                  </a:cubicBezTo>
                  <a:cubicBezTo>
                    <a:pt x="13145" y="43199"/>
                    <a:pt x="13109" y="43199"/>
                    <a:pt x="13073" y="43199"/>
                  </a:cubicBezTo>
                </a:path>
                <a:path w="34782" h="43200" stroke="0" extrusionOk="0">
                  <a:moveTo>
                    <a:pt x="-1" y="4488"/>
                  </a:moveTo>
                  <a:cubicBezTo>
                    <a:pt x="3777" y="1578"/>
                    <a:pt x="8412" y="0"/>
                    <a:pt x="13182" y="0"/>
                  </a:cubicBezTo>
                  <a:cubicBezTo>
                    <a:pt x="25111" y="0"/>
                    <a:pt x="34782" y="9670"/>
                    <a:pt x="34782" y="21600"/>
                  </a:cubicBezTo>
                  <a:cubicBezTo>
                    <a:pt x="34782" y="33529"/>
                    <a:pt x="25111" y="43200"/>
                    <a:pt x="13182" y="43200"/>
                  </a:cubicBezTo>
                  <a:cubicBezTo>
                    <a:pt x="13145" y="43199"/>
                    <a:pt x="13109" y="43199"/>
                    <a:pt x="13073" y="43199"/>
                  </a:cubicBezTo>
                  <a:lnTo>
                    <a:pt x="13182" y="21600"/>
                  </a:lnTo>
                  <a:close/>
                </a:path>
              </a:pathLst>
            </a:custGeom>
            <a:noFill/>
            <a:ln w="19050">
              <a:solidFill>
                <a:srgbClr val="000099"/>
              </a:solidFill>
              <a:round/>
              <a:headEnd type="triangl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rot="10800000" anchor="ctr"/>
            <a:lstStyle/>
            <a:p>
              <a:pPr algn="ctr" eaLnBrk="0" hangingPunct="0"/>
              <a:endParaRPr lang="bg-BG" altLang="bg-BG" sz="2400" dirty="0">
                <a:solidFill>
                  <a:srgbClr val="000099"/>
                </a:solidFill>
              </a:endParaRPr>
            </a:p>
          </p:txBody>
        </p:sp>
        <p:sp>
          <p:nvSpPr>
            <p:cNvPr id="85024" name="Line 32"/>
            <p:cNvSpPr>
              <a:spLocks noChangeAspect="1" noChangeShapeType="1"/>
            </p:cNvSpPr>
            <p:nvPr/>
          </p:nvSpPr>
          <p:spPr bwMode="auto">
            <a:xfrm flipV="1">
              <a:off x="4149" y="2073"/>
              <a:ext cx="744" cy="318"/>
            </a:xfrm>
            <a:prstGeom prst="line">
              <a:avLst/>
            </a:prstGeom>
            <a:noFill/>
            <a:ln w="19050">
              <a:solidFill>
                <a:srgbClr val="000099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g-BG" dirty="0"/>
            </a:p>
          </p:txBody>
        </p:sp>
        <p:sp>
          <p:nvSpPr>
            <p:cNvPr id="85025" name="AutoShape 33"/>
            <p:cNvSpPr>
              <a:spLocks noChangeAspect="1"/>
            </p:cNvSpPr>
            <p:nvPr/>
          </p:nvSpPr>
          <p:spPr bwMode="auto">
            <a:xfrm rot="5400000">
              <a:off x="4848" y="1296"/>
              <a:ext cx="96" cy="1440"/>
            </a:xfrm>
            <a:prstGeom prst="rightBrace">
              <a:avLst>
                <a:gd name="adj1" fmla="val 125000"/>
                <a:gd name="adj2" fmla="val 50000"/>
              </a:avLst>
            </a:prstGeom>
            <a:noFill/>
            <a:ln w="19050">
              <a:solidFill>
                <a:srgbClr val="000099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g-BG" dirty="0"/>
            </a:p>
          </p:txBody>
        </p:sp>
      </p:grpSp>
      <p:sp>
        <p:nvSpPr>
          <p:cNvPr id="85027" name="Rectangle 35"/>
          <p:cNvSpPr>
            <a:spLocks noGrp="1" noChangeArrowheads="1"/>
          </p:cNvSpPr>
          <p:nvPr>
            <p:ph type="title"/>
          </p:nvPr>
        </p:nvSpPr>
        <p:spPr>
          <a:xfrm>
            <a:off x="457200" y="1143000"/>
            <a:ext cx="8229600" cy="1143000"/>
          </a:xfrm>
          <a:noFill/>
          <a:ln/>
        </p:spPr>
        <p:txBody>
          <a:bodyPr/>
          <a:lstStyle/>
          <a:p>
            <a:pPr algn="l"/>
            <a:r>
              <a:rPr lang="bg-BG" altLang="bg-BG" sz="2400" b="1" dirty="0">
                <a:solidFill>
                  <a:srgbClr val="E00000"/>
                </a:solidFill>
              </a:rPr>
              <a:t>Над 60 % от консумацията на ел</a:t>
            </a:r>
            <a:r>
              <a:rPr lang="bg-BG" altLang="bg-BG" sz="2400" b="1" dirty="0" smtClean="0">
                <a:solidFill>
                  <a:srgbClr val="E00000"/>
                </a:solidFill>
              </a:rPr>
              <a:t>. енергия </a:t>
            </a:r>
            <a:r>
              <a:rPr lang="bg-BG" altLang="bg-BG" sz="2400" b="1" dirty="0">
                <a:solidFill>
                  <a:srgbClr val="E00000"/>
                </a:solidFill>
              </a:rPr>
              <a:t>в промишлеността се дължи на транспортиране на флуиди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2642" name="Object 2"/>
          <p:cNvGraphicFramePr>
            <a:graphicFrameLocks noChangeAspect="1"/>
          </p:cNvGraphicFramePr>
          <p:nvPr/>
        </p:nvGraphicFramePr>
        <p:xfrm>
          <a:off x="381000" y="268288"/>
          <a:ext cx="2303463" cy="9509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649" name="Photo Editor Photo" r:id="rId3" imgW="4219048" imgH="1743318" progId="MSPhotoEd.3">
                  <p:embed/>
                </p:oleObj>
              </mc:Choice>
              <mc:Fallback>
                <p:oleObj name="Photo Editor Photo" r:id="rId3" imgW="4219048" imgH="1743318" progId="MSPhotoEd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" y="268288"/>
                        <a:ext cx="2303463" cy="9509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12643" name="Picture 3" descr="Logo-Tagline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67200" y="304800"/>
            <a:ext cx="4552950" cy="739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2644" name="Rectangle 4"/>
          <p:cNvSpPr>
            <a:spLocks noChangeArrowheads="1"/>
          </p:cNvSpPr>
          <p:nvPr/>
        </p:nvSpPr>
        <p:spPr bwMode="auto">
          <a:xfrm>
            <a:off x="685800" y="1828800"/>
            <a:ext cx="7772400" cy="4038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algn="ctr"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algn="ctr"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algn="ctr"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algn="ctr"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algn="ctr"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4572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9144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13716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18288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endParaRPr lang="bg-BG" altLang="bg-BG" sz="2800" dirty="0"/>
          </a:p>
        </p:txBody>
      </p:sp>
      <p:pic>
        <p:nvPicPr>
          <p:cNvPr id="112645" name="Picture 5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5200" y="5562600"/>
            <a:ext cx="1527175" cy="10715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12646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457200" y="2667000"/>
            <a:ext cx="8229600" cy="3581400"/>
          </a:xfrm>
          <a:noFill/>
          <a:ln/>
        </p:spPr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bg-BG" altLang="bg-BG" sz="2000" dirty="0">
                <a:solidFill>
                  <a:srgbClr val="000099"/>
                </a:solidFill>
              </a:rPr>
              <a:t>При подбора на помпените системи не са взети под внимание пълните разходи за притежание на ПА.</a:t>
            </a:r>
            <a:endParaRPr lang="en-US" altLang="bg-BG" sz="2000" dirty="0">
              <a:solidFill>
                <a:srgbClr val="000099"/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bg-BG" altLang="bg-BG" sz="2000" dirty="0">
                <a:solidFill>
                  <a:srgbClr val="000099"/>
                </a:solidFill>
              </a:rPr>
              <a:t>Операторите са насочени към достигане на производствените показатели</a:t>
            </a:r>
            <a:r>
              <a:rPr lang="bg-BG" altLang="bg-BG" sz="2000" dirty="0" smtClean="0">
                <a:solidFill>
                  <a:srgbClr val="000099"/>
                </a:solidFill>
              </a:rPr>
              <a:t>. На  </a:t>
            </a:r>
            <a:r>
              <a:rPr lang="bg-BG" altLang="bg-BG" sz="2000" dirty="0">
                <a:solidFill>
                  <a:srgbClr val="000099"/>
                </a:solidFill>
              </a:rPr>
              <a:t>консумацията на ел</a:t>
            </a:r>
            <a:r>
              <a:rPr lang="bg-BG" altLang="bg-BG" sz="2000" dirty="0" smtClean="0">
                <a:solidFill>
                  <a:srgbClr val="000099"/>
                </a:solidFill>
              </a:rPr>
              <a:t>. енергия </a:t>
            </a:r>
            <a:r>
              <a:rPr lang="bg-BG" altLang="bg-BG" sz="2000" dirty="0">
                <a:solidFill>
                  <a:srgbClr val="000099"/>
                </a:solidFill>
              </a:rPr>
              <a:t>се гледа като “необходимо зло”.</a:t>
            </a:r>
            <a:endParaRPr lang="en-US" altLang="bg-BG" sz="2000" i="1" dirty="0">
              <a:solidFill>
                <a:srgbClr val="000099"/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bg-BG" altLang="bg-BG" sz="2000" dirty="0">
                <a:solidFill>
                  <a:srgbClr val="000099"/>
                </a:solidFill>
              </a:rPr>
              <a:t>Помпените системи може да консумират големи количества излишна енергия</a:t>
            </a:r>
            <a:r>
              <a:rPr lang="bg-BG" altLang="bg-BG" sz="2000" dirty="0" smtClean="0">
                <a:solidFill>
                  <a:srgbClr val="000099"/>
                </a:solidFill>
              </a:rPr>
              <a:t>, която </a:t>
            </a:r>
            <a:r>
              <a:rPr lang="bg-BG" altLang="bg-BG" sz="2000" dirty="0">
                <a:solidFill>
                  <a:srgbClr val="000099"/>
                </a:solidFill>
              </a:rPr>
              <a:t>да </a:t>
            </a:r>
            <a:r>
              <a:rPr lang="en-US" altLang="bg-BG" sz="2000" dirty="0">
                <a:solidFill>
                  <a:srgbClr val="000099"/>
                </a:solidFill>
              </a:rPr>
              <a:t> </a:t>
            </a:r>
            <a:r>
              <a:rPr lang="bg-BG" altLang="bg-BG" sz="2000" dirty="0">
                <a:solidFill>
                  <a:srgbClr val="000099"/>
                </a:solidFill>
              </a:rPr>
              <a:t>намаляват печалбата на оператора.</a:t>
            </a:r>
            <a:endParaRPr lang="en-US" altLang="bg-BG" sz="2000" dirty="0">
              <a:solidFill>
                <a:srgbClr val="000099"/>
              </a:solidFill>
            </a:endParaRPr>
          </a:p>
          <a:p>
            <a:endParaRPr lang="en-US" altLang="bg-BG" sz="2000" dirty="0">
              <a:solidFill>
                <a:srgbClr val="000099"/>
              </a:solidFill>
            </a:endParaRPr>
          </a:p>
        </p:txBody>
      </p:sp>
      <p:sp>
        <p:nvSpPr>
          <p:cNvPr id="112647" name="Text Box 7"/>
          <p:cNvSpPr txBox="1">
            <a:spLocks noChangeArrowheads="1"/>
          </p:cNvSpPr>
          <p:nvPr/>
        </p:nvSpPr>
        <p:spPr bwMode="auto">
          <a:xfrm>
            <a:off x="685800" y="1524000"/>
            <a:ext cx="78486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bg-BG" altLang="bg-BG" sz="2400" b="1" dirty="0">
                <a:solidFill>
                  <a:srgbClr val="E00000"/>
                </a:solidFill>
              </a:rPr>
              <a:t>Какво е отношението към помпените системи в промишлеността</a:t>
            </a:r>
            <a:r>
              <a:rPr lang="en-US" altLang="bg-BG" sz="2400" b="1" dirty="0">
                <a:solidFill>
                  <a:srgbClr val="E00000"/>
                </a:solidFill>
              </a:rPr>
              <a:t>?</a:t>
            </a:r>
            <a:endParaRPr lang="en-US" altLang="bg-BG" sz="2400" dirty="0">
              <a:solidFill>
                <a:srgbClr val="E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64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457200" y="2209800"/>
            <a:ext cx="8229600" cy="4449763"/>
          </a:xfrm>
        </p:spPr>
        <p:txBody>
          <a:bodyPr/>
          <a:lstStyle/>
          <a:p>
            <a:pPr>
              <a:lnSpc>
                <a:spcPct val="90000"/>
              </a:lnSpc>
            </a:pPr>
            <a:endParaRPr lang="en-US" altLang="bg-BG" sz="2000" dirty="0">
              <a:solidFill>
                <a:srgbClr val="000099"/>
              </a:solidFill>
            </a:endParaRPr>
          </a:p>
          <a:p>
            <a:pPr>
              <a:lnSpc>
                <a:spcPct val="90000"/>
              </a:lnSpc>
            </a:pPr>
            <a:endParaRPr lang="en-US" altLang="bg-BG" sz="2800" dirty="0">
              <a:solidFill>
                <a:srgbClr val="000099"/>
              </a:solidFill>
            </a:endParaRPr>
          </a:p>
        </p:txBody>
      </p:sp>
      <p:graphicFrame>
        <p:nvGraphicFramePr>
          <p:cNvPr id="70660" name="Object 4"/>
          <p:cNvGraphicFramePr>
            <a:graphicFrameLocks noChangeAspect="1"/>
          </p:cNvGraphicFramePr>
          <p:nvPr/>
        </p:nvGraphicFramePr>
        <p:xfrm>
          <a:off x="381000" y="268288"/>
          <a:ext cx="2303463" cy="9509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0712" name="Photo Editor Photo" r:id="rId3" imgW="4219048" imgH="1743318" progId="MSPhotoEd.3">
                  <p:embed/>
                </p:oleObj>
              </mc:Choice>
              <mc:Fallback>
                <p:oleObj name="Photo Editor Photo" r:id="rId3" imgW="4219048" imgH="1743318" progId="MSPhotoEd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" y="268288"/>
                        <a:ext cx="2303463" cy="9509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70661" name="Picture 5" descr="Logo-Tagline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67200" y="304800"/>
            <a:ext cx="4552950" cy="739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0663" name="Picture 7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5200" y="5562600"/>
            <a:ext cx="1527175" cy="10715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0666" name="Rectangle 10"/>
          <p:cNvSpPr>
            <a:spLocks noGrp="1" noChangeArrowheads="1"/>
          </p:cNvSpPr>
          <p:nvPr>
            <p:ph type="title"/>
          </p:nvPr>
        </p:nvSpPr>
        <p:spPr>
          <a:xfrm>
            <a:off x="457200" y="1295400"/>
            <a:ext cx="8318500" cy="914400"/>
          </a:xfrm>
          <a:noFill/>
          <a:ln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/>
          <a:lstStyle/>
          <a:p>
            <a:r>
              <a:rPr lang="bg-BG" altLang="bg-BG" sz="2400" b="1" dirty="0">
                <a:solidFill>
                  <a:srgbClr val="E00000"/>
                </a:solidFill>
              </a:rPr>
              <a:t>Симптоми</a:t>
            </a:r>
            <a:r>
              <a:rPr lang="bg-BG" altLang="bg-BG" sz="2400" b="1" dirty="0" smtClean="0">
                <a:solidFill>
                  <a:srgbClr val="E00000"/>
                </a:solidFill>
              </a:rPr>
              <a:t>, които </a:t>
            </a:r>
            <a:r>
              <a:rPr lang="bg-BG" altLang="bg-BG" sz="2400" b="1" dirty="0">
                <a:solidFill>
                  <a:srgbClr val="E00000"/>
                </a:solidFill>
              </a:rPr>
              <a:t>показват неефективна работа на помпените системи.</a:t>
            </a:r>
            <a:endParaRPr lang="en-US" altLang="bg-BG" sz="2400" b="1" dirty="0">
              <a:solidFill>
                <a:srgbClr val="E00000"/>
              </a:solidFill>
            </a:endParaRPr>
          </a:p>
        </p:txBody>
      </p:sp>
      <p:sp>
        <p:nvSpPr>
          <p:cNvPr id="70708" name="Rectangle 52"/>
          <p:cNvSpPr>
            <a:spLocks noChangeArrowheads="1"/>
          </p:cNvSpPr>
          <p:nvPr/>
        </p:nvSpPr>
        <p:spPr bwMode="auto">
          <a:xfrm>
            <a:off x="0" y="2209800"/>
            <a:ext cx="4400550" cy="396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1">
              <a:spcBef>
                <a:spcPct val="40000"/>
              </a:spcBef>
              <a:buFont typeface="Wingdings" panose="05000000000000000000" pitchFamily="2" charset="2"/>
              <a:buChar char="Ø"/>
            </a:pPr>
            <a:r>
              <a:rPr lang="bg-BG" altLang="bg-BG" sz="2000" dirty="0">
                <a:solidFill>
                  <a:srgbClr val="000099"/>
                </a:solidFill>
              </a:rPr>
              <a:t>Притворен СК на напорния водопровод;</a:t>
            </a:r>
            <a:endParaRPr lang="en-US" altLang="bg-BG" sz="2000" dirty="0">
              <a:solidFill>
                <a:srgbClr val="000099"/>
              </a:solidFill>
            </a:endParaRPr>
          </a:p>
          <a:p>
            <a:pPr lvl="1">
              <a:spcBef>
                <a:spcPct val="40000"/>
              </a:spcBef>
              <a:buFont typeface="Wingdings" panose="05000000000000000000" pitchFamily="2" charset="2"/>
              <a:buChar char="Ø"/>
            </a:pPr>
            <a:r>
              <a:rPr lang="bg-BG" altLang="bg-BG" sz="2000" dirty="0">
                <a:solidFill>
                  <a:srgbClr val="000099"/>
                </a:solidFill>
              </a:rPr>
              <a:t>Излишни арматури и СК с големи съпротивления;</a:t>
            </a:r>
            <a:endParaRPr lang="en-US" altLang="bg-BG" sz="2000" dirty="0">
              <a:solidFill>
                <a:srgbClr val="000099"/>
              </a:solidFill>
            </a:endParaRPr>
          </a:p>
          <a:p>
            <a:pPr lvl="1">
              <a:spcBef>
                <a:spcPct val="40000"/>
              </a:spcBef>
              <a:buFont typeface="Wingdings" panose="05000000000000000000" pitchFamily="2" charset="2"/>
              <a:buChar char="Ø"/>
            </a:pPr>
            <a:r>
              <a:rPr lang="bg-BG" altLang="bg-BG" sz="2000" dirty="0">
                <a:solidFill>
                  <a:srgbClr val="000099"/>
                </a:solidFill>
              </a:rPr>
              <a:t>Байпас на помпата</a:t>
            </a:r>
            <a:r>
              <a:rPr lang="bg-BG" altLang="bg-BG" sz="2000" dirty="0" smtClean="0">
                <a:solidFill>
                  <a:srgbClr val="000099"/>
                </a:solidFill>
              </a:rPr>
              <a:t>, който </a:t>
            </a:r>
            <a:r>
              <a:rPr lang="bg-BG" altLang="bg-BG" sz="2000" dirty="0">
                <a:solidFill>
                  <a:srgbClr val="000099"/>
                </a:solidFill>
              </a:rPr>
              <a:t>нормално е отворен;</a:t>
            </a:r>
            <a:endParaRPr lang="en-US" altLang="bg-BG" sz="2000" dirty="0">
              <a:solidFill>
                <a:srgbClr val="000099"/>
              </a:solidFill>
            </a:endParaRPr>
          </a:p>
          <a:p>
            <a:pPr lvl="1">
              <a:spcBef>
                <a:spcPct val="40000"/>
              </a:spcBef>
              <a:buFont typeface="Wingdings" panose="05000000000000000000" pitchFamily="2" charset="2"/>
              <a:buChar char="Ø"/>
            </a:pPr>
            <a:r>
              <a:rPr lang="bg-BG" altLang="bg-BG" sz="2000" dirty="0">
                <a:solidFill>
                  <a:srgbClr val="000099"/>
                </a:solidFill>
              </a:rPr>
              <a:t>Няколко ПА</a:t>
            </a:r>
            <a:r>
              <a:rPr lang="bg-BG" altLang="bg-BG" sz="2000" dirty="0" smtClean="0">
                <a:solidFill>
                  <a:srgbClr val="000099"/>
                </a:solidFill>
              </a:rPr>
              <a:t>, които </a:t>
            </a:r>
            <a:r>
              <a:rPr lang="bg-BG" altLang="bg-BG" sz="2000" dirty="0">
                <a:solidFill>
                  <a:srgbClr val="000099"/>
                </a:solidFill>
              </a:rPr>
              <a:t>непрекъснато работят в паралел;</a:t>
            </a:r>
            <a:endParaRPr lang="en-US" altLang="bg-BG" sz="2000" dirty="0">
              <a:solidFill>
                <a:srgbClr val="000099"/>
              </a:solidFill>
            </a:endParaRPr>
          </a:p>
          <a:p>
            <a:pPr lvl="1">
              <a:spcBef>
                <a:spcPct val="40000"/>
              </a:spcBef>
              <a:buFont typeface="Wingdings" panose="05000000000000000000" pitchFamily="2" charset="2"/>
              <a:buChar char="Ø"/>
            </a:pPr>
            <a:r>
              <a:rPr lang="bg-BG" altLang="bg-BG" sz="2000" dirty="0">
                <a:solidFill>
                  <a:srgbClr val="000099"/>
                </a:solidFill>
              </a:rPr>
              <a:t>Кавитационен</a:t>
            </a:r>
            <a:r>
              <a:rPr lang="bg-BG" altLang="bg-BG" sz="2000" dirty="0">
                <a:solidFill>
                  <a:srgbClr val="000099"/>
                </a:solidFill>
              </a:rPr>
              <a:t> шум от помпата или от друго място в системата.</a:t>
            </a:r>
            <a:endParaRPr lang="en-US" altLang="bg-BG" sz="2000" dirty="0">
              <a:solidFill>
                <a:srgbClr val="000099"/>
              </a:solidFill>
            </a:endParaRPr>
          </a:p>
        </p:txBody>
      </p:sp>
      <p:sp>
        <p:nvSpPr>
          <p:cNvPr id="70709" name="Rectangle 53"/>
          <p:cNvSpPr>
            <a:spLocks noChangeArrowheads="1"/>
          </p:cNvSpPr>
          <p:nvPr/>
        </p:nvSpPr>
        <p:spPr bwMode="auto">
          <a:xfrm>
            <a:off x="4343400" y="2200275"/>
            <a:ext cx="4800600" cy="3333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1">
              <a:spcBef>
                <a:spcPct val="40000"/>
              </a:spcBef>
              <a:buFont typeface="Wingdings" panose="05000000000000000000" pitchFamily="2" charset="2"/>
              <a:buChar char="Ø"/>
            </a:pPr>
            <a:r>
              <a:rPr lang="bg-BG" altLang="bg-BG" sz="2000" dirty="0">
                <a:solidFill>
                  <a:srgbClr val="000099"/>
                </a:solidFill>
              </a:rPr>
              <a:t>Чести комутации на ПА;</a:t>
            </a:r>
            <a:endParaRPr lang="en-US" altLang="bg-BG" sz="2000" dirty="0">
              <a:solidFill>
                <a:srgbClr val="000099"/>
              </a:solidFill>
            </a:endParaRPr>
          </a:p>
          <a:p>
            <a:pPr lvl="1">
              <a:spcBef>
                <a:spcPct val="40000"/>
              </a:spcBef>
              <a:buFont typeface="Wingdings" panose="05000000000000000000" pitchFamily="2" charset="2"/>
              <a:buChar char="Ø"/>
            </a:pPr>
            <a:r>
              <a:rPr lang="bg-BG" altLang="bg-BG" sz="2000" dirty="0">
                <a:solidFill>
                  <a:srgbClr val="000099"/>
                </a:solidFill>
              </a:rPr>
              <a:t>Преоразмерени по дебит или по напор ПА;</a:t>
            </a:r>
            <a:endParaRPr lang="en-US" altLang="bg-BG" sz="2000" dirty="0">
              <a:solidFill>
                <a:srgbClr val="000099"/>
              </a:solidFill>
            </a:endParaRPr>
          </a:p>
          <a:p>
            <a:pPr lvl="1">
              <a:spcBef>
                <a:spcPct val="40000"/>
              </a:spcBef>
              <a:buFont typeface="Wingdings" panose="05000000000000000000" pitchFamily="2" charset="2"/>
              <a:buChar char="Ø"/>
            </a:pPr>
            <a:r>
              <a:rPr lang="bg-BG" altLang="bg-BG" sz="2000" dirty="0">
                <a:solidFill>
                  <a:srgbClr val="000099"/>
                </a:solidFill>
              </a:rPr>
              <a:t>Неправилно управление на съвместна работа на ПА с постоянна и променлива скорост на въртене;</a:t>
            </a:r>
            <a:endParaRPr lang="en-US" altLang="bg-BG" sz="2000" dirty="0">
              <a:solidFill>
                <a:srgbClr val="000099"/>
              </a:solidFill>
            </a:endParaRPr>
          </a:p>
          <a:p>
            <a:pPr lvl="1">
              <a:spcBef>
                <a:spcPct val="40000"/>
              </a:spcBef>
              <a:buFont typeface="Wingdings" panose="05000000000000000000" pitchFamily="2" charset="2"/>
              <a:buChar char="Ø"/>
            </a:pPr>
            <a:r>
              <a:rPr lang="bg-BG" altLang="bg-BG" sz="2000" dirty="0">
                <a:solidFill>
                  <a:srgbClr val="000099"/>
                </a:solidFill>
              </a:rPr>
              <a:t>Честа </a:t>
            </a:r>
            <a:r>
              <a:rPr lang="bg-BG" altLang="bg-BG" sz="2000" dirty="0">
                <a:solidFill>
                  <a:srgbClr val="000099"/>
                </a:solidFill>
              </a:rPr>
              <a:t>аварийност</a:t>
            </a:r>
            <a:r>
              <a:rPr lang="bg-BG" altLang="bg-BG" sz="2000" dirty="0">
                <a:solidFill>
                  <a:srgbClr val="000099"/>
                </a:solidFill>
              </a:rPr>
              <a:t> на ПА;</a:t>
            </a:r>
            <a:endParaRPr lang="en-US" altLang="bg-BG" sz="2000" dirty="0">
              <a:solidFill>
                <a:srgbClr val="000099"/>
              </a:solidFill>
            </a:endParaRPr>
          </a:p>
          <a:p>
            <a:pPr lvl="1">
              <a:spcBef>
                <a:spcPct val="40000"/>
              </a:spcBef>
              <a:buFont typeface="Wingdings" panose="05000000000000000000" pitchFamily="2" charset="2"/>
              <a:buChar char="Ø"/>
            </a:pPr>
            <a:r>
              <a:rPr lang="bg-BG" altLang="bg-BG" sz="2000" dirty="0">
                <a:solidFill>
                  <a:srgbClr val="000099"/>
                </a:solidFill>
              </a:rPr>
              <a:t>Системи</a:t>
            </a:r>
            <a:r>
              <a:rPr lang="bg-BG" altLang="bg-BG" sz="2000" dirty="0" smtClean="0">
                <a:solidFill>
                  <a:srgbClr val="000099"/>
                </a:solidFill>
              </a:rPr>
              <a:t>, при </a:t>
            </a:r>
            <a:r>
              <a:rPr lang="bg-BG" altLang="bg-BG" sz="2000" dirty="0">
                <a:solidFill>
                  <a:srgbClr val="000099"/>
                </a:solidFill>
              </a:rPr>
              <a:t>които е настъпила промяна в технологията.</a:t>
            </a:r>
            <a:endParaRPr lang="en-US" altLang="bg-BG" sz="2000" dirty="0">
              <a:solidFill>
                <a:srgbClr val="00009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708">
                                            <p:txEl>
                                              <p:charRg st="0" end="3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0708">
                                            <p:txEl>
                                              <p:charRg st="0" end="3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0708">
                                            <p:txEl>
                                              <p:charRg st="0" end="3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708">
                                            <p:txEl>
                                              <p:charRg st="34" end="8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0708">
                                            <p:txEl>
                                              <p:charRg st="34" end="8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0708">
                                            <p:txEl>
                                              <p:charRg st="34" end="8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708">
                                            <p:txEl>
                                              <p:charRg st="89" end="13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0708">
                                            <p:txEl>
                                              <p:charRg st="89" end="13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0708">
                                            <p:txEl>
                                              <p:charRg st="89" end="13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708">
                                            <p:txEl>
                                              <p:charRg st="131" end="20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0708">
                                            <p:txEl>
                                              <p:charRg st="131" end="20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0708">
                                            <p:txEl>
                                              <p:charRg st="131" end="20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708">
                                            <p:txEl>
                                              <p:charRg st="204" end="23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0708">
                                            <p:txEl>
                                              <p:charRg st="204" end="23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0708">
                                            <p:txEl>
                                              <p:charRg st="204" end="23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709">
                                            <p:txEl>
                                              <p:charRg st="0" end="10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0709">
                                            <p:txEl>
                                              <p:charRg st="0" end="10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0709">
                                            <p:txEl>
                                              <p:charRg st="0" end="10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709">
                                            <p:txEl>
                                              <p:charRg st="105" end="13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70709">
                                            <p:txEl>
                                              <p:charRg st="105" end="13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70709">
                                            <p:txEl>
                                              <p:charRg st="105" end="13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709">
                                            <p:txEl>
                                              <p:charRg st="134" end="19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70709">
                                            <p:txEl>
                                              <p:charRg st="134" end="19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70709">
                                            <p:txEl>
                                              <p:charRg st="134" end="19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709">
                                            <p:txEl>
                                              <p:charRg st="199" end="22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70709">
                                            <p:txEl>
                                              <p:charRg st="199" end="22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70709">
                                            <p:txEl>
                                              <p:charRg st="199" end="22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709">
                                            <p:txEl>
                                              <p:charRg st="223" end="23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70709">
                                            <p:txEl>
                                              <p:charRg st="223" end="23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70709">
                                            <p:txEl>
                                              <p:charRg st="223" end="23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2209800"/>
            <a:ext cx="8229600" cy="4449763"/>
          </a:xfrm>
        </p:spPr>
        <p:txBody>
          <a:bodyPr/>
          <a:lstStyle/>
          <a:p>
            <a:pPr>
              <a:lnSpc>
                <a:spcPct val="90000"/>
              </a:lnSpc>
            </a:pPr>
            <a:endParaRPr lang="en-US" altLang="bg-BG" sz="2000" dirty="0">
              <a:solidFill>
                <a:srgbClr val="000099"/>
              </a:solidFill>
            </a:endParaRPr>
          </a:p>
          <a:p>
            <a:pPr>
              <a:lnSpc>
                <a:spcPct val="90000"/>
              </a:lnSpc>
            </a:pPr>
            <a:endParaRPr lang="en-US" altLang="bg-BG" sz="2800" dirty="0">
              <a:solidFill>
                <a:srgbClr val="000099"/>
              </a:solidFill>
            </a:endParaRPr>
          </a:p>
        </p:txBody>
      </p:sp>
      <p:graphicFrame>
        <p:nvGraphicFramePr>
          <p:cNvPr id="89091" name="Object 3"/>
          <p:cNvGraphicFramePr>
            <a:graphicFrameLocks noChangeAspect="1"/>
          </p:cNvGraphicFramePr>
          <p:nvPr/>
        </p:nvGraphicFramePr>
        <p:xfrm>
          <a:off x="381000" y="268288"/>
          <a:ext cx="2303463" cy="9509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9101" name="Photo Editor Photo" r:id="rId3" imgW="4219048" imgH="1743318" progId="MSPhotoEd.3">
                  <p:embed/>
                </p:oleObj>
              </mc:Choice>
              <mc:Fallback>
                <p:oleObj name="Photo Editor Photo" r:id="rId3" imgW="4219048" imgH="1743318" progId="MSPhotoEd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" y="268288"/>
                        <a:ext cx="2303463" cy="9509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89092" name="Picture 4" descr="Logo-Tagline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67200" y="304800"/>
            <a:ext cx="4552950" cy="739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9093" name="Picture 5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5200" y="5562600"/>
            <a:ext cx="1527175" cy="10715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9094" name="Rectangle 6"/>
          <p:cNvSpPr>
            <a:spLocks noGrp="1" noChangeArrowheads="1"/>
          </p:cNvSpPr>
          <p:nvPr>
            <p:ph type="title"/>
          </p:nvPr>
        </p:nvSpPr>
        <p:spPr>
          <a:xfrm>
            <a:off x="457200" y="1447800"/>
            <a:ext cx="8318500" cy="914400"/>
          </a:xfrm>
          <a:noFill/>
          <a:ln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/>
          <a:lstStyle/>
          <a:p>
            <a:r>
              <a:rPr lang="bg-BG" altLang="bg-BG" sz="2400" b="1" dirty="0">
                <a:solidFill>
                  <a:srgbClr val="E00000"/>
                </a:solidFill>
              </a:rPr>
              <a:t>Какво е решението</a:t>
            </a:r>
            <a:r>
              <a:rPr lang="en-US" altLang="bg-BG" sz="2400" b="1" dirty="0">
                <a:solidFill>
                  <a:srgbClr val="E00000"/>
                </a:solidFill>
              </a:rPr>
              <a:t>?</a:t>
            </a:r>
          </a:p>
        </p:txBody>
      </p:sp>
      <p:sp>
        <p:nvSpPr>
          <p:cNvPr id="89096" name="Rectangle 8"/>
          <p:cNvSpPr>
            <a:spLocks noChangeArrowheads="1"/>
          </p:cNvSpPr>
          <p:nvPr/>
        </p:nvSpPr>
        <p:spPr bwMode="auto">
          <a:xfrm>
            <a:off x="228600" y="2447925"/>
            <a:ext cx="8610600" cy="2438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1">
              <a:spcBef>
                <a:spcPct val="40000"/>
              </a:spcBef>
              <a:buFont typeface="Wingdings" panose="05000000000000000000" pitchFamily="2" charset="2"/>
              <a:buChar char="Ø"/>
            </a:pPr>
            <a:r>
              <a:rPr lang="bg-BG" altLang="bg-BG" sz="2000" dirty="0">
                <a:solidFill>
                  <a:srgbClr val="000099"/>
                </a:solidFill>
              </a:rPr>
              <a:t>Систематичен преглед на помпените системи за откриване на неефективно работещи;</a:t>
            </a:r>
            <a:endParaRPr lang="en-US" altLang="bg-BG" sz="2000" dirty="0">
              <a:solidFill>
                <a:srgbClr val="000099"/>
              </a:solidFill>
            </a:endParaRPr>
          </a:p>
          <a:p>
            <a:pPr lvl="1">
              <a:spcBef>
                <a:spcPct val="40000"/>
              </a:spcBef>
              <a:buFont typeface="Wingdings" panose="05000000000000000000" pitchFamily="2" charset="2"/>
              <a:buChar char="Ø"/>
            </a:pPr>
            <a:r>
              <a:rPr lang="bg-BG" altLang="bg-BG" sz="2000" dirty="0">
                <a:solidFill>
                  <a:srgbClr val="000099"/>
                </a:solidFill>
              </a:rPr>
              <a:t>Обучение на проектанти</a:t>
            </a:r>
            <a:r>
              <a:rPr lang="bg-BG" altLang="bg-BG" sz="2000" dirty="0" smtClean="0">
                <a:solidFill>
                  <a:srgbClr val="000099"/>
                </a:solidFill>
              </a:rPr>
              <a:t>, оператори </a:t>
            </a:r>
            <a:r>
              <a:rPr lang="bg-BG" altLang="bg-BG" sz="2000" dirty="0">
                <a:solidFill>
                  <a:srgbClr val="000099"/>
                </a:solidFill>
              </a:rPr>
              <a:t>и собственици на помпени системи за възможностите за подобряване на ефективността им чрез подходящ </a:t>
            </a:r>
            <a:r>
              <a:rPr lang="bg-BG" altLang="bg-BG" sz="2000" dirty="0" smtClean="0">
                <a:solidFill>
                  <a:srgbClr val="000099"/>
                </a:solidFill>
              </a:rPr>
              <a:t>проект, правилен </a:t>
            </a:r>
            <a:r>
              <a:rPr lang="bg-BG" altLang="bg-BG" sz="2000" dirty="0">
                <a:solidFill>
                  <a:srgbClr val="000099"/>
                </a:solidFill>
              </a:rPr>
              <a:t>монтаж и експлоатация;</a:t>
            </a:r>
          </a:p>
          <a:p>
            <a:pPr lvl="1">
              <a:spcBef>
                <a:spcPct val="40000"/>
              </a:spcBef>
              <a:buFont typeface="Wingdings" panose="05000000000000000000" pitchFamily="2" charset="2"/>
              <a:buChar char="Ø"/>
            </a:pPr>
            <a:r>
              <a:rPr lang="bg-BG" altLang="bg-BG" sz="2000" dirty="0">
                <a:solidFill>
                  <a:srgbClr val="000099"/>
                </a:solidFill>
              </a:rPr>
              <a:t>Желание и воля за налагане на промените.</a:t>
            </a:r>
            <a:endParaRPr lang="en-US" altLang="bg-BG" sz="2000" dirty="0">
              <a:solidFill>
                <a:srgbClr val="000099"/>
              </a:solidFill>
            </a:endParaRPr>
          </a:p>
        </p:txBody>
      </p:sp>
      <p:sp>
        <p:nvSpPr>
          <p:cNvPr id="89097" name="Text Box 9"/>
          <p:cNvSpPr txBox="1">
            <a:spLocks noChangeArrowheads="1"/>
          </p:cNvSpPr>
          <p:nvPr/>
        </p:nvSpPr>
        <p:spPr bwMode="auto">
          <a:xfrm>
            <a:off x="1219200" y="2514600"/>
            <a:ext cx="6781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bg-BG" altLang="bg-BG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6">
                                            <p:txEl>
                                              <p:charRg st="0" end="15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89096">
                                            <p:txEl>
                                              <p:charRg st="0" end="15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6">
                                            <p:txEl>
                                              <p:charRg st="158" end="29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89096">
                                            <p:txEl>
                                              <p:charRg st="158" end="29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6">
                                            <p:txEl>
                                              <p:charRg st="292" end="29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89096">
                                            <p:txEl>
                                              <p:charRg st="292" end="29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2209800"/>
            <a:ext cx="8229600" cy="4449763"/>
          </a:xfrm>
        </p:spPr>
        <p:txBody>
          <a:bodyPr/>
          <a:lstStyle/>
          <a:p>
            <a:pPr>
              <a:lnSpc>
                <a:spcPct val="90000"/>
              </a:lnSpc>
            </a:pPr>
            <a:endParaRPr lang="en-US" altLang="bg-BG" sz="2000" dirty="0">
              <a:solidFill>
                <a:srgbClr val="000099"/>
              </a:solidFill>
            </a:endParaRPr>
          </a:p>
          <a:p>
            <a:pPr>
              <a:lnSpc>
                <a:spcPct val="90000"/>
              </a:lnSpc>
            </a:pPr>
            <a:endParaRPr lang="en-US" altLang="bg-BG" sz="2800" dirty="0">
              <a:solidFill>
                <a:srgbClr val="000099"/>
              </a:solidFill>
            </a:endParaRPr>
          </a:p>
        </p:txBody>
      </p:sp>
      <p:graphicFrame>
        <p:nvGraphicFramePr>
          <p:cNvPr id="92163" name="Object 3"/>
          <p:cNvGraphicFramePr>
            <a:graphicFrameLocks noChangeAspect="1"/>
          </p:cNvGraphicFramePr>
          <p:nvPr/>
        </p:nvGraphicFramePr>
        <p:xfrm>
          <a:off x="381000" y="268288"/>
          <a:ext cx="2303463" cy="9509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173" name="Photo Editor Photo" r:id="rId3" imgW="4219048" imgH="1743318" progId="MSPhotoEd.3">
                  <p:embed/>
                </p:oleObj>
              </mc:Choice>
              <mc:Fallback>
                <p:oleObj name="Photo Editor Photo" r:id="rId3" imgW="4219048" imgH="1743318" progId="MSPhotoEd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" y="268288"/>
                        <a:ext cx="2303463" cy="9509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92164" name="Picture 4" descr="Logo-Tagline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67200" y="304800"/>
            <a:ext cx="4552950" cy="739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2165" name="Picture 5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5200" y="5562600"/>
            <a:ext cx="1527175" cy="10715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2168" name="Text Box 8"/>
          <p:cNvSpPr txBox="1">
            <a:spLocks noChangeArrowheads="1"/>
          </p:cNvSpPr>
          <p:nvPr/>
        </p:nvSpPr>
        <p:spPr bwMode="auto">
          <a:xfrm>
            <a:off x="1219200" y="2514600"/>
            <a:ext cx="6781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bg-BG" altLang="bg-BG" dirty="0"/>
          </a:p>
        </p:txBody>
      </p:sp>
      <p:sp>
        <p:nvSpPr>
          <p:cNvPr id="92169" name="Rectangle 9"/>
          <p:cNvSpPr>
            <a:spLocks noChangeArrowheads="1"/>
          </p:cNvSpPr>
          <p:nvPr/>
        </p:nvSpPr>
        <p:spPr bwMode="auto">
          <a:xfrm>
            <a:off x="381000" y="1219200"/>
            <a:ext cx="831850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 anchor="ctr"/>
          <a:lstStyle>
            <a:lvl1pPr algn="ctr"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algn="ctr"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algn="ctr"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algn="ctr"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algn="ctr"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4572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9144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13716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18288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endParaRPr lang="bg-BG" altLang="bg-BG" sz="2400" b="1" dirty="0">
              <a:solidFill>
                <a:srgbClr val="E00000"/>
              </a:solidFill>
            </a:endParaRPr>
          </a:p>
        </p:txBody>
      </p:sp>
      <p:sp>
        <p:nvSpPr>
          <p:cNvPr id="92170" name="Rectangle 10"/>
          <p:cNvSpPr>
            <a:spLocks noChangeArrowheads="1"/>
          </p:cNvSpPr>
          <p:nvPr/>
        </p:nvSpPr>
        <p:spPr bwMode="auto">
          <a:xfrm>
            <a:off x="228600" y="1395413"/>
            <a:ext cx="8610600" cy="4648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buFontTx/>
              <a:buNone/>
            </a:pPr>
            <a:r>
              <a:rPr lang="bg-BG" altLang="bg-BG" sz="2400" b="1" dirty="0">
                <a:solidFill>
                  <a:srgbClr val="E00000"/>
                </a:solidFill>
              </a:rPr>
              <a:t>Как</a:t>
            </a:r>
            <a:r>
              <a:rPr lang="en-US" altLang="bg-BG" sz="2400" b="1" dirty="0">
                <a:solidFill>
                  <a:srgbClr val="E00000"/>
                </a:solidFill>
              </a:rPr>
              <a:t>?</a:t>
            </a:r>
          </a:p>
          <a:p>
            <a:pPr lvl="1">
              <a:spcBef>
                <a:spcPct val="40000"/>
              </a:spcBef>
              <a:buFont typeface="Wingdings" panose="05000000000000000000" pitchFamily="2" charset="2"/>
              <a:buChar char="Ø"/>
            </a:pPr>
            <a:r>
              <a:rPr lang="bg-BG" altLang="bg-BG" sz="2000" dirty="0">
                <a:solidFill>
                  <a:srgbClr val="000099"/>
                </a:solidFill>
              </a:rPr>
              <a:t>Осъзнаване на необходимостта от анализ на работата на ПС;</a:t>
            </a:r>
            <a:endParaRPr lang="en-US" altLang="bg-BG" sz="2000" dirty="0">
              <a:solidFill>
                <a:srgbClr val="000099"/>
              </a:solidFill>
            </a:endParaRPr>
          </a:p>
          <a:p>
            <a:pPr lvl="1">
              <a:spcBef>
                <a:spcPct val="40000"/>
              </a:spcBef>
              <a:buFont typeface="Wingdings" panose="05000000000000000000" pitchFamily="2" charset="2"/>
              <a:buChar char="Ø"/>
            </a:pPr>
            <a:r>
              <a:rPr lang="bg-BG" altLang="bg-BG" sz="2000" dirty="0">
                <a:solidFill>
                  <a:srgbClr val="000099"/>
                </a:solidFill>
              </a:rPr>
              <a:t>Провеждане на семинари и курсове за обучение;</a:t>
            </a:r>
            <a:endParaRPr lang="en-US" altLang="bg-BG" sz="2000" dirty="0">
              <a:solidFill>
                <a:srgbClr val="000099"/>
              </a:solidFill>
            </a:endParaRPr>
          </a:p>
          <a:p>
            <a:pPr lvl="1">
              <a:spcBef>
                <a:spcPct val="40000"/>
              </a:spcBef>
              <a:buFont typeface="Wingdings" panose="05000000000000000000" pitchFamily="2" charset="2"/>
              <a:buChar char="Ø"/>
            </a:pPr>
            <a:r>
              <a:rPr lang="bg-BG" altLang="bg-BG" sz="2000" dirty="0">
                <a:solidFill>
                  <a:srgbClr val="000099"/>
                </a:solidFill>
              </a:rPr>
              <a:t>Запознаване с учебни примери за оптимизиране от практиката; </a:t>
            </a:r>
          </a:p>
          <a:p>
            <a:pPr lvl="1">
              <a:spcBef>
                <a:spcPct val="40000"/>
              </a:spcBef>
              <a:buFont typeface="Wingdings" panose="05000000000000000000" pitchFamily="2" charset="2"/>
              <a:buChar char="Ø"/>
            </a:pPr>
            <a:r>
              <a:rPr lang="bg-BG" altLang="bg-BG" sz="2000" dirty="0">
                <a:solidFill>
                  <a:srgbClr val="000099"/>
                </a:solidFill>
              </a:rPr>
              <a:t>Изграждане и въвеждане на правилна организация за поддържане и ремонт на помпите;</a:t>
            </a:r>
            <a:endParaRPr lang="en-US" altLang="bg-BG" sz="2000" dirty="0">
              <a:solidFill>
                <a:srgbClr val="000099"/>
              </a:solidFill>
            </a:endParaRPr>
          </a:p>
          <a:p>
            <a:pPr lvl="1">
              <a:spcBef>
                <a:spcPct val="40000"/>
              </a:spcBef>
              <a:buFont typeface="Wingdings" panose="05000000000000000000" pitchFamily="2" charset="2"/>
              <a:buChar char="Ø"/>
            </a:pPr>
            <a:r>
              <a:rPr lang="bg-BG" altLang="bg-BG" sz="2000" dirty="0">
                <a:solidFill>
                  <a:srgbClr val="000099"/>
                </a:solidFill>
              </a:rPr>
              <a:t>Използване на софтуер за оразмеряване на ПА и поддръжка.</a:t>
            </a:r>
            <a:r>
              <a:rPr lang="en-US" altLang="bg-BG" sz="2000" dirty="0">
                <a:solidFill>
                  <a:srgbClr val="000099"/>
                </a:solidFill>
              </a:rPr>
              <a:t>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70">
                                            <p:txEl>
                                              <p:charRg st="5" end="7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92170">
                                            <p:txEl>
                                              <p:charRg st="5" end="7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0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921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70">
                                            <p:txEl>
                                              <p:charRg st="73" end="13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92170">
                                            <p:txEl>
                                              <p:charRg st="73" end="13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70">
                                            <p:txEl>
                                              <p:charRg st="132" end="3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92170">
                                            <p:txEl>
                                              <p:charRg st="132" end="3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70">
                                            <p:txEl>
                                              <p:charRg st="310" end="3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92170">
                                            <p:txEl>
                                              <p:charRg st="310" end="3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70">
                                            <p:txEl>
                                              <p:charRg st="310" end="3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92170">
                                            <p:txEl>
                                              <p:charRg st="310" end="3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70">
                                            <p:txEl>
                                              <p:charRg st="310" end="3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92170">
                                            <p:txEl>
                                              <p:charRg st="310" end="3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62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2209800"/>
            <a:ext cx="8229600" cy="4449763"/>
          </a:xfrm>
        </p:spPr>
        <p:txBody>
          <a:bodyPr/>
          <a:lstStyle/>
          <a:p>
            <a:pPr>
              <a:lnSpc>
                <a:spcPct val="90000"/>
              </a:lnSpc>
            </a:pPr>
            <a:endParaRPr lang="en-US" altLang="bg-BG" sz="2000" dirty="0">
              <a:solidFill>
                <a:srgbClr val="000099"/>
              </a:solidFill>
            </a:endParaRPr>
          </a:p>
          <a:p>
            <a:pPr>
              <a:lnSpc>
                <a:spcPct val="90000"/>
              </a:lnSpc>
              <a:buFontTx/>
              <a:buNone/>
            </a:pPr>
            <a:endParaRPr lang="en-US" altLang="bg-BG" sz="2800" dirty="0">
              <a:solidFill>
                <a:srgbClr val="000099"/>
              </a:solidFill>
            </a:endParaRPr>
          </a:p>
        </p:txBody>
      </p:sp>
      <p:graphicFrame>
        <p:nvGraphicFramePr>
          <p:cNvPr id="91139" name="Object 3"/>
          <p:cNvGraphicFramePr>
            <a:graphicFrameLocks noChangeAspect="1"/>
          </p:cNvGraphicFramePr>
          <p:nvPr/>
        </p:nvGraphicFramePr>
        <p:xfrm>
          <a:off x="381000" y="268288"/>
          <a:ext cx="2303463" cy="9509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1146" name="Photo Editor Photo" r:id="rId3" imgW="4219048" imgH="1743318" progId="MSPhotoEd.3">
                  <p:embed/>
                </p:oleObj>
              </mc:Choice>
              <mc:Fallback>
                <p:oleObj name="Photo Editor Photo" r:id="rId3" imgW="4219048" imgH="1743318" progId="MSPhotoEd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" y="268288"/>
                        <a:ext cx="2303463" cy="9509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91140" name="Picture 4" descr="Logo-Tagline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67200" y="304800"/>
            <a:ext cx="4552950" cy="739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1141" name="Picture 5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5200" y="5562600"/>
            <a:ext cx="1527175" cy="10715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1142" name="Rectangle 6"/>
          <p:cNvSpPr>
            <a:spLocks noGrp="1" noChangeArrowheads="1"/>
          </p:cNvSpPr>
          <p:nvPr>
            <p:ph type="title"/>
          </p:nvPr>
        </p:nvSpPr>
        <p:spPr>
          <a:xfrm>
            <a:off x="457200" y="1295400"/>
            <a:ext cx="8318500" cy="914400"/>
          </a:xfrm>
          <a:noFill/>
          <a:ln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/>
          <a:lstStyle/>
          <a:p>
            <a:r>
              <a:rPr lang="bg-BG" altLang="bg-BG" sz="2400" b="1" dirty="0">
                <a:solidFill>
                  <a:srgbClr val="E00000"/>
                </a:solidFill>
              </a:rPr>
              <a:t>Метод за оценка на помпените системи</a:t>
            </a:r>
            <a:r>
              <a:rPr lang="en-US" altLang="bg-BG" sz="2400" b="1" dirty="0">
                <a:solidFill>
                  <a:srgbClr val="E00000"/>
                </a:solidFill>
              </a:rPr>
              <a:t> (‘PSAT’)</a:t>
            </a:r>
          </a:p>
        </p:txBody>
      </p:sp>
      <p:sp>
        <p:nvSpPr>
          <p:cNvPr id="91143" name="Rectangle 7"/>
          <p:cNvSpPr>
            <a:spLocks noChangeArrowheads="1"/>
          </p:cNvSpPr>
          <p:nvPr/>
        </p:nvSpPr>
        <p:spPr bwMode="auto">
          <a:xfrm>
            <a:off x="381000" y="2057400"/>
            <a:ext cx="8077200" cy="396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1">
              <a:spcBef>
                <a:spcPct val="40000"/>
              </a:spcBef>
              <a:buFont typeface="Wingdings" panose="05000000000000000000" pitchFamily="2" charset="2"/>
              <a:buChar char="Ø"/>
            </a:pPr>
            <a:r>
              <a:rPr lang="bg-BG" altLang="bg-BG" sz="2000" dirty="0">
                <a:solidFill>
                  <a:srgbClr val="000099"/>
                </a:solidFill>
              </a:rPr>
              <a:t>В САЩ са разработили метода за оценка.</a:t>
            </a:r>
            <a:endParaRPr lang="en-US" altLang="bg-BG" sz="2000" dirty="0">
              <a:solidFill>
                <a:srgbClr val="000099"/>
              </a:solidFill>
            </a:endParaRPr>
          </a:p>
          <a:p>
            <a:pPr lvl="1">
              <a:spcBef>
                <a:spcPct val="40000"/>
              </a:spcBef>
              <a:buFont typeface="Wingdings" panose="05000000000000000000" pitchFamily="2" charset="2"/>
              <a:buChar char="Ø"/>
            </a:pPr>
            <a:r>
              <a:rPr lang="bg-BG" altLang="bg-BG" sz="2000" dirty="0">
                <a:solidFill>
                  <a:srgbClr val="000099"/>
                </a:solidFill>
              </a:rPr>
              <a:t>Обучават операторите как да извършват тази оценка.</a:t>
            </a:r>
            <a:endParaRPr lang="en-US" altLang="bg-BG" sz="2000" dirty="0">
              <a:solidFill>
                <a:srgbClr val="000099"/>
              </a:solidFill>
            </a:endParaRPr>
          </a:p>
          <a:p>
            <a:pPr lvl="1">
              <a:spcBef>
                <a:spcPct val="40000"/>
              </a:spcBef>
              <a:buFont typeface="Wingdings" panose="05000000000000000000" pitchFamily="2" charset="2"/>
              <a:buChar char="Ø"/>
            </a:pPr>
            <a:r>
              <a:rPr lang="en-US" altLang="bg-BG" sz="2000" dirty="0">
                <a:solidFill>
                  <a:srgbClr val="000099"/>
                </a:solidFill>
              </a:rPr>
              <a:t>PSAT </a:t>
            </a:r>
            <a:r>
              <a:rPr lang="bg-BG" altLang="bg-BG" sz="2000" dirty="0">
                <a:solidFill>
                  <a:srgbClr val="000099"/>
                </a:solidFill>
              </a:rPr>
              <a:t>оценява ефективността на ПА като сравнява измерените параметри със заводските.</a:t>
            </a:r>
            <a:endParaRPr lang="en-US" altLang="bg-BG" sz="2000" dirty="0">
              <a:solidFill>
                <a:srgbClr val="000099"/>
              </a:solidFill>
            </a:endParaRPr>
          </a:p>
          <a:p>
            <a:pPr lvl="1">
              <a:spcBef>
                <a:spcPct val="40000"/>
              </a:spcBef>
              <a:buFont typeface="Wingdings" panose="05000000000000000000" pitchFamily="2" charset="2"/>
              <a:buChar char="Ø"/>
            </a:pPr>
            <a:r>
              <a:rPr lang="en-US" altLang="bg-BG" sz="2000" dirty="0">
                <a:solidFill>
                  <a:srgbClr val="000099"/>
                </a:solidFill>
              </a:rPr>
              <a:t>PSAT </a:t>
            </a:r>
            <a:r>
              <a:rPr lang="bg-BG" altLang="bg-BG" sz="2000" dirty="0">
                <a:solidFill>
                  <a:srgbClr val="000099"/>
                </a:solidFill>
              </a:rPr>
              <a:t>показва приоритетите при избор на системи за оптимизация.</a:t>
            </a:r>
            <a:r>
              <a:rPr lang="en-US" altLang="bg-BG" sz="2000" dirty="0">
                <a:solidFill>
                  <a:srgbClr val="000099"/>
                </a:solidFill>
              </a:rPr>
              <a:t> </a:t>
            </a:r>
          </a:p>
          <a:p>
            <a:pPr lvl="1">
              <a:spcBef>
                <a:spcPct val="40000"/>
              </a:spcBef>
              <a:buFont typeface="Wingdings" panose="05000000000000000000" pitchFamily="2" charset="2"/>
              <a:buChar char="Ø"/>
            </a:pPr>
            <a:r>
              <a:rPr lang="en-US" altLang="bg-BG" sz="2000" dirty="0">
                <a:solidFill>
                  <a:srgbClr val="000099"/>
                </a:solidFill>
              </a:rPr>
              <a:t>PSAT </a:t>
            </a:r>
            <a:r>
              <a:rPr lang="bg-BG" altLang="bg-BG" sz="2000" u="sng" dirty="0">
                <a:solidFill>
                  <a:srgbClr val="000099"/>
                </a:solidFill>
              </a:rPr>
              <a:t>не отговаря на въпроса как да се подобри системата.</a:t>
            </a:r>
            <a:endParaRPr lang="en-US" altLang="bg-BG" sz="2000" dirty="0">
              <a:solidFill>
                <a:srgbClr val="000099"/>
              </a:solidFill>
            </a:endParaRPr>
          </a:p>
        </p:txBody>
      </p:sp>
      <p:sp>
        <p:nvSpPr>
          <p:cNvPr id="91144" name="Text Box 8"/>
          <p:cNvSpPr txBox="1">
            <a:spLocks noChangeArrowheads="1"/>
          </p:cNvSpPr>
          <p:nvPr/>
        </p:nvSpPr>
        <p:spPr bwMode="auto">
          <a:xfrm>
            <a:off x="1219200" y="2514600"/>
            <a:ext cx="6781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bg-BG" altLang="bg-BG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О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н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О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908</TotalTime>
  <Words>421</Words>
  <Application>Microsoft Office PowerPoint</Application>
  <PresentationFormat>Презентация на цял екран (4:3)</PresentationFormat>
  <Paragraphs>59</Paragraphs>
  <Slides>8</Slides>
  <Notes>0</Notes>
  <HiddenSlides>0</HiddenSlides>
  <MMClips>0</MMClips>
  <ScaleCrop>false</ScaleCrop>
  <HeadingPairs>
    <vt:vector size="8" baseType="variant">
      <vt:variant>
        <vt:lpstr>Използвани шрифтове</vt:lpstr>
      </vt:variant>
      <vt:variant>
        <vt:i4>4</vt:i4>
      </vt:variant>
      <vt:variant>
        <vt:lpstr>Тема</vt:lpstr>
      </vt:variant>
      <vt:variant>
        <vt:i4>1</vt:i4>
      </vt:variant>
      <vt:variant>
        <vt:lpstr>Вградени OLE сървъри</vt:lpstr>
      </vt:variant>
      <vt:variant>
        <vt:i4>1</vt:i4>
      </vt:variant>
      <vt:variant>
        <vt:lpstr>Заглавия на слайдовете</vt:lpstr>
      </vt:variant>
      <vt:variant>
        <vt:i4>8</vt:i4>
      </vt:variant>
    </vt:vector>
  </HeadingPairs>
  <TitlesOfParts>
    <vt:vector size="14" baseType="lpstr">
      <vt:lpstr>Arial</vt:lpstr>
      <vt:lpstr>Lucida Calligraphy</vt:lpstr>
      <vt:lpstr>Times New Roman</vt:lpstr>
      <vt:lpstr>Wingdings</vt:lpstr>
      <vt:lpstr>Default Design</vt:lpstr>
      <vt:lpstr>Microsoft Photo Editor 3.0 Photo</vt:lpstr>
      <vt:lpstr>‘ARIZONA INDUSTRIES OF THE FUTURE’ CONFERENCE</vt:lpstr>
      <vt:lpstr>Презентация на PowerPoint</vt:lpstr>
      <vt:lpstr>Над 60 % от консумацията на ел. енергия в промишлеността се дължи на транспортиране на флуиди</vt:lpstr>
      <vt:lpstr>Презентация на PowerPoint</vt:lpstr>
      <vt:lpstr>Симптоми, които показват неефективна работа на помпените системи.</vt:lpstr>
      <vt:lpstr>Какво е решението?</vt:lpstr>
      <vt:lpstr>Презентация на PowerPoint</vt:lpstr>
      <vt:lpstr>Метод за оценка на помпените системи (‘PSAT’)</vt:lpstr>
    </vt:vector>
  </TitlesOfParts>
  <Company>Samuel Engineering, Inc.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mlogan</dc:creator>
  <cp:lastModifiedBy>Rumen Yordanov</cp:lastModifiedBy>
  <cp:revision>12</cp:revision>
  <dcterms:created xsi:type="dcterms:W3CDTF">2004-06-10T22:50:07Z</dcterms:created>
  <dcterms:modified xsi:type="dcterms:W3CDTF">2026-04-17T08:12:19Z</dcterms:modified>
</cp:coreProperties>
</file>