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57" r:id="rId3"/>
    <p:sldId id="258" r:id="rId4"/>
    <p:sldId id="260" r:id="rId5"/>
    <p:sldId id="264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920 h 2182"/>
                <a:gd name="T4" fmla="*/ 5232 w 4897"/>
                <a:gd name="T5" fmla="*/ 1920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</p:grpSp>
      <p:sp>
        <p:nvSpPr>
          <p:cNvPr id="2970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FF7CE-2DFA-4871-AB43-DC918003315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518341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00DEE3-C491-4B54-992D-4AF4B0298A5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04466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CC08CE-E6D2-4DE1-AF6C-B3C73470C79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281899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027A6-3B03-45BB-B929-EE9B221AE28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776605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33EE1-2168-4C12-8038-F722A38B2E88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003331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4E4532-B290-4AC7-B7A8-F60B8B64D78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841402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445280-DF0E-4C35-8D80-BADCEEEB248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49849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269485-5E55-4292-827F-3C279DA2620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67248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713E97-97AF-4C05-B4D8-5A37DFA09F7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506144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FE3E66-3931-41EC-B9A0-F71C8AD0B8AA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879125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377AAE-1658-4DDB-9307-6FE49B57CAB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77023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411 h 2182"/>
                <a:gd name="T4" fmla="*/ 5232 w 4897"/>
                <a:gd name="T5" fmla="*/ 1411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388 h 2182"/>
                <a:gd name="T4" fmla="*/ 5232 w 4897"/>
                <a:gd name="T5" fmla="*/ 1388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2867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2867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2868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2868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  <p:sp>
          <p:nvSpPr>
            <p:cNvPr id="2868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/>
            </a:p>
          </p:txBody>
        </p:sp>
      </p:grpSp>
      <p:sp>
        <p:nvSpPr>
          <p:cNvPr id="286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6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1EC6ECAC-09E6-404A-8FD5-A0CCC71D704D}" type="slidenum">
              <a:rPr lang="en-US" altLang="bg-BG"/>
              <a:pPr/>
              <a:t>‹#›</a:t>
            </a:fld>
            <a:endParaRPr lang="en-US" altLang="bg-BG" dirty="0"/>
          </a:p>
        </p:txBody>
      </p:sp>
      <p:sp>
        <p:nvSpPr>
          <p:cNvPr id="2868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8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Хидравличен удар на ПС Просторно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11238" y="244475"/>
            <a:ext cx="8385175" cy="1431925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1.Описание на проблема.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При спиране на ПА 7МТ32х2 налягането в ПС спадаше под нула метра – вакум и в някой случай П засмукваха въздух през набивките;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При следващ пуск П не може да се обезвъздуши и започва работа на “сух ход”.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47"/>
          <p:cNvGrpSpPr>
            <a:grpSpLocks/>
          </p:cNvGrpSpPr>
          <p:nvPr/>
        </p:nvGrpSpPr>
        <p:grpSpPr bwMode="auto">
          <a:xfrm>
            <a:off x="2252663" y="4149725"/>
            <a:ext cx="3543300" cy="2171700"/>
            <a:chOff x="3240" y="1080"/>
            <a:chExt cx="5580" cy="3420"/>
          </a:xfrm>
        </p:grpSpPr>
        <p:sp>
          <p:nvSpPr>
            <p:cNvPr id="5125" name="Line 48"/>
            <p:cNvSpPr>
              <a:spLocks noChangeShapeType="1"/>
            </p:cNvSpPr>
            <p:nvPr/>
          </p:nvSpPr>
          <p:spPr bwMode="auto">
            <a:xfrm>
              <a:off x="3240" y="3420"/>
              <a:ext cx="55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26" name="Line 49"/>
            <p:cNvSpPr>
              <a:spLocks noChangeShapeType="1"/>
            </p:cNvSpPr>
            <p:nvPr/>
          </p:nvSpPr>
          <p:spPr bwMode="auto">
            <a:xfrm flipV="1">
              <a:off x="3240" y="1080"/>
              <a:ext cx="0" cy="34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27" name="Line 50"/>
            <p:cNvSpPr>
              <a:spLocks noChangeShapeType="1"/>
            </p:cNvSpPr>
            <p:nvPr/>
          </p:nvSpPr>
          <p:spPr bwMode="auto">
            <a:xfrm>
              <a:off x="3240" y="1440"/>
              <a:ext cx="52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28" name="Line 51"/>
            <p:cNvSpPr>
              <a:spLocks noChangeShapeType="1"/>
            </p:cNvSpPr>
            <p:nvPr/>
          </p:nvSpPr>
          <p:spPr bwMode="auto">
            <a:xfrm>
              <a:off x="3240" y="1980"/>
              <a:ext cx="52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29" name="Line 52"/>
            <p:cNvSpPr>
              <a:spLocks noChangeShapeType="1"/>
            </p:cNvSpPr>
            <p:nvPr/>
          </p:nvSpPr>
          <p:spPr bwMode="auto">
            <a:xfrm>
              <a:off x="3240" y="2340"/>
              <a:ext cx="52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30" name="Line 53"/>
            <p:cNvSpPr>
              <a:spLocks noChangeShapeType="1"/>
            </p:cNvSpPr>
            <p:nvPr/>
          </p:nvSpPr>
          <p:spPr bwMode="auto">
            <a:xfrm>
              <a:off x="3240" y="1440"/>
              <a:ext cx="540" cy="23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31" name="Line 54"/>
            <p:cNvSpPr>
              <a:spLocks noChangeShapeType="1"/>
            </p:cNvSpPr>
            <p:nvPr/>
          </p:nvSpPr>
          <p:spPr bwMode="auto">
            <a:xfrm flipV="1">
              <a:off x="3780" y="1980"/>
              <a:ext cx="900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32" name="Line 55"/>
            <p:cNvSpPr>
              <a:spLocks noChangeShapeType="1"/>
            </p:cNvSpPr>
            <p:nvPr/>
          </p:nvSpPr>
          <p:spPr bwMode="auto">
            <a:xfrm>
              <a:off x="4680" y="1980"/>
              <a:ext cx="36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33" name="Line 56"/>
            <p:cNvSpPr>
              <a:spLocks noChangeShapeType="1"/>
            </p:cNvSpPr>
            <p:nvPr/>
          </p:nvSpPr>
          <p:spPr bwMode="auto">
            <a:xfrm flipV="1">
              <a:off x="5040" y="2160"/>
              <a:ext cx="36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34" name="Line 57"/>
            <p:cNvSpPr>
              <a:spLocks noChangeShapeType="1"/>
            </p:cNvSpPr>
            <p:nvPr/>
          </p:nvSpPr>
          <p:spPr bwMode="auto">
            <a:xfrm>
              <a:off x="5400" y="2160"/>
              <a:ext cx="36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35" name="Line 58"/>
            <p:cNvSpPr>
              <a:spLocks noChangeShapeType="1"/>
            </p:cNvSpPr>
            <p:nvPr/>
          </p:nvSpPr>
          <p:spPr bwMode="auto">
            <a:xfrm flipV="1">
              <a:off x="5760" y="2160"/>
              <a:ext cx="36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36" name="Line 59"/>
            <p:cNvSpPr>
              <a:spLocks noChangeShapeType="1"/>
            </p:cNvSpPr>
            <p:nvPr/>
          </p:nvSpPr>
          <p:spPr bwMode="auto">
            <a:xfrm>
              <a:off x="6120" y="2160"/>
              <a:ext cx="36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37" name="Line 60"/>
            <p:cNvSpPr>
              <a:spLocks noChangeShapeType="1"/>
            </p:cNvSpPr>
            <p:nvPr/>
          </p:nvSpPr>
          <p:spPr bwMode="auto">
            <a:xfrm flipV="1">
              <a:off x="6480" y="2340"/>
              <a:ext cx="18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38" name="Line 61"/>
            <p:cNvSpPr>
              <a:spLocks noChangeShapeType="1"/>
            </p:cNvSpPr>
            <p:nvPr/>
          </p:nvSpPr>
          <p:spPr bwMode="auto">
            <a:xfrm>
              <a:off x="3960" y="3420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39" name="Line 62"/>
            <p:cNvSpPr>
              <a:spLocks noChangeShapeType="1"/>
            </p:cNvSpPr>
            <p:nvPr/>
          </p:nvSpPr>
          <p:spPr bwMode="auto">
            <a:xfrm flipH="1">
              <a:off x="3600" y="3960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5140" name="Line 63"/>
            <p:cNvSpPr>
              <a:spLocks noChangeShapeType="1"/>
            </p:cNvSpPr>
            <p:nvPr/>
          </p:nvSpPr>
          <p:spPr bwMode="auto">
            <a:xfrm>
              <a:off x="3600" y="3420"/>
              <a:ext cx="0" cy="54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bg-BG" dirty="0"/>
            </a:p>
          </p:txBody>
        </p:sp>
      </p:grpSp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71550" y="0"/>
            <a:ext cx="8385175" cy="1431925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2.Анализ на съществуващото положение.</a:t>
            </a: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27088" y="1557338"/>
            <a:ext cx="8007350" cy="2319337"/>
          </a:xfrm>
        </p:spPr>
        <p:txBody>
          <a:bodyPr/>
          <a:lstStyle/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Замерихме хидравличния удар на обекта и установихме,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че при спиране на ПА налягането спада до – 1.2 м за 10 секунди.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Промяната на налягането е изобразено графически,както следва:</a:t>
            </a:r>
            <a:endParaRPr lang="en-US" sz="2800" dirty="0" smtClean="0">
              <a:latin typeface="Times New Roman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2800" dirty="0" smtClean="0">
                <a:latin typeface="Times New Roman" pitchFamily="18" charset="0"/>
              </a:rPr>
              <a:t>     </a:t>
            </a:r>
            <a:r>
              <a:rPr lang="en-US" sz="2800" dirty="0" smtClean="0">
                <a:latin typeface="Times New Roman" pitchFamily="18" charset="0"/>
              </a:rPr>
              <a:t>P,m</a:t>
            </a:r>
          </a:p>
          <a:p>
            <a:pPr eaLnBrk="1" hangingPunct="1">
              <a:defRPr/>
            </a:pPr>
            <a:endParaRPr lang="en-US" sz="2800" dirty="0" smtClean="0">
              <a:latin typeface="Times New Roman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dirty="0" smtClean="0">
              <a:latin typeface="Times New Roman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dirty="0" smtClean="0">
              <a:latin typeface="Times New Roman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					</a:t>
            </a:r>
            <a:r>
              <a:rPr lang="bg-BG" sz="2800" dirty="0" smtClean="0">
                <a:latin typeface="Times New Roman" pitchFamily="18" charset="0"/>
              </a:rPr>
              <a:t>          </a:t>
            </a:r>
            <a:r>
              <a:rPr lang="en-US" sz="2800" dirty="0" smtClean="0">
                <a:latin typeface="Times New Roman" pitchFamily="18" charset="0"/>
              </a:rPr>
              <a:t>T,s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827088" y="-26988"/>
            <a:ext cx="8385175" cy="647701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</a:rPr>
              <a:t>3.</a:t>
            </a:r>
            <a:r>
              <a:rPr lang="bg-BG" sz="4000" dirty="0" smtClean="0">
                <a:latin typeface="Times New Roman" pitchFamily="18" charset="0"/>
              </a:rPr>
              <a:t>Решение на проблема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27088" y="893763"/>
            <a:ext cx="800735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Проблемът с вакуума при ПА решихме с монтаж на </a:t>
            </a:r>
            <a:r>
              <a:rPr lang="bg-BG" sz="2800" dirty="0" smtClean="0">
                <a:latin typeface="Times New Roman" pitchFamily="18" charset="0"/>
              </a:rPr>
              <a:t>двойно действащ </a:t>
            </a:r>
            <a:r>
              <a:rPr lang="bg-BG" sz="2800" dirty="0" smtClean="0">
                <a:latin typeface="Times New Roman" pitchFamily="18" charset="0"/>
              </a:rPr>
              <a:t>въздушник Ф50 на </a:t>
            </a:r>
            <a:r>
              <a:rPr lang="bg-BG" sz="2800" dirty="0" smtClean="0">
                <a:latin typeface="Times New Roman" pitchFamily="18" charset="0"/>
              </a:rPr>
              <a:t>Хавле във водомерната шахта пред ПС.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При спиране на ПА и достигане на вакуум през въздушника навлиза въздух в напорния водопровод от атмосферата.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При следващата вълна – налягането в напора нараства и въздуха излиза обратно през въздушника.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По този начин се избягна засмукването на въздух през набивките на П.</a:t>
            </a:r>
            <a:endParaRPr lang="en-US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-1404938" y="188913"/>
            <a:ext cx="8385176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  3”.Забележка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3072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Проблемът със зареждането на П с вода остана за новия ПА1    4 л/с; 54м.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Една от причините бе заяждане на смукателния клапан в ЧР.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Втори проблем, който не е отстранен към настоящия момент е предполагаем обратен наклон в хоризонталната част на смукателя.</a:t>
            </a: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4.Други обекти с подобен проблем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На ПС К157 имаше подобен проблем, който решихме чрез включване на хидрофорен балон с въздух към напора;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bg-BG" dirty="0" smtClean="0">
              <a:latin typeface="Times New Roman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bg-BG" dirty="0" smtClean="0">
              <a:latin typeface="Times New Roman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5.Изводи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При спиране на ПА в началния момент има рязко спадане в налягането.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Особено опасно е това ако налягането падне под атмосферното налягане – разкъсва се водния поток и П не е залята.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Това води в някой случай до засмукване на въздух от помпата и работа на “сух ход”.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42988" y="260350"/>
            <a:ext cx="8385175" cy="1168400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6.Препоръки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662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00113" y="1830388"/>
            <a:ext cx="800735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Да се провери дали при спиране на ПА на други обекти не се получава подобен ефект.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Един от начините да се намали ефекта на вакуума е чрез монтиране на </a:t>
            </a:r>
            <a:r>
              <a:rPr lang="bg-BG" sz="2800" dirty="0" smtClean="0">
                <a:latin typeface="Times New Roman" pitchFamily="18" charset="0"/>
              </a:rPr>
              <a:t>двойно действащ </a:t>
            </a:r>
            <a:r>
              <a:rPr lang="bg-BG" sz="2800" dirty="0" smtClean="0">
                <a:latin typeface="Times New Roman" pitchFamily="18" charset="0"/>
              </a:rPr>
              <a:t>въздушник на напорния водопровод.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Друг подход е да се намали при възможност дебита на ПА, с цел да се намали хидравличния удар.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Монтаж за защита от минимален товар в случай на засмукване на въздух от 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254</TotalTime>
  <Words>360</Words>
  <Application>Microsoft Office PowerPoint</Application>
  <PresentationFormat>Презентация на цял екран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8</vt:i4>
      </vt:variant>
    </vt:vector>
  </HeadingPairs>
  <TitlesOfParts>
    <vt:vector size="14" baseType="lpstr">
      <vt:lpstr>Times New Roman</vt:lpstr>
      <vt:lpstr>Arial</vt:lpstr>
      <vt:lpstr>Arial Black</vt:lpstr>
      <vt:lpstr>Wingdings</vt:lpstr>
      <vt:lpstr>Calibri</vt:lpstr>
      <vt:lpstr>Glass Layers</vt:lpstr>
      <vt:lpstr>Хидравличен удар на ПС Просторно</vt:lpstr>
      <vt:lpstr>1.Описание на проблема.</vt:lpstr>
      <vt:lpstr>2.Анализ на съществуващото положение.</vt:lpstr>
      <vt:lpstr>3.Решение на проблема</vt:lpstr>
      <vt:lpstr>  3”.Забележка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19</cp:revision>
  <dcterms:created xsi:type="dcterms:W3CDTF">2007-01-05T19:43:42Z</dcterms:created>
  <dcterms:modified xsi:type="dcterms:W3CDTF">2026-04-18T09:14:02Z</dcterms:modified>
</cp:coreProperties>
</file>