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94" r:id="rId3"/>
    <p:sldId id="286" r:id="rId4"/>
    <p:sldId id="293" r:id="rId5"/>
    <p:sldId id="306" r:id="rId6"/>
    <p:sldId id="298" r:id="rId7"/>
    <p:sldId id="299" r:id="rId8"/>
    <p:sldId id="300" r:id="rId9"/>
    <p:sldId id="302" r:id="rId10"/>
    <p:sldId id="305" r:id="rId11"/>
    <p:sldId id="301" r:id="rId12"/>
    <p:sldId id="307" r:id="rId13"/>
    <p:sldId id="265" r:id="rId14"/>
    <p:sldId id="266" r:id="rId15"/>
    <p:sldId id="268" r:id="rId16"/>
    <p:sldId id="295" r:id="rId17"/>
    <p:sldId id="269" r:id="rId18"/>
    <p:sldId id="270" r:id="rId19"/>
    <p:sldId id="296" r:id="rId20"/>
    <p:sldId id="303" r:id="rId21"/>
    <p:sldId id="273" r:id="rId22"/>
    <p:sldId id="274" r:id="rId23"/>
    <p:sldId id="275" r:id="rId24"/>
    <p:sldId id="276" r:id="rId25"/>
    <p:sldId id="277" r:id="rId26"/>
    <p:sldId id="278" r:id="rId27"/>
    <p:sldId id="297" r:id="rId28"/>
    <p:sldId id="279" r:id="rId29"/>
    <p:sldId id="280" r:id="rId30"/>
    <p:sldId id="281" r:id="rId31"/>
    <p:sldId id="287" r:id="rId32"/>
    <p:sldId id="291" r:id="rId33"/>
    <p:sldId id="292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660"/>
  </p:normalViewPr>
  <p:slideViewPr>
    <p:cSldViewPr>
      <p:cViewPr varScale="1">
        <p:scale>
          <a:sx n="102" d="100"/>
          <a:sy n="102" d="100"/>
        </p:scale>
        <p:origin x="1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A18E49-1770-4F3C-A579-8BFDBA1D6B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F7ABB-2F6F-401F-961A-B7CB85668E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801184-297E-4378-9F7C-A5926C21B0EA}" type="datetimeFigureOut">
              <a:rPr lang="en-US"/>
              <a:pPr>
                <a:defRPr/>
              </a:pPr>
              <a:t>4/26/2026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9A01683-74ED-41C7-A708-2D56978ACE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30D22FA-B602-45E5-A7CA-042818A35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39E25-793C-4611-A989-1364150E976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D7088-AE08-4DD4-B914-85DDA5FA5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47AA1D-DB70-40FB-BD2D-BC5A03A43C6F}" type="slidenum">
              <a:rPr lang="en-US" altLang="bg-BG"/>
              <a:pPr>
                <a:defRPr/>
              </a:pPr>
              <a:t>‹#›</a:t>
            </a:fld>
            <a:endParaRPr lang="en-US" altLang="bg-B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4E2423-3E7A-4E15-8CA0-B6EE54DDF914}" type="slidenum">
              <a:rPr lang="en-US" altLang="bg-BG" smtClean="0">
                <a:latin typeface="Calibri" panose="020F0502020204030204" pitchFamily="34" charset="0"/>
              </a:rPr>
              <a:pPr/>
              <a:t>1</a:t>
            </a:fld>
            <a:endParaRPr lang="en-US" altLang="bg-BG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366F37-F84B-4786-875B-C744BBFBA0BE}" type="slidenum">
              <a:rPr lang="en-US" altLang="bg-BG" smtClean="0">
                <a:latin typeface="Calibri" panose="020F0502020204030204" pitchFamily="34" charset="0"/>
              </a:rPr>
              <a:pPr/>
              <a:t>18</a:t>
            </a:fld>
            <a:endParaRPr lang="en-US" altLang="bg-BG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F9DB34-907F-4B0B-ACA4-904C9D18CFC4}" type="slidenum">
              <a:rPr lang="en-US" altLang="bg-BG" smtClean="0">
                <a:latin typeface="Calibri" panose="020F0502020204030204" pitchFamily="34" charset="0"/>
              </a:rPr>
              <a:pPr/>
              <a:t>21</a:t>
            </a:fld>
            <a:endParaRPr lang="en-US" altLang="bg-BG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5F836F-181E-4832-952A-C6FBBE25DDDF}" type="slidenum">
              <a:rPr lang="en-US" altLang="bg-BG" smtClean="0">
                <a:latin typeface="Calibri" panose="020F0502020204030204" pitchFamily="34" charset="0"/>
              </a:rPr>
              <a:pPr/>
              <a:t>22</a:t>
            </a:fld>
            <a:endParaRPr lang="en-US" altLang="bg-BG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CFB0DB-1716-440E-A5AC-D1AB14629E43}" type="slidenum">
              <a:rPr lang="en-US" altLang="bg-BG" smtClean="0">
                <a:latin typeface="Calibri" panose="020F0502020204030204" pitchFamily="34" charset="0"/>
              </a:rPr>
              <a:pPr/>
              <a:t>23</a:t>
            </a:fld>
            <a:endParaRPr lang="en-US" altLang="bg-BG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72890F-B648-4FF6-A7FD-AD8EF4CB5297}" type="slidenum">
              <a:rPr lang="en-US" altLang="bg-BG" smtClean="0">
                <a:latin typeface="Calibri" panose="020F0502020204030204" pitchFamily="34" charset="0"/>
              </a:rPr>
              <a:pPr/>
              <a:t>24</a:t>
            </a:fld>
            <a:endParaRPr lang="en-US" altLang="bg-BG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38677-72BB-4EB3-941C-21E12067022D}" type="slidenum">
              <a:rPr lang="en-US" altLang="bg-BG" smtClean="0">
                <a:latin typeface="Calibri" panose="020F0502020204030204" pitchFamily="34" charset="0"/>
              </a:rPr>
              <a:pPr/>
              <a:t>25</a:t>
            </a:fld>
            <a:endParaRPr lang="en-US" altLang="bg-BG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11A7CD-1111-4AAB-A3A9-CCA1BB890D5B}" type="slidenum">
              <a:rPr lang="en-US" altLang="bg-BG" smtClean="0">
                <a:latin typeface="Calibri" panose="020F0502020204030204" pitchFamily="34" charset="0"/>
              </a:rPr>
              <a:pPr/>
              <a:t>26</a:t>
            </a:fld>
            <a:endParaRPr lang="en-US" altLang="bg-BG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ED8AB4-D501-4541-974F-E91A8F839965}" type="slidenum">
              <a:rPr lang="en-US" altLang="bg-BG" smtClean="0">
                <a:latin typeface="Calibri" panose="020F0502020204030204" pitchFamily="34" charset="0"/>
              </a:rPr>
              <a:pPr/>
              <a:t>28</a:t>
            </a:fld>
            <a:endParaRPr lang="en-US" altLang="bg-BG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C14231-CAFC-4859-8AD4-B080BB8313CB}" type="slidenum">
              <a:rPr lang="en-US" altLang="bg-BG" smtClean="0">
                <a:latin typeface="Calibri" panose="020F0502020204030204" pitchFamily="34" charset="0"/>
              </a:rPr>
              <a:pPr/>
              <a:t>29</a:t>
            </a:fld>
            <a:endParaRPr lang="en-US" altLang="bg-BG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BE34C2-7A4F-4681-9F22-5B3BB3683CCA}" type="slidenum">
              <a:rPr lang="en-US" altLang="bg-BG" smtClean="0">
                <a:latin typeface="Calibri" panose="020F0502020204030204" pitchFamily="34" charset="0"/>
              </a:rPr>
              <a:pPr/>
              <a:t>30</a:t>
            </a:fld>
            <a:endParaRPr lang="en-US" altLang="bg-BG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993797-CEA8-4AFF-83FA-3E0D9295A4B8}" type="slidenum">
              <a:rPr lang="en-US" altLang="bg-BG" smtClean="0">
                <a:latin typeface="Calibri" panose="020F0502020204030204" pitchFamily="34" charset="0"/>
              </a:rPr>
              <a:pPr/>
              <a:t>2</a:t>
            </a:fld>
            <a:endParaRPr lang="en-US" altLang="bg-BG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A69CDB-2373-4F2A-BB91-C9176E897B27}" type="slidenum">
              <a:rPr lang="en-US" altLang="bg-BG" smtClean="0">
                <a:latin typeface="Calibri" panose="020F0502020204030204" pitchFamily="34" charset="0"/>
              </a:rPr>
              <a:pPr/>
              <a:t>31</a:t>
            </a:fld>
            <a:endParaRPr lang="en-US" altLang="bg-BG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929366-89F9-4D6E-8472-B2CCD8B1606B}" type="slidenum">
              <a:rPr lang="en-US" altLang="bg-BG" smtClean="0">
                <a:latin typeface="Calibri" panose="020F0502020204030204" pitchFamily="34" charset="0"/>
              </a:rPr>
              <a:pPr/>
              <a:t>32</a:t>
            </a:fld>
            <a:endParaRPr lang="en-US" altLang="bg-BG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CEBE49-3FB8-4CF9-8008-C3C910E2E139}" type="slidenum">
              <a:rPr lang="en-US" altLang="bg-BG" smtClean="0">
                <a:latin typeface="Calibri" panose="020F0502020204030204" pitchFamily="34" charset="0"/>
              </a:rPr>
              <a:pPr/>
              <a:t>33</a:t>
            </a:fld>
            <a:endParaRPr lang="en-US" altLang="bg-BG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18C748-2E05-4EBD-AFF9-658ABF148278}" type="slidenum">
              <a:rPr lang="en-US" altLang="bg-BG" smtClean="0">
                <a:latin typeface="Calibri" panose="020F0502020204030204" pitchFamily="34" charset="0"/>
              </a:rPr>
              <a:pPr/>
              <a:t>3</a:t>
            </a:fld>
            <a:endParaRPr lang="en-US" altLang="bg-BG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6F39B1-8E43-44C0-AF93-7B22E4E6C019}" type="slidenum">
              <a:rPr lang="en-US" altLang="bg-BG" smtClean="0">
                <a:latin typeface="Calibri" panose="020F0502020204030204" pitchFamily="34" charset="0"/>
              </a:rPr>
              <a:pPr/>
              <a:t>4</a:t>
            </a:fld>
            <a:endParaRPr lang="en-US" altLang="bg-BG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 dirty="0" smtClean="0"/>
          </a:p>
        </p:txBody>
      </p:sp>
      <p:sp>
        <p:nvSpPr>
          <p:cNvPr id="1946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71EBE9-2983-4AB7-A185-3BA2948B61EC}" type="slidenum">
              <a:rPr lang="en-US" altLang="bg-BG" smtClean="0">
                <a:latin typeface="Calibri" panose="020F0502020204030204" pitchFamily="34" charset="0"/>
              </a:rPr>
              <a:pPr/>
              <a:t>8</a:t>
            </a:fld>
            <a:endParaRPr lang="en-US" altLang="bg-BG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0C867B-403C-4068-A4AE-724C52054689}" type="slidenum">
              <a:rPr lang="en-US" altLang="bg-BG" smtClean="0">
                <a:latin typeface="Calibri" panose="020F0502020204030204" pitchFamily="34" charset="0"/>
              </a:rPr>
              <a:pPr/>
              <a:t>13</a:t>
            </a:fld>
            <a:endParaRPr lang="en-US" altLang="bg-BG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9A9750-EB8C-4F15-A15A-7264325AD429}" type="slidenum">
              <a:rPr lang="en-US" altLang="bg-BG" smtClean="0">
                <a:latin typeface="Calibri" panose="020F0502020204030204" pitchFamily="34" charset="0"/>
              </a:rPr>
              <a:pPr/>
              <a:t>14</a:t>
            </a:fld>
            <a:endParaRPr lang="en-US" altLang="bg-BG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9812F2-6F5A-4B9E-AA36-7BDCCFBBD08D}" type="slidenum">
              <a:rPr lang="en-US" altLang="bg-BG" smtClean="0">
                <a:latin typeface="Calibri" panose="020F0502020204030204" pitchFamily="34" charset="0"/>
              </a:rPr>
              <a:pPr/>
              <a:t>15</a:t>
            </a:fld>
            <a:endParaRPr lang="en-US" altLang="bg-BG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38EB7A-4B78-42E8-B096-8FA889F700C9}" type="slidenum">
              <a:rPr lang="en-US" altLang="bg-BG" smtClean="0">
                <a:latin typeface="Calibri" panose="020F0502020204030204" pitchFamily="34" charset="0"/>
              </a:rPr>
              <a:pPr/>
              <a:t>17</a:t>
            </a:fld>
            <a:endParaRPr lang="en-US" altLang="bg-BG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2CAC68DB-66F3-41C7-A73B-A98F9F739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C03B4-23C6-492D-B665-4CCD05E59FA3}" type="datetimeFigureOut">
              <a:rPr lang="en-US"/>
              <a:pPr>
                <a:defRPr/>
              </a:pPr>
              <a:t>4/26/2026</a:t>
            </a:fld>
            <a:endParaRPr lang="en-US" dirty="0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E233935C-1C5E-4DBA-817B-47C8821B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1F54BE00-532E-4EBF-A7B6-55D5996DF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E6A631FA-5027-4B36-9185-8FADA21501F6}" type="slidenum">
              <a:rPr lang="en-US" altLang="bg-BG"/>
              <a:pPr>
                <a:defRPr/>
              </a:pPr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985868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A092ECE-3EBA-41D0-B4B4-00896F672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E37B1-E5F2-4A0C-AD29-BE8055E87A23}" type="datetimeFigureOut">
              <a:rPr lang="en-US"/>
              <a:pPr>
                <a:defRPr/>
              </a:pPr>
              <a:t>4/26/2026</a:t>
            </a:fld>
            <a:endParaRPr lang="en-US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525498F-4098-4BA1-B607-E9D7B6691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3EB0CB75-15E5-4DA6-93A2-3A7E377F9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65BC2-BC18-41DF-AB00-90CAD05C26AE}" type="slidenum">
              <a:rPr lang="en-US" altLang="bg-BG"/>
              <a:pPr>
                <a:defRPr/>
              </a:pPr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26365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A092ECE-3EBA-41D0-B4B4-00896F672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52996-47A9-411B-8E7F-7BEFC71CB817}" type="datetimeFigureOut">
              <a:rPr lang="en-US"/>
              <a:pPr>
                <a:defRPr/>
              </a:pPr>
              <a:t>4/26/2026</a:t>
            </a:fld>
            <a:endParaRPr lang="en-US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525498F-4098-4BA1-B607-E9D7B6691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3EB0CB75-15E5-4DA6-93A2-3A7E377F9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4BDE2-D6D7-432D-9ACD-2CCD02258A97}" type="slidenum">
              <a:rPr lang="en-US" altLang="bg-BG"/>
              <a:pPr>
                <a:defRPr/>
              </a:pPr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3803774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B66947-372D-4B79-8EFC-F7570BA6D5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D58E79-B48B-4DEA-8E18-284D8826E0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54EA32-FADD-4A04-81D7-EA36B8A619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E142E-C6C6-499B-877C-6F39D365B952}" type="slidenum">
              <a:rPr lang="en-US" altLang="bg-BG"/>
              <a:pPr>
                <a:defRPr/>
              </a:pPr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141783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A092ECE-3EBA-41D0-B4B4-00896F672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28453-F8B2-4354-B3C8-2C2BF409B841}" type="datetimeFigureOut">
              <a:rPr lang="en-US"/>
              <a:pPr>
                <a:defRPr/>
              </a:pPr>
              <a:t>4/26/2026</a:t>
            </a:fld>
            <a:endParaRPr lang="en-US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525498F-4098-4BA1-B607-E9D7B6691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3EB0CB75-15E5-4DA6-93A2-3A7E377F9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441AD-3270-4A42-A5FA-7D2EB11FA054}" type="slidenum">
              <a:rPr lang="en-US" altLang="bg-BG"/>
              <a:pPr>
                <a:defRPr/>
              </a:pPr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61534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E1DBD-B245-456D-9234-72F67F206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DA946-C9E6-4049-AB82-4E7113DAFCBE}" type="datetimeFigureOut">
              <a:rPr lang="en-US"/>
              <a:pPr>
                <a:defRPr/>
              </a:pPr>
              <a:t>4/26/2026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4BF7B-57D4-4274-9211-2630ED56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3FF11-F2EF-4CEA-8D50-5CD43FE4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B486C01D-4F35-4E39-9CA3-28C0098834DB}" type="slidenum">
              <a:rPr lang="en-US" altLang="bg-BG"/>
              <a:pPr>
                <a:defRPr/>
              </a:pPr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2456058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7A092ECE-3EBA-41D0-B4B4-00896F672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5CFF6-A096-4532-A9B6-20A2B47AD292}" type="datetimeFigureOut">
              <a:rPr lang="en-US"/>
              <a:pPr>
                <a:defRPr/>
              </a:pPr>
              <a:t>4/26/2026</a:t>
            </a:fld>
            <a:endParaRPr lang="en-US" dirty="0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3525498F-4098-4BA1-B607-E9D7B6691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3EB0CB75-15E5-4DA6-93A2-3A7E377F9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51791-6A29-4D53-A107-3F569EF64BA5}" type="slidenum">
              <a:rPr lang="en-US" altLang="bg-BG"/>
              <a:pPr>
                <a:defRPr/>
              </a:pPr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112444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7A092ECE-3EBA-41D0-B4B4-00896F672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9C00C-6913-46D5-94E3-C8DE561D4E92}" type="datetimeFigureOut">
              <a:rPr lang="en-US"/>
              <a:pPr>
                <a:defRPr/>
              </a:pPr>
              <a:t>4/26/2026</a:t>
            </a:fld>
            <a:endParaRPr lang="en-US" dirty="0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3525498F-4098-4BA1-B607-E9D7B6691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3EB0CB75-15E5-4DA6-93A2-3A7E377F9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06B2F-4A49-49C6-8644-CB81A915CAA4}" type="slidenum">
              <a:rPr lang="en-US" altLang="bg-BG"/>
              <a:pPr>
                <a:defRPr/>
              </a:pPr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38196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7A092ECE-3EBA-41D0-B4B4-00896F672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C224B-5A09-4028-8543-BA5ABE0A2552}" type="datetimeFigureOut">
              <a:rPr lang="en-US"/>
              <a:pPr>
                <a:defRPr/>
              </a:pPr>
              <a:t>4/26/2026</a:t>
            </a:fld>
            <a:endParaRPr lang="en-US" dirty="0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3525498F-4098-4BA1-B607-E9D7B6691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3EB0CB75-15E5-4DA6-93A2-3A7E377F9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D6AD9-62CF-4FD8-B51C-11822F9137FB}" type="slidenum">
              <a:rPr lang="en-US" altLang="bg-BG"/>
              <a:pPr>
                <a:defRPr/>
              </a:pPr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36794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7A092ECE-3EBA-41D0-B4B4-00896F672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D9B0A-4A9B-4E56-A48E-0C2550693308}" type="datetimeFigureOut">
              <a:rPr lang="en-US"/>
              <a:pPr>
                <a:defRPr/>
              </a:pPr>
              <a:t>4/26/2026</a:t>
            </a:fld>
            <a:endParaRPr lang="en-US" dirty="0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3525498F-4098-4BA1-B607-E9D7B6691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3EB0CB75-15E5-4DA6-93A2-3A7E377F9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07A11-C68E-4DCF-AC8F-99FEE956CB5E}" type="slidenum">
              <a:rPr lang="en-US" altLang="bg-BG"/>
              <a:pPr>
                <a:defRPr/>
              </a:pPr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194652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7A092ECE-3EBA-41D0-B4B4-00896F672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0070-0258-46EB-909B-F8610A9FE04E}" type="datetimeFigureOut">
              <a:rPr lang="en-US"/>
              <a:pPr>
                <a:defRPr/>
              </a:pPr>
              <a:t>4/26/2026</a:t>
            </a:fld>
            <a:endParaRPr lang="en-US" dirty="0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3525498F-4098-4BA1-B607-E9D7B6691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3EB0CB75-15E5-4DA6-93A2-3A7E377F9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C1615-B6F5-439A-AA98-162DBD46CF73}" type="slidenum">
              <a:rPr lang="en-US" altLang="bg-BG"/>
              <a:pPr>
                <a:defRPr/>
              </a:pPr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393366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E6150F76-9426-43C6-A78A-16375852602E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4">
            <a:extLst>
              <a:ext uri="{FF2B5EF4-FFF2-40B4-BE49-F238E27FC236}">
                <a16:creationId xmlns:a16="http://schemas.microsoft.com/office/drawing/2014/main" id="{9D3B2F22-E8A3-427E-BD08-8AAE8540C21C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8CCDF48D-06F8-42C6-BBBB-AFDC85A4F1B2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14CBE6B9-EB34-49F9-9C20-38CEA73A7E78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13AD2A6E-7BD3-4B3C-902B-26CEDEFA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71DB6-9EB7-42D1-BF54-EFE85F7DCAA9}" type="datetimeFigureOut">
              <a:rPr lang="en-US"/>
              <a:pPr>
                <a:defRPr/>
              </a:pPr>
              <a:t>4/26/2026</a:t>
            </a:fld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C304EEF1-E4C2-4840-9615-3F0FA46C1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28FFD46-A3F0-46ED-9291-FB9E653F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449CB-74E1-4ED1-A5F8-BB73E70A4312}" type="slidenum">
              <a:rPr lang="en-US" altLang="bg-BG"/>
              <a:pPr>
                <a:defRPr/>
              </a:pPr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71940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FBF704C2-4666-4AEF-A200-4C39E3C5CD99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41CF9E-B718-4F35-B909-D9AA92B8E127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A092ECE-3EBA-41D0-B4B4-00896F672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959D5C-2CB1-4B0C-94E7-9E41153C1CBF}" type="datetimeFigureOut">
              <a:rPr lang="en-US"/>
              <a:pPr>
                <a:defRPr/>
              </a:pPr>
              <a:t>4/26/2026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3525498F-4098-4BA1-B607-E9D7B6691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EB0CB75-15E5-4DA6-93A2-3A7E377F9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0734A897-1CE6-447E-9581-42378431DC27}" type="slidenum">
              <a:rPr lang="en-US" altLang="bg-BG"/>
              <a:pPr>
                <a:defRPr/>
              </a:pPr>
              <a:t>‹#›</a:t>
            </a:fld>
            <a:endParaRPr lang="en-US" altLang="bg-BG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6F884DE-36E6-4561-9D17-8E5AEFE69206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6CD344D-521D-4EB3-915E-B1632A9102D6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41" r:id="rId2"/>
    <p:sldLayoutId id="2147483950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51" r:id="rId9"/>
    <p:sldLayoutId id="2147483947" r:id="rId10"/>
    <p:sldLayoutId id="2147483948" r:id="rId11"/>
    <p:sldLayoutId id="214748395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533400" y="12192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bg-BG" sz="3200" dirty="0">
                <a:latin typeface="Bodoni MT Black" panose="02070A03080606020203" pitchFamily="18" charset="0"/>
              </a:rPr>
              <a:t>Total Production Maintenance (TPM)</a:t>
            </a: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693738" y="2667000"/>
            <a:ext cx="7916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altLang="bg-BG" sz="3200" dirty="0">
                <a:latin typeface="Bookman Old Style" panose="02050604050505020204" pitchFamily="18" charset="0"/>
              </a:rPr>
              <a:t>Тотална поддръжка на оборудването</a:t>
            </a:r>
            <a:endParaRPr lang="en-US" altLang="bg-BG" sz="3200" dirty="0">
              <a:latin typeface="Bookman Old Style" panose="02050604050505020204" pitchFamily="18" charset="0"/>
            </a:endParaRPr>
          </a:p>
        </p:txBody>
      </p:sp>
      <p:pic>
        <p:nvPicPr>
          <p:cNvPr id="7172" name="Picture 5" descr="ไอเดีย TPM Promotion 79 รายการ | ที่เก็บของโรงรถ, การบริหารธุรกิจ,  ขวดรีไซเคิ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30613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822325"/>
            <a:ext cx="8153400" cy="2438400"/>
          </a:xfrm>
        </p:spPr>
        <p:txBody>
          <a:bodyPr/>
          <a:lstStyle/>
          <a:p>
            <a:r>
              <a:rPr lang="bg-BG" alt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alt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alt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alt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 нараства използването на датчици за вибрации, температура, преместване, видеонаблюдение и др. поради развитие на технологиите и липсата на оперативен персонал. </a:t>
            </a:r>
            <a:r>
              <a:rPr lang="bg-BG" altLang="bg-BG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altLang="bg-BG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altLang="bg-BG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2925763"/>
            <a:ext cx="7086600" cy="3094037"/>
          </a:xfrm>
        </p:spPr>
        <p:txBody>
          <a:bodyPr/>
          <a:lstStyle/>
          <a:p>
            <a:endParaRPr lang="en-US" altLang="bg-BG" dirty="0" smtClean="0"/>
          </a:p>
          <a:p>
            <a:endParaRPr lang="bg-BG" altLang="bg-BG" dirty="0" smtClean="0"/>
          </a:p>
        </p:txBody>
      </p:sp>
      <p:pic>
        <p:nvPicPr>
          <p:cNvPr id="21508" name="Picture 2" descr="Smart Pumping: Benefits &amp; Barriers - Empowering Pumps and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30525"/>
            <a:ext cx="6096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8229600" cy="6019800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bg-BG" altLang="bg-BG" b="1" dirty="0" smtClean="0"/>
              <a:t>5. Система за тотална поддръжка на оборудването – ТРМ.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bg-BG" altLang="bg-BG" sz="2400" dirty="0" smtClean="0"/>
              <a:t>Осъществяването на интеграция на човешкия фактор от различни професии се нарича </a:t>
            </a:r>
            <a:r>
              <a:rPr lang="bg-BG" altLang="bg-BG" sz="2400" b="1" dirty="0" smtClean="0"/>
              <a:t>Инициативна поддръжка</a:t>
            </a:r>
            <a:r>
              <a:rPr lang="bg-BG" altLang="bg-BG" sz="2400" dirty="0" smtClean="0"/>
              <a:t>.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bg-BG" altLang="bg-BG" sz="2400" u="sng" dirty="0" smtClean="0"/>
              <a:t>Характерни черти: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bg-BG" altLang="bg-BG" sz="2400" dirty="0" smtClean="0"/>
              <a:t>• възможност за ранно откриване на причините за прекъсване на работата, закъснения и дефекти, тъй като машината се наблюдава от обучен оператор;</a:t>
            </a:r>
            <a:br>
              <a:rPr lang="bg-BG" altLang="bg-BG" sz="2400" dirty="0" smtClean="0"/>
            </a:br>
            <a:r>
              <a:rPr lang="bg-BG" altLang="bg-BG" sz="2400" dirty="0" smtClean="0"/>
              <a:t>• участието на всички звена, включително планиране, проектиране и др., което означава, че всички са ангажирани с поддръжката на оборудването;</a:t>
            </a:r>
            <a:br>
              <a:rPr lang="bg-BG" altLang="bg-BG" sz="2400" dirty="0" smtClean="0"/>
            </a:br>
            <a:r>
              <a:rPr lang="bg-BG" altLang="bg-BG" sz="2400" dirty="0" smtClean="0"/>
              <a:t>• наличието на непрекъснато усъвършенстване.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bg-BG" altLang="bg-BG" sz="2400" dirty="0" smtClean="0"/>
              <a:t>• осъществяване на производствена поддръжка през целия жизнен цикъл на оборудването.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bg-BG" altLang="bg-BG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-152400" y="914400"/>
            <a:ext cx="9648825" cy="621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                                   ┌────────────────────────────────────────────┐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                                   │Система за тотална поддръжка на оборудването│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                                   │                    T P M                   │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                                   └──────────────────────┬─────────────────────┘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                                                          │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         ┌────────────────────────────────────────────────┴─────────────────────────────────────────┐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┌──────────┴──────────┐                                                               ┌───────────────┴─────────┐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│Позитивна поддръжка  │                                                               │Предодвратяване на поддр</a:t>
            </a:r>
            <a:r>
              <a:rPr lang="en-US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</a:t>
            </a:r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│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│---------------------│                                                               │-------------------------│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│Оператори ;Техници   │                                                               │ Проектанти ; Производ</a:t>
            </a:r>
            <a:r>
              <a:rPr lang="en-US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</a:t>
            </a:r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│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└──────────┬──────────┘                                                               └─────────────────────────┘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  ┌──────┴────────────────────────┬──────────────────────────────────┬──────────────────────────────────┐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┌────────┴─────────┐          ┌──────────┴────────────┐          ┌──────────┴──────────┐           ┌───────────┴──────┐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│Ремонтна поддръжка│          │  Прогнозна поддръжка  │          │Корективна поддръжка │           │Превантивна поддр</a:t>
            </a:r>
            <a:r>
              <a:rPr lang="en-US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</a:t>
            </a:r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│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└────────┬─────────┘          │  -------------------  │          │-------------------- │           └───────────┬──────┘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  │                    │Анализ на амортизацията│          │Обновление;Подобрения│                       │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  │                    └───────────────────────┘          └─────────────────────┘                       │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┌───┴──────┬────────────┐                                   ┌──────────────────────┬──────────────────────┤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┌────┴───┐  ┌───┴───┐  ┌─────┴──────┐                 ┌──────────┴────────┐    ┌────────┴──────┐   ┌───────────┴──────┐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│Аварийни│  │Планови│  │Извънпланови│                 │Зависима от времето│    │Предупредителна│   │Зависима от услов</a:t>
            </a:r>
            <a:r>
              <a:rPr lang="en-US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</a:t>
            </a:r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│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│ремонти │  │ремонти│  │  ремонти   │                 └──────────┬────────┘    └───┬───────────┘   └───────────┬──────┘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└────────┘  └───┬───┘  └────────────┘                            │                 │                           │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┌─────────┴────────┐                    ┌────────────┬─────┴──────┐          │       ┌──────────┬────────┴────┐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┌─────┴──────┐     ┌─────┴────────┐    ┌──────┴─────┐ ┌────┴────┐ ┌─────┴────┐     │  ┌────┴────┐ ┌───┴────┐┌────── ┴───┐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│Текущ ремонт│     │Основен ремонт│    │Експлоатация│ │Ежедневна│ │Периодична│     │  │Износване│ │Подходящ││Промяна в  │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└─────┬──────┘     └─────┬────────┘    └────────────┘ │поддръжка│ │поддръжка │     │  └─────────┘ │случай  ││условията  │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┌─┴──────────────────┴┐                           └─────────┘ │----------│     │              └────────┘│---------- │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│Системи за изпълнение│                                       │Периодични│     │                        │Нов персон │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└──────────┬──────────┘                                       │профилак. │     │                        │Оборудване │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 ┌──────┴──────┬────────────────┐                          │изпитвания│     │                        │Натоварв</a:t>
            </a:r>
            <a:r>
              <a:rPr lang="bg-BG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ане</a:t>
            </a:r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│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┌───────┴──────┐┌─────┴──────────┐ ┌───┴───┐                      └──────────┘     │                        │Организация│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│Централизирана││Децентрализирана│ │Смесена│                                       │                        └────────── ┘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└──────────────┘└────────────────┘ └───────┘                             ┌─────────┴───────────────┐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                                                         ┌────────┴─────────┐    ┌──────────┴─────────┐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                                                         │Проста диагностика│    │Прецизна диагностика│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                                                         │------------------│    │--------------------│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                                                         │Чрез 5-те сетива  │    │Със специални уреди │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r>
              <a:rPr lang="ru-RU" altLang="bg-BG" sz="1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                                                         └──────────────────┘    └────────────────────┘</a:t>
            </a:r>
            <a:endParaRPr lang="bg-BG" altLang="bg-BG" sz="600" dirty="0">
              <a:ea typeface="MS Mincho" pitchFamily="49" charset="-128"/>
              <a:cs typeface="Courier New" panose="02070309020205020404" pitchFamily="49" charset="0"/>
            </a:endParaRPr>
          </a:p>
          <a:p>
            <a:endParaRPr lang="bg-BG" altLang="bg-BG" dirty="0">
              <a:ea typeface="MS Mincho" pitchFamily="49" charset="-128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124200"/>
          </a:xfrm>
        </p:spPr>
        <p:txBody>
          <a:bodyPr/>
          <a:lstStyle/>
          <a:p>
            <a:pPr eaLnBrk="1" hangingPunct="1"/>
            <a:r>
              <a:rPr lang="bg-BG" altLang="bg-B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Стълбове на </a:t>
            </a:r>
            <a:r>
              <a:rPr lang="en-US" altLang="bg-B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TPM</a:t>
            </a:r>
            <a:r>
              <a:rPr lang="bg-BG" alt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 поддръжка, Постоянни подобрения, Планирана поддръжка, Управление на качеството, Обучение, ТРМ в офиса, Здраве и безопасност.</a:t>
            </a:r>
            <a:b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основата всички дейности е 5 </a:t>
            </a:r>
            <a:r>
              <a:rPr lang="en-US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 за почистване и подреждане на работното място.</a:t>
            </a:r>
            <a:endParaRPr lang="en-US" altLang="bg-BG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4" descr="TPM_pil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5546725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438400"/>
          </a:xfrm>
        </p:spPr>
        <p:txBody>
          <a:bodyPr/>
          <a:lstStyle/>
          <a:p>
            <a:pPr algn="ctr" eaLnBrk="1" hangingPunct="1"/>
            <a:r>
              <a:rPr lang="bg-BG" altLang="bg-B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Стълб 1</a:t>
            </a:r>
            <a:br>
              <a:rPr lang="bg-BG" altLang="bg-B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bg-B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5S</a:t>
            </a:r>
            <a:r>
              <a:rPr lang="bg-BG" altLang="bg-B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дейност </a:t>
            </a:r>
            <a: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Подбери, Подреди, Почисти, Стандартизирай, Поддържай реда</a:t>
            </a:r>
            <a:endParaRPr lang="en-US" altLang="bg-BG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247" name="Group 55">
            <a:extLst>
              <a:ext uri="{FF2B5EF4-FFF2-40B4-BE49-F238E27FC236}">
                <a16:creationId xmlns:a16="http://schemas.microsoft.com/office/drawing/2014/main" id="{71496A0E-AB1B-4475-8F8C-62533DE55D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0" y="3227388"/>
          <a:ext cx="7620000" cy="3451225"/>
        </p:xfrm>
        <a:graphic>
          <a:graphicData uri="http://schemas.openxmlformats.org/drawingml/2006/table">
            <a:tbl>
              <a:tblPr/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0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9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Japanese Term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English Translation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Equivalent ‘S’ term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Seiri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Organization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Sort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Seiton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Tidiness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Systematize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Seiso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Cleaning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Sweep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Seiketsu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Standardization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Standardize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Shitsuke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Discipline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Self-Discipline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52438" y="1447800"/>
            <a:ext cx="8229600" cy="850900"/>
          </a:xfrm>
        </p:spPr>
        <p:txBody>
          <a:bodyPr/>
          <a:lstStyle/>
          <a:p>
            <a:pPr algn="ctr" eaLnBrk="1" hangingPunct="1"/>
            <a:r>
              <a:rPr lang="bg-BG" altLang="bg-B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Стълб 2 </a:t>
            </a:r>
            <a:br>
              <a:rPr lang="bg-BG" altLang="bg-B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altLang="bg-B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 поддръжка</a:t>
            </a:r>
            <a:br>
              <a:rPr lang="bg-BG" altLang="bg-B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bg-BG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A63A97F-709C-418B-AC26-38D3898A7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590800"/>
            <a:ext cx="8229600" cy="2286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bg-BG" altLang="bg-BG" sz="2400" dirty="0"/>
              <a:t>  Основни цели:</a:t>
            </a: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bg-BG" altLang="bg-BG" sz="2400" dirty="0"/>
          </a:p>
          <a:p>
            <a:pPr marL="457200" indent="-457200" eaLnBrk="1" hangingPunct="1">
              <a:lnSpc>
                <a:spcPct val="90000"/>
              </a:lnSpc>
              <a:buClrTx/>
              <a:buFont typeface="+mj-lt"/>
              <a:buAutoNum type="arabicPeriod"/>
              <a:defRPr/>
            </a:pPr>
            <a:r>
              <a:rPr lang="bg-BG" altLang="bg-BG" sz="2400" dirty="0"/>
              <a:t>Елиминиране на отказите с участието на персонала.       </a:t>
            </a:r>
          </a:p>
          <a:p>
            <a:pPr marL="457200" indent="-457200" eaLnBrk="1" hangingPunct="1">
              <a:lnSpc>
                <a:spcPct val="90000"/>
              </a:lnSpc>
              <a:buClrTx/>
              <a:buFont typeface="+mj-lt"/>
              <a:buAutoNum type="arabicPeriod"/>
              <a:defRPr/>
            </a:pPr>
            <a:r>
              <a:rPr lang="bg-BG" altLang="bg-BG" sz="2400" dirty="0"/>
              <a:t>Подобряване на ефективността на поддръжката.</a:t>
            </a:r>
          </a:p>
          <a:p>
            <a:pPr marL="457200" indent="-457200" eaLnBrk="1" hangingPunct="1">
              <a:lnSpc>
                <a:spcPct val="90000"/>
              </a:lnSpc>
              <a:buClrTx/>
              <a:buFont typeface="+mj-lt"/>
              <a:buAutoNum type="arabicPeriod"/>
              <a:defRPr/>
            </a:pPr>
            <a:r>
              <a:rPr lang="bg-BG" altLang="bg-BG" sz="2400" dirty="0"/>
              <a:t>Подобряване на работната среда.</a:t>
            </a:r>
          </a:p>
          <a:p>
            <a:pPr marL="0" indent="0" eaLnBrk="1" hangingPunct="1">
              <a:lnSpc>
                <a:spcPct val="90000"/>
              </a:lnSpc>
              <a:buClrTx/>
              <a:buFont typeface="Wingdings 2" panose="05020102010507070707" pitchFamily="18" charset="2"/>
              <a:buNone/>
              <a:defRPr/>
            </a:pPr>
            <a:r>
              <a:rPr lang="bg-BG" altLang="bg-BG" sz="2400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685800" y="914400"/>
            <a:ext cx="754380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bg-BG" altLang="bg-B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altLang="bg-BG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 „ </a:t>
            </a:r>
            <a:r>
              <a:rPr lang="bg-BG" altLang="bg-BG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 поддръжка”</a:t>
            </a:r>
            <a:r>
              <a:rPr lang="bg-BG" altLang="bg-BG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в операторите се създава </a:t>
            </a:r>
            <a:r>
              <a:rPr lang="bg-BG" altLang="bg-BG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на добър стопанин </a:t>
            </a:r>
            <a:r>
              <a:rPr lang="bg-BG" altLang="bg-BG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към машината. Те се  включват в ежедневните грижи за машините. Надграждат се знанията им за работата, както и уменията им за предлагане и реализиране на подобрения в процеса. Основна цел е елиминиране на ускореното амортизиране на машините и създаване на условия за по-лесна за поддръжка.</a:t>
            </a:r>
            <a:endParaRPr lang="bg-BG" alt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698500"/>
          </a:xfrm>
        </p:spPr>
        <p:txBody>
          <a:bodyPr/>
          <a:lstStyle/>
          <a:p>
            <a:pPr algn="ctr" eaLnBrk="1" hangingPunct="1"/>
            <a:r>
              <a:rPr lang="en-US" altLang="bg-BG" sz="2800" dirty="0" smtClean="0"/>
              <a:t>                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A206C85-0FBA-4647-8512-E0902F9B0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8229600" cy="4800600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bg-BG" altLang="bg-BG" sz="2400" dirty="0"/>
              <a:t>    </a:t>
            </a:r>
            <a:r>
              <a:rPr lang="bg-BG" alt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Необходими стъпки:</a:t>
            </a:r>
            <a:endParaRPr lang="en-US" altLang="bg-BG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ClrTx/>
              <a:buSzPct val="100000"/>
              <a:buFont typeface="+mj-lt"/>
              <a:buAutoNum type="arabicPeriod"/>
              <a:defRPr/>
            </a:pPr>
            <a:r>
              <a:rPr lang="bg-BG" altLang="bg-BG" sz="2400" dirty="0"/>
              <a:t>Инструктиране на персонала</a:t>
            </a:r>
            <a:r>
              <a:rPr lang="en-US" altLang="bg-BG" sz="2400" dirty="0"/>
              <a:t>.</a:t>
            </a:r>
            <a:endParaRPr lang="bg-BG" altLang="bg-BG" sz="2400" dirty="0"/>
          </a:p>
          <a:p>
            <a:pPr marL="457200" indent="-457200" eaLnBrk="1" hangingPunct="1">
              <a:buClrTx/>
              <a:buSzPct val="100000"/>
              <a:buFont typeface="+mj-lt"/>
              <a:buAutoNum type="arabicPeriod"/>
              <a:defRPr/>
            </a:pPr>
            <a:r>
              <a:rPr lang="bg-BG" altLang="bg-BG" sz="2400" dirty="0"/>
              <a:t>Първоначално почистване на съоръженията</a:t>
            </a:r>
            <a:r>
              <a:rPr lang="en-US" altLang="bg-BG" sz="2400" dirty="0"/>
              <a:t>.</a:t>
            </a:r>
            <a:endParaRPr lang="bg-BG" altLang="bg-BG" sz="2400" dirty="0"/>
          </a:p>
          <a:p>
            <a:pPr marL="457200" indent="-457200" eaLnBrk="1" hangingPunct="1">
              <a:buClrTx/>
              <a:buSzPct val="100000"/>
              <a:buFont typeface="+mj-lt"/>
              <a:buAutoNum type="arabicPeriod"/>
              <a:defRPr/>
            </a:pPr>
            <a:r>
              <a:rPr lang="bg-BG" altLang="bg-BG" sz="2400" dirty="0"/>
              <a:t>Предприемане на мерки за избягване на замърсяванията</a:t>
            </a:r>
            <a:r>
              <a:rPr lang="en-US" altLang="bg-BG" sz="2400" dirty="0"/>
              <a:t>.</a:t>
            </a:r>
          </a:p>
          <a:p>
            <a:pPr marL="457200" indent="-457200" eaLnBrk="1" hangingPunct="1">
              <a:buClrTx/>
              <a:buSzPct val="100000"/>
              <a:buFont typeface="+mj-lt"/>
              <a:buAutoNum type="arabicPeriod"/>
              <a:defRPr/>
            </a:pPr>
            <a:r>
              <a:rPr lang="bg-BG" altLang="bg-BG" sz="2400" dirty="0"/>
              <a:t>Въвеждане на периодични проверки</a:t>
            </a:r>
            <a:r>
              <a:rPr lang="en-US" altLang="bg-BG" sz="2400" dirty="0"/>
              <a:t>.</a:t>
            </a:r>
          </a:p>
          <a:p>
            <a:pPr marL="457200" indent="-457200" eaLnBrk="1" hangingPunct="1">
              <a:buClrTx/>
              <a:buSzPct val="100000"/>
              <a:buFont typeface="+mj-lt"/>
              <a:buAutoNum type="arabicPeriod"/>
              <a:defRPr/>
            </a:pPr>
            <a:r>
              <a:rPr lang="bg-BG" altLang="bg-BG" sz="2400" dirty="0"/>
              <a:t>Автономно поддържане от операторите</a:t>
            </a:r>
            <a:r>
              <a:rPr lang="en-US" altLang="bg-BG" sz="2400" dirty="0"/>
              <a:t>.</a:t>
            </a:r>
          </a:p>
          <a:p>
            <a:pPr marL="457200" indent="-457200" eaLnBrk="1" hangingPunct="1">
              <a:buClrTx/>
              <a:buSzPct val="100000"/>
              <a:buFont typeface="+mj-lt"/>
              <a:buAutoNum type="arabicPeriod"/>
              <a:defRPr/>
            </a:pPr>
            <a:r>
              <a:rPr lang="bg-BG" altLang="bg-BG" sz="2400" dirty="0"/>
              <a:t>Стандартизиране</a:t>
            </a:r>
            <a:r>
              <a:rPr lang="en-US" altLang="bg-BG" sz="2400" dirty="0"/>
              <a:t>.</a:t>
            </a:r>
            <a:endParaRPr lang="bg-BG" altLang="bg-BG" sz="2400" dirty="0"/>
          </a:p>
          <a:p>
            <a:pPr marL="457200" indent="-457200" eaLnBrk="1" hangingPunct="1">
              <a:buClrTx/>
              <a:buSzPct val="100000"/>
              <a:buFont typeface="+mj-lt"/>
              <a:buAutoNum type="arabicPeriod"/>
              <a:defRPr/>
            </a:pPr>
            <a:r>
              <a:rPr lang="bg-BG" altLang="bg-BG" sz="2400" dirty="0"/>
              <a:t>Постоянство при изпълнение на стандартите.</a:t>
            </a:r>
            <a:endParaRPr lang="en-US" altLang="bg-B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14400"/>
          </a:xfrm>
        </p:spPr>
        <p:txBody>
          <a:bodyPr/>
          <a:lstStyle/>
          <a:p>
            <a:pPr algn="ctr" eaLnBrk="1" hangingPunct="1"/>
            <a:r>
              <a:rPr lang="bg-BG" altLang="bg-B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Стълб 3 </a:t>
            </a:r>
            <a:r>
              <a:rPr lang="bg-BG" alt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Непрекъснати малки подобрения - </a:t>
            </a:r>
            <a:r>
              <a:rPr lang="en-US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KAIZEN</a:t>
            </a:r>
            <a: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bg-BG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9C53421-88BF-4795-AB5F-05A451DB3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362200"/>
            <a:ext cx="8153400" cy="5113338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ClrTx/>
              <a:buSzPct val="100000"/>
              <a:buFont typeface="Calibri" panose="020F0502020204030204" pitchFamily="34" charset="0"/>
              <a:buAutoNum type="arabicPeriod"/>
              <a:defRPr/>
            </a:pPr>
            <a:r>
              <a:rPr lang="en-US" altLang="bg-BG" sz="2400" dirty="0"/>
              <a:t>Kai </a:t>
            </a:r>
            <a:r>
              <a:rPr lang="bg-BG" altLang="bg-BG" sz="2400" dirty="0"/>
              <a:t>означава промяна, а </a:t>
            </a:r>
            <a:r>
              <a:rPr lang="en-US" altLang="bg-BG" sz="2400" dirty="0"/>
              <a:t>Zen </a:t>
            </a:r>
            <a:r>
              <a:rPr lang="bg-BG" altLang="bg-BG" sz="2400" dirty="0"/>
              <a:t>към по-добро.</a:t>
            </a:r>
            <a:endParaRPr lang="en-US" altLang="bg-BG" sz="2400" dirty="0"/>
          </a:p>
          <a:p>
            <a:pPr marL="457200" indent="-457200" eaLnBrk="1" hangingPunct="1">
              <a:lnSpc>
                <a:spcPct val="90000"/>
              </a:lnSpc>
              <a:buClrTx/>
              <a:buSzPct val="100000"/>
              <a:buFont typeface="Calibri" panose="020F0502020204030204" pitchFamily="34" charset="0"/>
              <a:buAutoNum type="arabicPeriod"/>
              <a:defRPr/>
            </a:pPr>
            <a:r>
              <a:rPr lang="bg-BG" sz="2400" b="1" dirty="0"/>
              <a:t>А</a:t>
            </a:r>
            <a:r>
              <a:rPr lang="bg-BG" sz="2400" dirty="0"/>
              <a:t>нгажира се поддържащия персонал в дейности, целящи </a:t>
            </a:r>
            <a:r>
              <a:rPr lang="bg-BG" sz="2400" b="1" dirty="0"/>
              <a:t>увеличаване на ефективното работно време</a:t>
            </a:r>
            <a:r>
              <a:rPr lang="bg-BG" sz="2400" dirty="0"/>
              <a:t> на машините. </a:t>
            </a:r>
          </a:p>
          <a:p>
            <a:pPr marL="457200" indent="-457200" eaLnBrk="1" hangingPunct="1">
              <a:lnSpc>
                <a:spcPct val="90000"/>
              </a:lnSpc>
              <a:buClrTx/>
              <a:buSzPct val="100000"/>
              <a:buFont typeface="Calibri" panose="020F0502020204030204" pitchFamily="34" charset="0"/>
              <a:buAutoNum type="arabicPeriod"/>
              <a:defRPr/>
            </a:pPr>
            <a:r>
              <a:rPr lang="bg-BG" altLang="bg-BG" sz="2400" dirty="0"/>
              <a:t>Представлява много на брой малки подобрения с участието на всички служители</a:t>
            </a:r>
            <a:r>
              <a:rPr lang="en-US" altLang="bg-BG" sz="2400" dirty="0"/>
              <a:t>.</a:t>
            </a:r>
          </a:p>
          <a:p>
            <a:pPr marL="457200" indent="-457200" eaLnBrk="1" hangingPunct="1">
              <a:lnSpc>
                <a:spcPct val="90000"/>
              </a:lnSpc>
              <a:buClrTx/>
              <a:buSzPct val="100000"/>
              <a:buFont typeface="Calibri" panose="020F0502020204030204" pitchFamily="34" charset="0"/>
              <a:buAutoNum type="arabicPeriod"/>
              <a:defRPr/>
            </a:pPr>
            <a:r>
              <a:rPr lang="bg-BG" altLang="bg-BG" sz="2400" dirty="0"/>
              <a:t>Фокусира се върху опростяване на изпълняваните операции и процеси.</a:t>
            </a:r>
            <a:endParaRPr lang="en-US" altLang="bg-BG" sz="2400" dirty="0"/>
          </a:p>
          <a:p>
            <a:pPr marL="457200" indent="-457200" eaLnBrk="1" hangingPunct="1">
              <a:lnSpc>
                <a:spcPct val="90000"/>
              </a:lnSpc>
              <a:buClrTx/>
              <a:buSzPct val="100000"/>
              <a:buFont typeface="Calibri" panose="020F0502020204030204" pitchFamily="34" charset="0"/>
              <a:buAutoNum type="arabicPeriod"/>
              <a:defRPr/>
            </a:pPr>
            <a:r>
              <a:rPr lang="bg-BG" altLang="bg-BG" sz="2400" dirty="0"/>
              <a:t>Достига устойчиви резултати с минимални загуби, престои и настройки.</a:t>
            </a:r>
          </a:p>
          <a:p>
            <a:pPr marL="0" indent="0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bg-BG" sz="2400" dirty="0"/>
          </a:p>
          <a:p>
            <a:pPr marL="0" indent="0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bg-BG" altLang="bg-B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533400" y="1066800"/>
            <a:ext cx="82296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bg-BG" altLang="bg-BG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Фокусираното подобрение</a:t>
            </a:r>
            <a:r>
              <a:rPr lang="bg-BG" altLang="bg-BG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насочва всички дейности по отношение на откриване и елиминиране /или намаляване/ на загубите в производствената системата.  Загубите според ТРМ са: престои и накъсване на работата; понижена производителност, дефекти в продуктите, излишъци на материали и незавършена продукция, излишен транспорт и пренасяне, загуби на енергия и материали.</a:t>
            </a:r>
          </a:p>
          <a:p>
            <a:r>
              <a:rPr lang="bg-BG" altLang="bg-BG" dirty="0"/>
              <a:t>     </a:t>
            </a:r>
            <a:r>
              <a:rPr lang="bg-BG" alt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Въвежда се концепцията </a:t>
            </a:r>
            <a:r>
              <a:rPr lang="bg-BG" alt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Инженеринг на надеждността</a:t>
            </a:r>
            <a:r>
              <a:rPr lang="bg-BG" alt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която е насочена към търсене на методи за безаварийна дейност на оборудването. </a:t>
            </a:r>
          </a:p>
          <a:p>
            <a:endParaRPr lang="bg-BG" alt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990600" y="1371600"/>
            <a:ext cx="8001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bg-BG" sz="4000" dirty="0">
                <a:latin typeface="Constantia" panose="02030602050306030303" pitchFamily="18" charset="0"/>
              </a:rPr>
              <a:t>Целта е избягване на загубите от прекъсвания поради: аварии, настройки, снижена скорост, дефекти и повторни действия.</a:t>
            </a:r>
            <a:endParaRPr lang="en-US" altLang="bg-BG" sz="4000" dirty="0">
              <a:latin typeface="Constantia" panose="02030602050306030303" pitchFamily="18" charset="0"/>
            </a:endParaRPr>
          </a:p>
          <a:p>
            <a:pPr eaLnBrk="1" hangingPunct="1"/>
            <a:endParaRPr lang="en-US" altLang="bg-BG" sz="4000" dirty="0">
              <a:latin typeface="Constantia" panose="02030602050306030303" pitchFamily="18" charset="0"/>
            </a:endParaRPr>
          </a:p>
          <a:p>
            <a:pPr eaLnBrk="1" hangingPunct="1"/>
            <a:endParaRPr lang="en-US" altLang="bg-BG" sz="4000" dirty="0">
              <a:latin typeface="Constantia" panose="02030602050306030303" pitchFamily="18" charset="0"/>
            </a:endParaRP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990600" y="539750"/>
            <a:ext cx="1338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bg-BG" altLang="bg-BG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</a:t>
            </a:r>
            <a:endParaRPr lang="en-US" altLang="bg-BG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7" descr="Total Productive Maintenance - Lean Six Sigma Belg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3886200"/>
            <a:ext cx="3843337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2-7 Facilities inspection | Gemba Kaizen 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90613"/>
            <a:ext cx="6524625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452438" y="762000"/>
            <a:ext cx="7548562" cy="698500"/>
          </a:xfrm>
        </p:spPr>
        <p:txBody>
          <a:bodyPr/>
          <a:lstStyle/>
          <a:p>
            <a:pPr algn="ctr" eaLnBrk="1" hangingPunct="1"/>
            <a:r>
              <a:rPr lang="bg-BG" altLang="bg-B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Стълб 4</a:t>
            </a:r>
            <a: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Планова поддръжка</a:t>
            </a:r>
            <a:endParaRPr lang="en-US" altLang="bg-BG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FB520F8-4E60-4AFF-B55D-74885122E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bg-BG" altLang="bg-BG" sz="2400" dirty="0"/>
              <a:t>Цел.</a:t>
            </a:r>
          </a:p>
          <a:p>
            <a:pPr marL="457200" indent="-457200" eaLnBrk="1" hangingPunct="1">
              <a:lnSpc>
                <a:spcPct val="90000"/>
              </a:lnSpc>
              <a:buClrTx/>
              <a:buFont typeface="+mj-lt"/>
              <a:buAutoNum type="arabicPeriod"/>
              <a:defRPr/>
            </a:pPr>
            <a:r>
              <a:rPr lang="bg-BG" altLang="bg-BG" sz="2400" dirty="0"/>
              <a:t>Машини, които не се повреждат, производство без дефекти и напълно задоволени клиенти.</a:t>
            </a:r>
          </a:p>
          <a:p>
            <a:pPr marL="457200" indent="-457200" eaLnBrk="1" hangingPunct="1">
              <a:lnSpc>
                <a:spcPct val="90000"/>
              </a:lnSpc>
              <a:buClrTx/>
              <a:buFont typeface="+mj-lt"/>
              <a:buAutoNum type="arabicPeriod"/>
              <a:defRPr/>
            </a:pPr>
            <a:r>
              <a:rPr lang="bg-BG" altLang="bg-BG" sz="2400" dirty="0"/>
              <a:t>Подобряване на надеждността и </a:t>
            </a:r>
            <a:r>
              <a:rPr lang="bg-BG" altLang="bg-BG" sz="2400" dirty="0" smtClean="0"/>
              <a:t>ремонтно</a:t>
            </a:r>
            <a:endParaRPr lang="bg-BG" altLang="bg-BG" sz="2400" dirty="0"/>
          </a:p>
          <a:p>
            <a:pPr marL="0" indent="0" eaLnBrk="1" hangingPunct="1">
              <a:lnSpc>
                <a:spcPct val="90000"/>
              </a:lnSpc>
              <a:buClrTx/>
              <a:buFont typeface="Wingdings 2" panose="05020102010507070707" pitchFamily="18" charset="2"/>
              <a:buNone/>
              <a:defRPr/>
            </a:pPr>
            <a:r>
              <a:rPr lang="bg-BG" altLang="bg-BG" sz="2400" dirty="0"/>
              <a:t>      пригодността.</a:t>
            </a:r>
            <a:endParaRPr lang="en-US" altLang="bg-BG" sz="2400" dirty="0"/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en-US" altLang="bg-BG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bg-BG" altLang="bg-BG" sz="2400" dirty="0"/>
              <a:t>Обхват на плановата поддръжка</a:t>
            </a:r>
            <a:r>
              <a:rPr lang="en-US" altLang="bg-BG" sz="2400" dirty="0"/>
              <a:t>.</a:t>
            </a:r>
          </a:p>
          <a:p>
            <a:pPr marL="457200" indent="-457200" eaLnBrk="1" hangingPunct="1">
              <a:lnSpc>
                <a:spcPct val="90000"/>
              </a:lnSpc>
              <a:buClrTx/>
              <a:buSzPct val="100000"/>
              <a:buFont typeface="+mj-lt"/>
              <a:buAutoNum type="arabicPeriod"/>
              <a:defRPr/>
            </a:pPr>
            <a:r>
              <a:rPr lang="bg-BG" altLang="bg-BG" sz="2400" dirty="0"/>
              <a:t>Превантивна.</a:t>
            </a:r>
          </a:p>
          <a:p>
            <a:pPr marL="457200" indent="-457200" eaLnBrk="1" hangingPunct="1">
              <a:lnSpc>
                <a:spcPct val="90000"/>
              </a:lnSpc>
              <a:buClrTx/>
              <a:buSzPct val="100000"/>
              <a:buFont typeface="+mj-lt"/>
              <a:buAutoNum type="arabicPeriod"/>
              <a:defRPr/>
            </a:pPr>
            <a:r>
              <a:rPr lang="bg-BG" altLang="bg-BG" sz="2400" dirty="0"/>
              <a:t>Корективна.</a:t>
            </a:r>
            <a:endParaRPr lang="en-US" altLang="bg-BG" sz="2400" dirty="0"/>
          </a:p>
          <a:p>
            <a:pPr marL="457200" indent="-457200" eaLnBrk="1" hangingPunct="1">
              <a:lnSpc>
                <a:spcPct val="90000"/>
              </a:lnSpc>
              <a:buClrTx/>
              <a:buSzPct val="100000"/>
              <a:buFont typeface="+mj-lt"/>
              <a:buAutoNum type="arabicPeriod"/>
              <a:defRPr/>
            </a:pPr>
            <a:r>
              <a:rPr lang="bg-BG" altLang="bg-BG" sz="2400" dirty="0"/>
              <a:t>Прогнозна.</a:t>
            </a:r>
            <a:endParaRPr lang="en-US" altLang="bg-B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003300"/>
          </a:xfrm>
        </p:spPr>
        <p:txBody>
          <a:bodyPr/>
          <a:lstStyle/>
          <a:p>
            <a:pPr algn="ctr" eaLnBrk="1" hangingPunct="1"/>
            <a: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Продължение</a:t>
            </a:r>
            <a:endParaRPr lang="en-US" altLang="bg-BG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79C02B1-9D63-475A-9913-5EFB98199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bg-BG" altLang="bg-BG" sz="2400" dirty="0"/>
              <a:t>   Съществуват 6 стъпки в плановата поддръжка.</a:t>
            </a:r>
            <a:endParaRPr lang="en-US" altLang="bg-BG" sz="2400" dirty="0"/>
          </a:p>
          <a:p>
            <a:pPr eaLnBrk="1" hangingPunct="1">
              <a:buFontTx/>
              <a:buNone/>
              <a:defRPr/>
            </a:pPr>
            <a:r>
              <a:rPr lang="en-US" altLang="bg-BG" dirty="0"/>
              <a:t>           </a:t>
            </a:r>
            <a:r>
              <a:rPr lang="bg-BG" altLang="bg-BG" dirty="0"/>
              <a:t>   </a:t>
            </a:r>
            <a:r>
              <a:rPr lang="bg-BG" altLang="bg-BG" sz="2400" dirty="0"/>
              <a:t>1. Оценка на състоянието на съоръженията.</a:t>
            </a:r>
            <a:endParaRPr lang="en-US" altLang="bg-BG" sz="2400" dirty="0"/>
          </a:p>
          <a:p>
            <a:pPr eaLnBrk="1" hangingPunct="1">
              <a:buFontTx/>
              <a:buNone/>
              <a:defRPr/>
            </a:pPr>
            <a:r>
              <a:rPr lang="en-US" altLang="bg-BG" sz="2400" dirty="0"/>
              <a:t>               </a:t>
            </a:r>
            <a:r>
              <a:rPr lang="bg-BG" altLang="bg-BG" sz="2400" dirty="0"/>
              <a:t>2. Възстановяване на износването.</a:t>
            </a:r>
            <a:endParaRPr lang="en-US" altLang="bg-BG" sz="2400" dirty="0"/>
          </a:p>
          <a:p>
            <a:pPr eaLnBrk="1" hangingPunct="1">
              <a:buFontTx/>
              <a:buNone/>
              <a:defRPr/>
            </a:pPr>
            <a:r>
              <a:rPr lang="en-US" altLang="bg-BG" sz="2400" dirty="0"/>
              <a:t>               </a:t>
            </a:r>
            <a:r>
              <a:rPr lang="bg-BG" altLang="bg-BG" sz="2400" dirty="0"/>
              <a:t>3. Информационно осигуряване на поддръжката.</a:t>
            </a:r>
            <a:endParaRPr lang="en-US" altLang="bg-BG" sz="2400" dirty="0"/>
          </a:p>
          <a:p>
            <a:pPr eaLnBrk="1" hangingPunct="1">
              <a:buFontTx/>
              <a:buNone/>
              <a:defRPr/>
            </a:pPr>
            <a:r>
              <a:rPr lang="en-US" altLang="bg-BG" sz="2400" dirty="0"/>
              <a:t>               </a:t>
            </a:r>
            <a:r>
              <a:rPr lang="bg-BG" altLang="bg-BG" sz="2400" dirty="0"/>
              <a:t>4. Подготовка на планирана във времето поддръжка.</a:t>
            </a:r>
            <a:endParaRPr lang="en-US" altLang="bg-BG" sz="2400" dirty="0"/>
          </a:p>
          <a:p>
            <a:pPr eaLnBrk="1" hangingPunct="1">
              <a:buFontTx/>
              <a:buNone/>
              <a:defRPr/>
            </a:pPr>
            <a:r>
              <a:rPr lang="en-US" altLang="bg-BG" sz="2400" dirty="0"/>
              <a:t>               </a:t>
            </a:r>
            <a:r>
              <a:rPr lang="bg-BG" altLang="bg-BG" sz="2400" dirty="0"/>
              <a:t>5. Подготовка на прогнозната поддръжка.</a:t>
            </a:r>
            <a:endParaRPr lang="en-US" altLang="bg-BG" sz="2400" dirty="0"/>
          </a:p>
          <a:p>
            <a:pPr eaLnBrk="1" hangingPunct="1">
              <a:buFontTx/>
              <a:buNone/>
              <a:defRPr/>
            </a:pPr>
            <a:r>
              <a:rPr lang="en-US" altLang="bg-BG" sz="2400" dirty="0"/>
              <a:t>               </a:t>
            </a:r>
            <a:r>
              <a:rPr lang="bg-BG" altLang="bg-BG" sz="2400" dirty="0"/>
              <a:t>6. Оценка на плановата поддръжка.</a:t>
            </a:r>
            <a:endParaRPr lang="en-US" alt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536700"/>
          </a:xfrm>
        </p:spPr>
        <p:txBody>
          <a:bodyPr/>
          <a:lstStyle/>
          <a:p>
            <a:pPr algn="ctr" eaLnBrk="1" hangingPunct="1"/>
            <a:r>
              <a:rPr lang="bg-BG" altLang="bg-B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alt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Стълб 5</a:t>
            </a:r>
            <a: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Поддържане на високо качество</a:t>
            </a:r>
            <a:endParaRPr lang="en-US" altLang="bg-BG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435070F-ECEC-47C7-AAF7-652AB09E2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bg-BG" altLang="bg-BG" sz="2400" dirty="0"/>
              <a:t>Задоволяване на клиентите с продукти, които са качествени и надеждни</a:t>
            </a:r>
            <a:r>
              <a:rPr lang="en-US" altLang="bg-BG" sz="2400" dirty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bg-BG" altLang="bg-BG" sz="2400" dirty="0"/>
              <a:t>Добре поддържаните съоръжения и обучен персонал, произвеждащ качествена продукция</a:t>
            </a:r>
            <a:r>
              <a:rPr lang="en-US" altLang="bg-BG" sz="2400" dirty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bg-BG" altLang="bg-BG" sz="2400" dirty="0"/>
              <a:t>Политика.</a:t>
            </a:r>
            <a:endParaRPr lang="en-US" altLang="bg-BG" sz="2400" dirty="0"/>
          </a:p>
          <a:p>
            <a:pPr marL="457200" indent="-457200" eaLnBrk="1" hangingPunct="1">
              <a:lnSpc>
                <a:spcPct val="90000"/>
              </a:lnSpc>
              <a:buClrTx/>
              <a:buSzPct val="100000"/>
              <a:buFont typeface="+mj-lt"/>
              <a:buAutoNum type="arabicPeriod"/>
              <a:defRPr/>
            </a:pPr>
            <a:r>
              <a:rPr lang="bg-BG" altLang="bg-BG" sz="2400" dirty="0"/>
              <a:t>Внедряване на процедури по управление на качеството.</a:t>
            </a:r>
          </a:p>
          <a:p>
            <a:pPr marL="457200" indent="-457200" eaLnBrk="1" hangingPunct="1">
              <a:lnSpc>
                <a:spcPct val="90000"/>
              </a:lnSpc>
              <a:buClrTx/>
              <a:buSzPct val="100000"/>
              <a:buFont typeface="+mj-lt"/>
              <a:buAutoNum type="arabicPeriod"/>
              <a:defRPr/>
            </a:pPr>
            <a:r>
              <a:rPr lang="bg-BG" altLang="bg-BG" sz="2400" dirty="0"/>
              <a:t>Фокусиране върху превенция на отказите.</a:t>
            </a:r>
            <a:endParaRPr lang="en-US" altLang="bg-BG" sz="2400" dirty="0"/>
          </a:p>
          <a:p>
            <a:pPr marL="457200" indent="-457200" eaLnBrk="1" hangingPunct="1">
              <a:lnSpc>
                <a:spcPct val="90000"/>
              </a:lnSpc>
              <a:buClrTx/>
              <a:buSzPct val="100000"/>
              <a:buFont typeface="+mj-lt"/>
              <a:buAutoNum type="arabicPeriod"/>
              <a:defRPr/>
            </a:pPr>
            <a:r>
              <a:rPr lang="bg-BG" altLang="bg-BG" sz="2400" dirty="0"/>
              <a:t>Фокусиране по отстраняване на причините за откази.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003300"/>
          </a:xfrm>
        </p:spPr>
        <p:txBody>
          <a:bodyPr/>
          <a:lstStyle/>
          <a:p>
            <a:pPr algn="ctr" eaLnBrk="1" hangingPunct="1"/>
            <a:r>
              <a:rPr lang="en-US" altLang="bg-BG" sz="2800" dirty="0" smtClean="0"/>
              <a:t>        </a:t>
            </a:r>
            <a: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Продължение</a:t>
            </a:r>
            <a:endParaRPr lang="en-US" altLang="bg-BG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DE92665-C2D9-4E71-8615-A745E44E0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pPr marL="457200" indent="-457200" eaLnBrk="1" hangingPunct="1">
              <a:buClrTx/>
              <a:buSzPct val="100000"/>
              <a:buFont typeface="+mj-lt"/>
              <a:buAutoNum type="arabicPeriod" startAt="4"/>
              <a:defRPr/>
            </a:pPr>
            <a:r>
              <a:rPr lang="bg-BG" altLang="bg-BG" sz="2400" dirty="0"/>
              <a:t>Анализ на възникналите повреди на терен.</a:t>
            </a:r>
          </a:p>
          <a:p>
            <a:pPr marL="457200" indent="-457200" eaLnBrk="1" hangingPunct="1">
              <a:buClrTx/>
              <a:buSzPct val="100000"/>
              <a:buFont typeface="+mj-lt"/>
              <a:buAutoNum type="arabicPeriod" startAt="4"/>
              <a:defRPr/>
            </a:pPr>
            <a:r>
              <a:rPr lang="bg-BG" altLang="bg-BG" sz="2400" dirty="0"/>
              <a:t>Контрол на качеството на работа на операторите.</a:t>
            </a:r>
          </a:p>
          <a:p>
            <a:pPr marL="0" indent="0" eaLnBrk="1" hangingPunct="1"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altLang="bg-BG" sz="2400" dirty="0"/>
          </a:p>
          <a:p>
            <a:pPr eaLnBrk="1" hangingPunct="1">
              <a:defRPr/>
            </a:pPr>
            <a:r>
              <a:rPr lang="en-US" altLang="bg-BG" sz="2400" dirty="0"/>
              <a:t> </a:t>
            </a:r>
            <a:r>
              <a:rPr lang="bg-BG" altLang="bg-BG" sz="2400" dirty="0"/>
              <a:t>Цели.</a:t>
            </a:r>
            <a:endParaRPr lang="en-US" altLang="bg-BG" sz="2400" dirty="0"/>
          </a:p>
          <a:p>
            <a:pPr marL="457200" indent="-457200" eaLnBrk="1" hangingPunct="1">
              <a:buClrTx/>
              <a:buSzPct val="100000"/>
              <a:buFont typeface="+mj-lt"/>
              <a:buAutoNum type="arabicPeriod"/>
              <a:defRPr/>
            </a:pPr>
            <a:r>
              <a:rPr lang="bg-BG" altLang="bg-BG" sz="2400" dirty="0"/>
              <a:t>Поддържане на нулеви оплаквания от клиентите.</a:t>
            </a:r>
          </a:p>
          <a:p>
            <a:pPr marL="457200" indent="-457200" eaLnBrk="1" hangingPunct="1">
              <a:buClrTx/>
              <a:buSzPct val="100000"/>
              <a:buFont typeface="+mj-lt"/>
              <a:buAutoNum type="arabicPeriod"/>
              <a:defRPr/>
            </a:pPr>
            <a:r>
              <a:rPr lang="bg-BG" altLang="bg-BG" sz="2400" dirty="0"/>
              <a:t>Снижение на дефектите в процесите.</a:t>
            </a:r>
          </a:p>
          <a:p>
            <a:pPr marL="457200" indent="-457200" eaLnBrk="1" hangingPunct="1">
              <a:buClrTx/>
              <a:buSzPct val="100000"/>
              <a:buFont typeface="+mj-lt"/>
              <a:buAutoNum type="arabicPeriod"/>
              <a:defRPr/>
            </a:pPr>
            <a:r>
              <a:rPr lang="bg-BG" altLang="bg-BG" sz="2400" dirty="0"/>
              <a:t>Снижение на разходите за контрол на качеството.</a:t>
            </a:r>
          </a:p>
          <a:p>
            <a:pPr marL="0" indent="0" eaLnBrk="1" hangingPunct="1"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altLang="bg-BG" sz="2400" dirty="0"/>
          </a:p>
          <a:p>
            <a:pPr eaLnBrk="1" hangingPunct="1">
              <a:defRPr/>
            </a:pPr>
            <a:r>
              <a:rPr lang="bg-BG" altLang="bg-BG" sz="2400" dirty="0"/>
              <a:t>Дефектите се разделят на такива, които са се проявили при клиента и вътрешно фирмени дефекти.</a:t>
            </a:r>
            <a:endParaRPr lang="en-US" altLang="bg-B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22300"/>
          </a:xfrm>
        </p:spPr>
        <p:txBody>
          <a:bodyPr/>
          <a:lstStyle/>
          <a:p>
            <a:pPr algn="ctr" eaLnBrk="1" hangingPunct="1"/>
            <a:r>
              <a:rPr lang="bg-BG" alt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Стълб 6</a:t>
            </a:r>
            <a: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endParaRPr lang="en-US" altLang="bg-BG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altLang="bg-BG" sz="2000" dirty="0" smtClean="0"/>
              <a:t>Целта е да се изградят широкоспектърни специалисти с висок морал, които работят ефективно и самостоятелно чрез непрекъснато развитие</a:t>
            </a:r>
            <a:r>
              <a:rPr lang="bg-BG" altLang="bg-BG" sz="2000" b="1" dirty="0" smtClean="0"/>
              <a:t>,</a:t>
            </a:r>
            <a:r>
              <a:rPr lang="bg-BG" altLang="bg-BG" sz="2000" dirty="0" smtClean="0"/>
              <a:t> оценяване на уменията и осигуряване на адекватно обучение.</a:t>
            </a:r>
            <a:endParaRPr lang="en-US" altLang="bg-BG" sz="2000" dirty="0" smtClean="0"/>
          </a:p>
          <a:p>
            <a:pPr eaLnBrk="1" hangingPunct="1">
              <a:lnSpc>
                <a:spcPct val="90000"/>
              </a:lnSpc>
            </a:pPr>
            <a:r>
              <a:rPr lang="bg-BG" altLang="bg-BG" sz="2000" dirty="0" smtClean="0"/>
              <a:t>Съществуват 4 фази на придобиване на знания и умения:</a:t>
            </a:r>
            <a:endParaRPr lang="en-US" altLang="bg-BG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000" dirty="0" smtClean="0"/>
              <a:t>               </a:t>
            </a:r>
            <a:r>
              <a:rPr lang="bg-BG" altLang="bg-BG" sz="2000" dirty="0" smtClean="0"/>
              <a:t>1</a:t>
            </a:r>
            <a:r>
              <a:rPr lang="en-US" altLang="bg-BG" sz="2000" dirty="0" smtClean="0"/>
              <a:t>: </a:t>
            </a:r>
            <a:r>
              <a:rPr lang="bg-BG" altLang="bg-BG" sz="2000" dirty="0" smtClean="0"/>
              <a:t>Не знам.</a:t>
            </a:r>
            <a:endParaRPr lang="en-US" altLang="bg-BG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000" dirty="0" smtClean="0"/>
              <a:t>               2 : </a:t>
            </a:r>
            <a:r>
              <a:rPr lang="bg-BG" altLang="bg-BG" sz="2000" dirty="0" smtClean="0"/>
              <a:t>Зная на теория, но не мога да го направя.</a:t>
            </a:r>
            <a:endParaRPr lang="en-US" altLang="bg-BG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000" dirty="0" smtClean="0"/>
              <a:t>               3 : </a:t>
            </a:r>
            <a:r>
              <a:rPr lang="bg-BG" altLang="bg-BG" sz="2000" dirty="0" smtClean="0"/>
              <a:t>Мога да го правя, но не мога да го преподавам.</a:t>
            </a:r>
            <a:endParaRPr lang="en-US" altLang="bg-BG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000" dirty="0" smtClean="0"/>
              <a:t>               4 : </a:t>
            </a:r>
            <a:r>
              <a:rPr lang="bg-BG" altLang="bg-BG" sz="2000" dirty="0" smtClean="0"/>
              <a:t>Правя го и обучавам другите.</a:t>
            </a:r>
            <a:endParaRPr lang="en-US" altLang="bg-BG" sz="2000" dirty="0" smtClean="0"/>
          </a:p>
          <a:p>
            <a:pPr eaLnBrk="1" hangingPunct="1">
              <a:lnSpc>
                <a:spcPct val="90000"/>
              </a:lnSpc>
            </a:pPr>
            <a:r>
              <a:rPr lang="bg-BG" altLang="bg-BG" sz="2000" dirty="0" smtClean="0"/>
              <a:t>Политика.</a:t>
            </a:r>
            <a:endParaRPr lang="en-US" altLang="bg-BG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000" dirty="0" smtClean="0"/>
              <a:t>               - </a:t>
            </a:r>
            <a:r>
              <a:rPr lang="bg-BG" altLang="bg-BG" sz="2000" dirty="0" smtClean="0"/>
              <a:t>Подобряване на знания и умения.</a:t>
            </a:r>
            <a:endParaRPr lang="en-US" altLang="bg-BG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000" dirty="0" smtClean="0"/>
              <a:t>               - </a:t>
            </a:r>
            <a:r>
              <a:rPr lang="bg-BG" altLang="bg-BG" sz="2000" dirty="0" smtClean="0"/>
              <a:t>Създаване на условия за самообучение.</a:t>
            </a:r>
            <a:endParaRPr lang="en-US" altLang="bg-BG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000" dirty="0" smtClean="0"/>
              <a:t>               - </a:t>
            </a:r>
            <a:r>
              <a:rPr lang="bg-BG" altLang="bg-BG" sz="2000" dirty="0" smtClean="0"/>
              <a:t>Обучението да не е стресиращо.</a:t>
            </a:r>
            <a:endParaRPr lang="en-US" altLang="bg-BG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231900"/>
          </a:xfrm>
        </p:spPr>
        <p:txBody>
          <a:bodyPr/>
          <a:lstStyle/>
          <a:p>
            <a:pPr algn="ctr" eaLnBrk="1" hangingPunct="1"/>
            <a:r>
              <a:rPr lang="en-US" altLang="bg-BG" sz="2800" dirty="0" smtClean="0"/>
              <a:t>                  </a:t>
            </a:r>
            <a: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Продължение</a:t>
            </a:r>
            <a:endParaRPr lang="en-US" altLang="bg-BG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686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bg-BG" sz="2400" dirty="0" smtClean="0"/>
          </a:p>
          <a:p>
            <a:pPr eaLnBrk="1" hangingPunct="1">
              <a:lnSpc>
                <a:spcPct val="90000"/>
              </a:lnSpc>
            </a:pPr>
            <a:r>
              <a:rPr lang="bg-BG" altLang="bg-BG" sz="2400" dirty="0" smtClean="0"/>
              <a:t>Стъпки при обучението:</a:t>
            </a:r>
            <a:endParaRPr lang="en-US" altLang="bg-BG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400" dirty="0" smtClean="0"/>
              <a:t>             - </a:t>
            </a:r>
            <a:r>
              <a:rPr lang="bg-BG" altLang="bg-BG" sz="2400" dirty="0" smtClean="0"/>
              <a:t>Оценка на настоящето ниво на образование и умения на персонала.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400" dirty="0" smtClean="0"/>
              <a:t>             - </a:t>
            </a:r>
            <a:r>
              <a:rPr lang="bg-BG" altLang="bg-BG" sz="2400" dirty="0" smtClean="0"/>
              <a:t>Подготовка и изпълнение на годишна програма за обучение.</a:t>
            </a:r>
            <a:endParaRPr lang="en-US" altLang="bg-BG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400" dirty="0" smtClean="0"/>
              <a:t>             - </a:t>
            </a:r>
            <a:r>
              <a:rPr lang="bg-BG" altLang="bg-BG" sz="2400" dirty="0" smtClean="0"/>
              <a:t>Оценка на дейността по обучение и проучване на бъдещите нужди от обучение.</a:t>
            </a:r>
            <a:endParaRPr lang="en-US" altLang="bg-BG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pPr algn="ctr"/>
            <a:r>
              <a:rPr lang="bg-BG" altLang="bg-BG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Стълб 7 </a:t>
            </a:r>
            <a:r>
              <a:rPr lang="bg-BG" altLang="bg-BG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bg-BG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TPM</a:t>
            </a:r>
            <a:r>
              <a:rPr lang="bg-BG" altLang="bg-BG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офиса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7F887-87F0-4A6C-A891-B07D858AD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200400"/>
            <a:ext cx="8458200" cy="4389438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bg-BG" sz="4000" dirty="0"/>
              <a:t>Целта е административните функции да бъдат високо ефективни и да осигуряват своевременно съдействие и услуги на производствените звена.</a:t>
            </a:r>
          </a:p>
          <a:p>
            <a:pPr>
              <a:defRPr/>
            </a:pP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536700"/>
          </a:xfrm>
        </p:spPr>
        <p:txBody>
          <a:bodyPr/>
          <a:lstStyle/>
          <a:p>
            <a:pPr algn="ctr" eaLnBrk="1" hangingPunct="1"/>
            <a:r>
              <a:rPr lang="bg-BG" altLang="bg-BG" sz="2800" dirty="0" smtClean="0"/>
              <a:t/>
            </a:r>
            <a:br>
              <a:rPr lang="bg-BG" altLang="bg-BG" sz="2800" dirty="0" smtClean="0"/>
            </a:br>
            <a:endParaRPr lang="en-US" altLang="bg-BG" sz="2800" dirty="0" smtClean="0"/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altLang="bg-BG" sz="2400" dirty="0" smtClean="0"/>
              <a:t>Основни загуби в офиса:</a:t>
            </a:r>
            <a:endParaRPr lang="en-US" altLang="bg-BG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400" dirty="0" smtClean="0"/>
              <a:t>        - </a:t>
            </a:r>
            <a:r>
              <a:rPr lang="bg-BG" altLang="bg-BG" sz="2400" dirty="0" smtClean="0"/>
              <a:t>Загуби в процесите.</a:t>
            </a:r>
            <a:endParaRPr lang="en-US" altLang="bg-BG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400" dirty="0" smtClean="0"/>
              <a:t>        - </a:t>
            </a:r>
            <a:r>
              <a:rPr lang="bg-BG" altLang="bg-BG" sz="2400" dirty="0" smtClean="0"/>
              <a:t>Загуби в счетоводството, маркетинга и продажбите.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400" dirty="0" smtClean="0"/>
              <a:t>        - </a:t>
            </a:r>
            <a:r>
              <a:rPr lang="bg-BG" altLang="bg-BG" sz="2400" dirty="0" smtClean="0"/>
              <a:t>Загуби при комуникацията.</a:t>
            </a:r>
            <a:endParaRPr lang="en-US" altLang="bg-BG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400" dirty="0" smtClean="0"/>
              <a:t>        - </a:t>
            </a:r>
            <a:r>
              <a:rPr lang="bg-BG" altLang="bg-BG" sz="2400" dirty="0" smtClean="0"/>
              <a:t>Загуби на работно време.</a:t>
            </a:r>
            <a:endParaRPr lang="en-US" altLang="bg-BG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400" dirty="0" smtClean="0"/>
              <a:t>        - </a:t>
            </a:r>
            <a:r>
              <a:rPr lang="bg-BG" altLang="bg-BG" sz="2400" dirty="0" smtClean="0"/>
              <a:t>Загуби за насочване на вниманието.</a:t>
            </a:r>
            <a:endParaRPr lang="en-US" altLang="bg-BG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400" dirty="0" smtClean="0"/>
              <a:t>        - </a:t>
            </a:r>
            <a:r>
              <a:rPr lang="bg-BG" altLang="bg-BG" sz="2400" dirty="0" smtClean="0"/>
              <a:t>Загуби на точност.</a:t>
            </a:r>
            <a:endParaRPr lang="en-US" altLang="bg-BG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400" dirty="0" smtClean="0"/>
              <a:t>        - </a:t>
            </a:r>
            <a:r>
              <a:rPr lang="bg-BG" altLang="bg-BG" sz="2400" dirty="0" smtClean="0"/>
              <a:t>Повреди в офис оборудването.</a:t>
            </a:r>
            <a:endParaRPr lang="en-US" altLang="bg-BG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400" dirty="0" smtClean="0"/>
              <a:t>        - </a:t>
            </a:r>
            <a:r>
              <a:rPr lang="bg-BG" altLang="bg-BG" sz="2400" dirty="0" smtClean="0"/>
              <a:t>Прекъсване на канали за обмен на информация.</a:t>
            </a:r>
            <a:endParaRPr lang="en-US" altLang="bg-BG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400" dirty="0" smtClean="0"/>
              <a:t>        - </a:t>
            </a:r>
            <a:r>
              <a:rPr lang="bg-BG" altLang="bg-BG" sz="2400" dirty="0" smtClean="0"/>
              <a:t>Загуба от повторно въвеждане на информация.</a:t>
            </a:r>
            <a:endParaRPr lang="en-US" altLang="bg-BG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400" dirty="0" smtClean="0"/>
              <a:t>        - </a:t>
            </a:r>
            <a:r>
              <a:rPr lang="bg-BG" altLang="bg-BG" sz="2400" dirty="0" smtClean="0"/>
              <a:t>Загуба при търсене на документи.</a:t>
            </a:r>
            <a:endParaRPr lang="en-US" altLang="bg-BG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457200" y="292100"/>
            <a:ext cx="6934200" cy="774700"/>
          </a:xfrm>
        </p:spPr>
        <p:txBody>
          <a:bodyPr/>
          <a:lstStyle/>
          <a:p>
            <a:pPr algn="ctr" eaLnBrk="1" hangingPunct="1"/>
            <a:r>
              <a:rPr lang="en-US" altLang="bg-BG" sz="2800" dirty="0" smtClean="0"/>
              <a:t>                   </a:t>
            </a:r>
            <a: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Продължение</a:t>
            </a:r>
            <a:endParaRPr lang="en-US" altLang="bg-BG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400" dirty="0" smtClean="0"/>
              <a:t>           - </a:t>
            </a:r>
            <a:r>
              <a:rPr lang="bg-BG" altLang="bg-BG" sz="2400" dirty="0" smtClean="0"/>
              <a:t>Справяне с оплаквания на клиенти.</a:t>
            </a:r>
            <a:endParaRPr lang="en-US" altLang="bg-BG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400" dirty="0" smtClean="0"/>
              <a:t>           - </a:t>
            </a:r>
            <a:r>
              <a:rPr lang="bg-BG" altLang="bg-BG" sz="2400" dirty="0" smtClean="0"/>
              <a:t>Допълнителни разходи поради спешни доставки.</a:t>
            </a:r>
            <a:endParaRPr lang="en-US" altLang="bg-BG" sz="2400" dirty="0" smtClean="0"/>
          </a:p>
          <a:p>
            <a:pPr eaLnBrk="1" hangingPunct="1">
              <a:lnSpc>
                <a:spcPct val="90000"/>
              </a:lnSpc>
            </a:pPr>
            <a:r>
              <a:rPr lang="bg-BG" altLang="bg-BG" sz="2400" dirty="0" smtClean="0"/>
              <a:t>Ползи.</a:t>
            </a:r>
            <a:endParaRPr lang="en-US" altLang="bg-BG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400" dirty="0" smtClean="0"/>
              <a:t>           - </a:t>
            </a:r>
            <a:r>
              <a:rPr lang="bg-BG" altLang="bg-BG" sz="2400" dirty="0" smtClean="0"/>
              <a:t>Включване на целия персонал за подобряване на ефективността.</a:t>
            </a:r>
            <a:endParaRPr lang="en-US" altLang="bg-BG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400" dirty="0" smtClean="0"/>
              <a:t>           - </a:t>
            </a:r>
            <a:r>
              <a:rPr lang="bg-BG" altLang="bg-BG" sz="2400" dirty="0" smtClean="0"/>
              <a:t>По-добре организирана работна среда.</a:t>
            </a:r>
            <a:endParaRPr lang="en-US" altLang="bg-BG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400" dirty="0" smtClean="0"/>
              <a:t>           - </a:t>
            </a:r>
            <a:r>
              <a:rPr lang="bg-BG" altLang="bg-BG" sz="2400" dirty="0" smtClean="0"/>
              <a:t>Намаляване на повторно извършваната работа.</a:t>
            </a:r>
            <a:endParaRPr lang="en-US" altLang="bg-BG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400" dirty="0" smtClean="0"/>
              <a:t>           - </a:t>
            </a:r>
            <a:r>
              <a:rPr lang="bg-BG" altLang="bg-BG" sz="2400" dirty="0" smtClean="0"/>
              <a:t>Снижаване на административните разходи.</a:t>
            </a:r>
            <a:endParaRPr lang="en-US" altLang="bg-BG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400" dirty="0" smtClean="0"/>
              <a:t>           - </a:t>
            </a:r>
            <a:r>
              <a:rPr lang="bg-BG" altLang="bg-BG" sz="2400" dirty="0" smtClean="0"/>
              <a:t>Намаляване броя на поддържаните файлове.</a:t>
            </a:r>
            <a:endParaRPr lang="en-US" altLang="bg-BG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400" dirty="0" smtClean="0"/>
              <a:t>           - </a:t>
            </a:r>
            <a:r>
              <a:rPr lang="bg-BG" altLang="bg-BG" sz="2400" dirty="0" smtClean="0"/>
              <a:t>Намаляване на офис оборудването.</a:t>
            </a:r>
            <a:endParaRPr lang="en-US" altLang="bg-BG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400" dirty="0" smtClean="0"/>
              <a:t>           - </a:t>
            </a:r>
            <a:r>
              <a:rPr lang="bg-BG" altLang="bg-BG" sz="2400" dirty="0" smtClean="0"/>
              <a:t>Снижаване броя на оплакванията от клиентите.</a:t>
            </a:r>
            <a:endParaRPr lang="en-US" altLang="bg-BG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400" dirty="0" smtClean="0"/>
              <a:t>           - </a:t>
            </a:r>
            <a:r>
              <a:rPr lang="bg-BG" altLang="bg-BG" sz="2400" dirty="0" smtClean="0"/>
              <a:t>Намаляване на персонала.</a:t>
            </a:r>
            <a:endParaRPr lang="en-US" altLang="bg-BG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400" dirty="0" smtClean="0"/>
              <a:t>           - </a:t>
            </a:r>
            <a:r>
              <a:rPr lang="bg-BG" altLang="bg-BG" sz="2400" dirty="0" smtClean="0"/>
              <a:t>По-чиста и приятна работна среда.</a:t>
            </a:r>
            <a:endParaRPr lang="en-US" altLang="bg-BG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7C1FC4-D07D-456B-90B1-3DB5BF595552}"/>
              </a:ext>
            </a:extLst>
          </p:cNvPr>
          <p:cNvSpPr/>
          <p:nvPr/>
        </p:nvSpPr>
        <p:spPr>
          <a:xfrm>
            <a:off x="2078038" y="982663"/>
            <a:ext cx="4987925" cy="5349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bg-BG" altLang="bg-BG" sz="3200" dirty="0">
                <a:latin typeface="+mn-lt"/>
              </a:rPr>
              <a:t>Същност на ТРМ</a:t>
            </a:r>
            <a:endParaRPr lang="en-US" altLang="bg-BG" sz="3200" dirty="0">
              <a:latin typeface="+mn-lt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224A8B-2B64-4715-8AE7-028440F51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42988"/>
            <a:ext cx="86868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defRPr/>
            </a:pPr>
            <a:endParaRPr lang="bg-BG" alt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defRPr/>
            </a:pPr>
            <a:endParaRPr lang="bg-BG" alt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alibri" panose="020F0502020204030204" pitchFamily="34" charset="0"/>
              <a:buAutoNum type="arabicPeriod"/>
              <a:defRPr/>
            </a:pPr>
            <a:endParaRPr lang="bg-BG" alt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alibri" panose="020F0502020204030204" pitchFamily="34" charset="0"/>
              <a:buAutoNum type="arabicPeriod"/>
              <a:defRPr/>
            </a:pPr>
            <a:r>
              <a:rPr lang="bg-BG" alt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 операторите за поддръжка и обслужване на съоръженията и включването им в тази дейност.</a:t>
            </a:r>
          </a:p>
          <a:p>
            <a:pPr>
              <a:buFont typeface="Calibri" panose="020F0502020204030204" pitchFamily="34" charset="0"/>
              <a:buAutoNum type="arabicPeriod"/>
              <a:defRPr/>
            </a:pPr>
            <a:r>
              <a:rPr lang="bg-BG" alt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Безаварийна работа на машините и оборудването на основа на непрекъснато усъвършенстване.</a:t>
            </a:r>
          </a:p>
          <a:p>
            <a:pPr>
              <a:buFont typeface="Calibri" panose="020F0502020204030204" pitchFamily="34" charset="0"/>
              <a:buAutoNum type="arabicPeriod"/>
              <a:defRPr/>
            </a:pPr>
            <a:r>
              <a:rPr lang="bg-BG" alt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 на възможности за ранно откриване на причините за прекъсване на работата, тъй като машините се наблюдават от </a:t>
            </a:r>
            <a:r>
              <a:rPr lang="bg-BG" altLang="bg-BG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 оператори</a:t>
            </a:r>
            <a:r>
              <a:rPr lang="bg-BG" alt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altLang="bg-BG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774700"/>
          </a:xfrm>
        </p:spPr>
        <p:txBody>
          <a:bodyPr/>
          <a:lstStyle/>
          <a:p>
            <a:pPr algn="ctr" eaLnBrk="1" hangingPunct="1"/>
            <a: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Стълб 8</a:t>
            </a:r>
            <a:b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Здраве, безопасност и околна среда</a:t>
            </a:r>
            <a:endParaRPr lang="en-US" altLang="bg-BG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altLang="bg-BG" sz="2400" dirty="0" smtClean="0"/>
              <a:t>Цели.</a:t>
            </a:r>
            <a:endParaRPr lang="en-US" altLang="bg-BG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400" dirty="0" smtClean="0"/>
              <a:t>          - </a:t>
            </a:r>
            <a:r>
              <a:rPr lang="bg-BG" altLang="bg-BG" sz="2400" dirty="0" smtClean="0"/>
              <a:t>Без злополуки.</a:t>
            </a:r>
            <a:endParaRPr lang="en-US" altLang="bg-BG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400" dirty="0" smtClean="0"/>
              <a:t>          - </a:t>
            </a:r>
            <a:r>
              <a:rPr lang="bg-BG" altLang="bg-BG" sz="2400" dirty="0" smtClean="0"/>
              <a:t>Без професионални заболявания.</a:t>
            </a:r>
            <a:endParaRPr lang="en-US" altLang="bg-BG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bg-BG" sz="2400" dirty="0" smtClean="0"/>
              <a:t>          - </a:t>
            </a:r>
            <a:r>
              <a:rPr lang="bg-BG" altLang="bg-BG" sz="2400" dirty="0" smtClean="0"/>
              <a:t>Без пожари.</a:t>
            </a:r>
            <a:endParaRPr lang="en-US" altLang="bg-BG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bg-BG" sz="2400" dirty="0" smtClean="0"/>
          </a:p>
          <a:p>
            <a:pPr eaLnBrk="1" hangingPunct="1">
              <a:lnSpc>
                <a:spcPct val="90000"/>
              </a:lnSpc>
            </a:pPr>
            <a:r>
              <a:rPr lang="bg-BG" altLang="bg-BG" sz="2400" dirty="0" smtClean="0"/>
              <a:t>Помага да се създаде безопасна работна среда и дейности щадящи природата.</a:t>
            </a:r>
            <a:endParaRPr lang="en-US" altLang="bg-BG" sz="2400" dirty="0" smtClean="0"/>
          </a:p>
          <a:p>
            <a:pPr eaLnBrk="1" hangingPunct="1">
              <a:lnSpc>
                <a:spcPct val="90000"/>
              </a:lnSpc>
            </a:pPr>
            <a:r>
              <a:rPr lang="bg-BG" altLang="bg-BG" sz="2400" dirty="0" smtClean="0"/>
              <a:t>Играе активна роля за устойчивост на другите стълбове.</a:t>
            </a:r>
            <a:endParaRPr lang="en-US" altLang="bg-BG" sz="2400" dirty="0" smtClean="0"/>
          </a:p>
          <a:p>
            <a:pPr eaLnBrk="1" hangingPunct="1">
              <a:lnSpc>
                <a:spcPct val="90000"/>
              </a:lnSpc>
            </a:pPr>
            <a:r>
              <a:rPr lang="bg-BG" altLang="bg-BG" sz="2400" dirty="0" smtClean="0"/>
              <a:t>Използват се обучение, проверки, тестове, изпити и нагледни материали като: плакати, постери, споделено пространство в компютърната мрежа и други средства за ангажиране на персонала.</a:t>
            </a:r>
            <a:endParaRPr lang="en-US" altLang="bg-BG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8025"/>
          </a:xfrm>
        </p:spPr>
        <p:txBody>
          <a:bodyPr/>
          <a:lstStyle/>
          <a:p>
            <a:pPr eaLnBrk="1" hangingPunct="1"/>
            <a:r>
              <a:rPr lang="en-US" altLang="bg-BG" sz="3200" dirty="0" smtClean="0"/>
              <a:t> 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3871B429-30F8-418E-827C-539412E89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2663"/>
            <a:ext cx="9144000" cy="5875337"/>
          </a:xfrm>
        </p:spPr>
        <p:txBody>
          <a:bodyPr/>
          <a:lstStyle/>
          <a:p>
            <a:pPr eaLnBrk="1" hangingPunct="1">
              <a:defRPr/>
            </a:pPr>
            <a:r>
              <a:rPr lang="bg-BG" altLang="bg-BG" sz="2400" dirty="0"/>
              <a:t>Основни дейности при ТРМ : 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bg-BG" altLang="bg-BG" sz="2400" dirty="0"/>
              <a:t>Поддържай чисто и подредено, Смазвай, Следи за износване, Ремонтирай преди да е аварирала машината, Опрости и подобри процеса.</a:t>
            </a:r>
            <a:endParaRPr lang="en-US" altLang="bg-BG" sz="2400" dirty="0"/>
          </a:p>
          <a:p>
            <a:pPr eaLnBrk="1" hangingPunct="1">
              <a:buFontTx/>
              <a:buNone/>
              <a:defRPr/>
            </a:pPr>
            <a:endParaRPr lang="en-US" altLang="bg-BG" sz="1800" dirty="0"/>
          </a:p>
          <a:p>
            <a:pPr eaLnBrk="1" hangingPunct="1">
              <a:buFontTx/>
              <a:buNone/>
              <a:defRPr/>
            </a:pPr>
            <a:r>
              <a:rPr lang="en-US" altLang="bg-BG" sz="2800" i="1" dirty="0"/>
              <a:t>The Operators’ Creed of TPM –</a:t>
            </a:r>
          </a:p>
          <a:p>
            <a:pPr eaLnBrk="1" hangingPunct="1">
              <a:buFontTx/>
              <a:buNone/>
              <a:defRPr/>
            </a:pPr>
            <a:endParaRPr lang="en-US" altLang="bg-BG" sz="2000" i="1" dirty="0"/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en-US" altLang="bg-BG" sz="2000" dirty="0"/>
              <a:t>Keep it clean</a:t>
            </a:r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en-US" altLang="bg-BG" sz="2000" dirty="0"/>
              <a:t>Keep it lubricated</a:t>
            </a:r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en-US" altLang="bg-BG" sz="2000" dirty="0"/>
              <a:t> Monitor for degradation</a:t>
            </a:r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en-US" altLang="bg-BG" sz="2000" dirty="0"/>
              <a:t> Maintain it before production is affected                        </a:t>
            </a:r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en-US" altLang="bg-BG" sz="2000" dirty="0"/>
              <a:t>Simplify and improve it</a:t>
            </a:r>
          </a:p>
        </p:txBody>
      </p:sp>
      <p:pic>
        <p:nvPicPr>
          <p:cNvPr id="573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2514600"/>
            <a:ext cx="17526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5257800"/>
            <a:ext cx="7291388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pPr eaLnBrk="1" hangingPunct="1"/>
            <a:r>
              <a:rPr lang="bg-BG" altLang="bg-BG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 от въвеждане на ТРМ</a:t>
            </a:r>
            <a:endParaRPr lang="en-US" altLang="bg-BG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B836D-DD56-494B-B304-F109C3331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883150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1800" b="1" dirty="0"/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1800" b="1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bg-BG" sz="2400" dirty="0"/>
              <a:t>Производство без прекъсване.</a:t>
            </a:r>
            <a:endParaRPr lang="en-US" sz="24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bg-BG" sz="2400" dirty="0"/>
              <a:t>Минимално време за отстраняване на повреди.</a:t>
            </a:r>
            <a:endParaRPr lang="en-US" sz="24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bg-BG" sz="2400" dirty="0"/>
              <a:t>Въвеждане на изпреварваща поддръжка.</a:t>
            </a:r>
            <a:endParaRPr lang="en-US" sz="24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bg-BG" sz="2400" dirty="0"/>
              <a:t>Въвеждане на прогнозна поддръжка.</a:t>
            </a:r>
            <a:endParaRPr lang="en-US" sz="24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bg-BG" sz="2400" dirty="0"/>
              <a:t>Предоставяне на голям гаранционен срок след ремонт на съоръжение.</a:t>
            </a:r>
            <a:endParaRPr lang="en-US" sz="2400" dirty="0"/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400" dirty="0"/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400" dirty="0"/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" t="2049" r="2010" b="1939"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0"/>
            <a:ext cx="9142413" cy="230822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altLang="bg-BG" sz="7200" dirty="0">
                <a:solidFill>
                  <a:srgbClr val="7030A0"/>
                </a:solidFill>
                <a:latin typeface="Constantia" panose="02030602050306030303" pitchFamily="18" charset="0"/>
              </a:rPr>
              <a:t>ТРМ е пътешествие, а не крайна цел</a:t>
            </a:r>
            <a:endParaRPr lang="en-US" altLang="bg-BG" sz="7200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914400" y="990600"/>
            <a:ext cx="3790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Видове поддръжка</a:t>
            </a:r>
            <a:r>
              <a:rPr lang="en-US" alt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990600" y="1676400"/>
            <a:ext cx="77724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Ремонтна /реактивна/.</a:t>
            </a:r>
          </a:p>
          <a:p>
            <a:pPr eaLnBrk="1" hangingPunct="1"/>
            <a:r>
              <a:rPr lang="bg-BG" alt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Аварийна;</a:t>
            </a:r>
          </a:p>
          <a:p>
            <a:pPr eaLnBrk="1" hangingPunct="1"/>
            <a:r>
              <a:rPr lang="bg-BG" alt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Планова;</a:t>
            </a:r>
          </a:p>
          <a:p>
            <a:pPr eaLnBrk="1" hangingPunct="1"/>
            <a:r>
              <a:rPr lang="bg-BG" alt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Извънпланова;</a:t>
            </a:r>
          </a:p>
          <a:p>
            <a:pPr eaLnBrk="1" hangingPunct="1"/>
            <a:r>
              <a:rPr lang="bg-BG" alt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Експлоатация – рутинна поддръжка.</a:t>
            </a:r>
          </a:p>
          <a:p>
            <a:pPr eaLnBrk="1" hangingPunct="1"/>
            <a:r>
              <a:rPr lang="bg-BG" alt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Превантивна /</a:t>
            </a:r>
            <a:r>
              <a:rPr lang="en-US" alt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bg-BG" alt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/.</a:t>
            </a:r>
          </a:p>
          <a:p>
            <a:pPr eaLnBrk="1" hangingPunct="1"/>
            <a:r>
              <a:rPr lang="bg-BG" alt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Производствена. </a:t>
            </a:r>
          </a:p>
          <a:p>
            <a:pPr eaLnBrk="1" hangingPunct="1"/>
            <a:r>
              <a:rPr lang="bg-BG" alt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Корективна;</a:t>
            </a:r>
            <a:endParaRPr lang="en-US" altLang="bg-B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bg-BG" alt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Прогнозна;</a:t>
            </a:r>
          </a:p>
          <a:p>
            <a:pPr eaLnBrk="1" hangingPunct="1"/>
            <a:r>
              <a:rPr lang="bg-BG" alt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Съоръжения без поддръжка.</a:t>
            </a:r>
          </a:p>
          <a:p>
            <a:pPr eaLnBrk="1" hangingPunct="1"/>
            <a:r>
              <a:rPr lang="bg-BG" alt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Съвременни форми на поддръжка.</a:t>
            </a:r>
          </a:p>
          <a:p>
            <a:pPr eaLnBrk="1" hangingPunct="1"/>
            <a:r>
              <a:rPr lang="bg-BG" alt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Интелигентна;</a:t>
            </a:r>
          </a:p>
          <a:p>
            <a:pPr eaLnBrk="1" hangingPunct="1"/>
            <a:r>
              <a:rPr lang="bg-BG" alt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Дистанционна.</a:t>
            </a:r>
          </a:p>
          <a:p>
            <a:pPr eaLnBrk="1" hangingPunct="1"/>
            <a:r>
              <a:rPr lang="bg-BG" alt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ТРМ – Автономна.</a:t>
            </a:r>
          </a:p>
          <a:p>
            <a:pPr eaLnBrk="1" hangingPunct="1"/>
            <a:endParaRPr lang="en-US" altLang="bg-B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2724150"/>
          </a:xfrm>
        </p:spPr>
        <p:txBody>
          <a:bodyPr/>
          <a:lstStyle/>
          <a:p>
            <a:r>
              <a:rPr lang="bg-BG" altLang="bg-BG" sz="2400" u="sng" dirty="0" smtClean="0"/>
              <a:t>Развитие на системите за поддръжка:</a:t>
            </a:r>
            <a:br>
              <a:rPr lang="bg-BG" altLang="bg-BG" sz="2400" u="sng" dirty="0" smtClean="0"/>
            </a:br>
            <a:r>
              <a:rPr lang="bg-BG" altLang="bg-BG" sz="2400" dirty="0" smtClean="0"/>
              <a:t>Ремонтна /реактивна/ - реакция при отказ;</a:t>
            </a:r>
            <a:br>
              <a:rPr lang="bg-BG" altLang="bg-BG" sz="2400" dirty="0" smtClean="0"/>
            </a:br>
            <a:r>
              <a:rPr lang="bg-BG" altLang="bg-BG" sz="2400" dirty="0" smtClean="0"/>
              <a:t>Периодична – по съставен график;</a:t>
            </a:r>
            <a:br>
              <a:rPr lang="bg-BG" altLang="bg-BG" sz="2400" dirty="0" smtClean="0"/>
            </a:br>
            <a:r>
              <a:rPr lang="bg-BG" altLang="bg-BG" sz="2400" dirty="0" smtClean="0"/>
              <a:t>Проактивна – елиминира отказите на ранен етап;</a:t>
            </a:r>
            <a:br>
              <a:rPr lang="bg-BG" altLang="bg-BG" sz="2400" dirty="0" smtClean="0"/>
            </a:br>
            <a:r>
              <a:rPr lang="bg-BG" altLang="bg-BG" sz="2400" dirty="0" smtClean="0"/>
              <a:t>Прогнозна – използва статистическа обработка на отказите за прогноза на състоянието на машините.</a:t>
            </a:r>
            <a:r>
              <a:rPr lang="en-US" altLang="bg-BG" sz="2400" dirty="0" smtClean="0"/>
              <a:t/>
            </a:r>
            <a:br>
              <a:rPr lang="en-US" altLang="bg-BG" sz="2400" dirty="0" smtClean="0"/>
            </a:br>
            <a:r>
              <a:rPr lang="bg-BG" altLang="bg-BG" sz="2400" dirty="0" smtClean="0"/>
              <a:t>Нараства надеждността и времето на ефективна работа ОЕЕ%.</a:t>
            </a:r>
            <a:br>
              <a:rPr lang="bg-BG" altLang="bg-BG" sz="2400" dirty="0" smtClean="0"/>
            </a:br>
            <a:endParaRPr lang="bg-BG" altLang="bg-BG" sz="2400" dirty="0" smtClean="0"/>
          </a:p>
        </p:txBody>
      </p:sp>
      <p:pic>
        <p:nvPicPr>
          <p:cNvPr id="15363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3200400"/>
            <a:ext cx="6005513" cy="3162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8229600" cy="1143000"/>
          </a:xfrm>
        </p:spPr>
        <p:txBody>
          <a:bodyPr/>
          <a:lstStyle/>
          <a:p>
            <a:r>
              <a:rPr lang="bg-BG" alt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bg-BG" altLang="bg-BG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на ремонтната поддръжка.</a:t>
            </a:r>
            <a: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Системата на ремонтна поддръжка обхваща:</a:t>
            </a:r>
            <a:b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Аварийна поддръжка - ремонт на машината или съоръжението след авария;</a:t>
            </a:r>
            <a:b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Планова поддръжка - на определени интервали от време се планират ремонтно-поддържащи дейности;</a:t>
            </a:r>
            <a:b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Извънпланова поддръжка - обслужване и поддръжка на оборудването нерегулярно и извънпланово. Предприема се при съмнение за предстояща авария. </a:t>
            </a:r>
            <a:b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Експлоатация.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bg-BG" altLang="bg-BG" sz="2000" b="1" dirty="0" smtClean="0"/>
              <a:t>2.</a:t>
            </a:r>
            <a:r>
              <a:rPr lang="bg-BG" altLang="bg-BG" sz="2000" dirty="0" smtClean="0"/>
              <a:t> </a:t>
            </a:r>
            <a:r>
              <a:rPr lang="bg-BG" altLang="bg-BG" sz="2400" b="1" u="sng" dirty="0" smtClean="0"/>
              <a:t>Система за превантивна поддръжка.</a:t>
            </a:r>
            <a:r>
              <a:rPr lang="bg-BG" altLang="bg-BG" sz="2400" dirty="0" smtClean="0"/>
              <a:t>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bg-BG" altLang="bg-BG" sz="2000" dirty="0" smtClean="0"/>
              <a:t>Обхваща следните дейности:</a:t>
            </a:r>
            <a:br>
              <a:rPr lang="bg-BG" altLang="bg-BG" sz="2000" dirty="0" smtClean="0"/>
            </a:br>
            <a:r>
              <a:rPr lang="bg-BG" altLang="bg-BG" sz="2000" dirty="0" smtClean="0"/>
              <a:t>- Всекидневен контрол: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bg-BG" altLang="bg-BG" sz="2000" dirty="0" smtClean="0"/>
              <a:t>а) преглед, почистване и настройка, съгласно установените стандарти;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bg-BG" altLang="bg-BG" sz="2000" dirty="0" smtClean="0"/>
              <a:t>б) смазване на машините;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bg-BG" altLang="bg-BG" sz="2000" dirty="0" smtClean="0"/>
              <a:t>в) замяна на детайли и части, според процедурите за оптимална замяна;</a:t>
            </a:r>
            <a:br>
              <a:rPr lang="bg-BG" altLang="bg-BG" sz="2000" dirty="0" smtClean="0"/>
            </a:br>
            <a:r>
              <a:rPr lang="bg-BG" altLang="bg-BG" sz="2000" dirty="0" smtClean="0"/>
              <a:t>- Оценка на начина на експлоатация и на износването чрез: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bg-BG" altLang="bg-BG" sz="2000" dirty="0" smtClean="0"/>
              <a:t>а) проверка на оперативната работа и точността на изпълнението на оператора;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bg-BG" altLang="bg-BG" sz="2000" dirty="0" smtClean="0"/>
              <a:t>б) регулярна проверка и идентификация на тенденциите по износване чрез вибро анализ, термография, шум в лагерите и др.</a:t>
            </a:r>
            <a:br>
              <a:rPr lang="bg-BG" altLang="bg-BG" sz="2000" dirty="0" smtClean="0"/>
            </a:br>
            <a:r>
              <a:rPr lang="bg-BG" altLang="bg-BG" sz="2000" dirty="0" smtClean="0"/>
              <a:t>- Гаранция за безаварийна работа посредством </a:t>
            </a:r>
            <a:r>
              <a:rPr lang="bg-BG" altLang="bg-BG" sz="2000" u="sng" dirty="0" smtClean="0"/>
              <a:t>превантивен ремонт</a:t>
            </a:r>
            <a:r>
              <a:rPr lang="bg-BG" altLang="bg-BG" sz="2000" dirty="0" smtClean="0"/>
              <a:t>, при който се изработват програма за спиране на производството с най-малко загуби и работен цикъл за извършване на предварителни ремонти.  </a:t>
            </a:r>
            <a:br>
              <a:rPr lang="bg-BG" altLang="bg-BG" sz="2000" dirty="0" smtClean="0"/>
            </a:br>
            <a:endParaRPr lang="bg-BG" altLang="bg-BG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6172200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bg-BG" altLang="bg-BG" b="1" dirty="0" smtClean="0"/>
              <a:t>3</a:t>
            </a:r>
            <a:r>
              <a:rPr lang="bg-BG" altLang="bg-BG" dirty="0" smtClean="0"/>
              <a:t>. </a:t>
            </a:r>
            <a:r>
              <a:rPr lang="bg-BG" altLang="bg-BG" b="1" u="sng" dirty="0" smtClean="0"/>
              <a:t>Система за производствена поддръжка.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bg-BG" altLang="bg-BG" sz="2000" dirty="0" smtClean="0"/>
              <a:t>Постига се чрез диференциация на използваните методи в зависимост от типа на оборудването. За важните съоръжения се прилага превантивна поддръжка, а за останалите – ремонтна.</a:t>
            </a:r>
            <a:endParaRPr lang="bg-BG" altLang="bg-BG" sz="2000" b="1" u="sng" dirty="0" smtClean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bg-BG" altLang="bg-BG" sz="2400" dirty="0" smtClean="0"/>
              <a:t>Обхваща:  </a:t>
            </a:r>
            <a:r>
              <a:rPr lang="bg-BG" altLang="bg-BG" dirty="0" smtClean="0"/>
              <a:t/>
            </a:r>
            <a:br>
              <a:rPr lang="bg-BG" altLang="bg-BG" dirty="0" smtClean="0"/>
            </a:br>
            <a:r>
              <a:rPr lang="bg-BG" altLang="bg-BG" dirty="0" smtClean="0"/>
              <a:t>(1) Ремонтна поддръжка (РП). 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bg-BG" altLang="bg-BG" dirty="0" smtClean="0"/>
              <a:t>(2)Превантивна поддръжка(ПП). 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bg-BG" altLang="bg-BG" dirty="0" smtClean="0"/>
              <a:t>(3) Корективна поддръжка(КП).</a:t>
            </a:r>
            <a:endParaRPr lang="en-US" altLang="bg-BG" dirty="0" smtClean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bg-BG" altLang="bg-BG" sz="2000" dirty="0" smtClean="0"/>
              <a:t>Ориентирана е към подобрения на съществуващото оборудване.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bg-BG" dirty="0" smtClean="0"/>
              <a:t>(4) </a:t>
            </a:r>
            <a:r>
              <a:rPr lang="bg-BG" altLang="bg-BG" dirty="0" smtClean="0"/>
              <a:t>Система по предотвратяване на поддръжката.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bg-BG" altLang="bg-BG" sz="2000" dirty="0" smtClean="0"/>
              <a:t>При нея оборудването се проектира така да, че да не се нуждае от ремонт през целия жизнен цикъл на неговото използване. </a:t>
            </a:r>
            <a:r>
              <a:rPr lang="bg-BG" altLang="bg-BG" dirty="0" smtClean="0"/>
              <a:t/>
            </a:r>
            <a:br>
              <a:rPr lang="bg-BG" altLang="bg-BG" dirty="0" smtClean="0"/>
            </a:br>
            <a:r>
              <a:rPr lang="en-US" altLang="bg-BG" dirty="0" smtClean="0"/>
              <a:t>(5) </a:t>
            </a:r>
            <a:r>
              <a:rPr lang="bg-BG" altLang="bg-BG" dirty="0" smtClean="0"/>
              <a:t>Система за прогнозна поддръжка</a:t>
            </a:r>
            <a:r>
              <a:rPr lang="en-US" altLang="bg-BG" dirty="0" smtClean="0"/>
              <a:t>.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bg-BG" altLang="bg-BG" sz="2000" dirty="0" smtClean="0"/>
              <a:t>При нея на основата на прегледи и статистически методи се прогнозира амортизацията и се планира ремонта и подмяната на оборудването.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257800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bg-BG" altLang="bg-BG" sz="2800" b="1" dirty="0" smtClean="0"/>
              <a:t>4. Съвременни тенденции при поддръжката.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bg-BG" altLang="bg-BG" sz="2800" b="1" dirty="0" smtClean="0"/>
              <a:t>Дистанционна поддръжка</a:t>
            </a:r>
            <a:r>
              <a:rPr lang="en-US" altLang="bg-BG" sz="2800" b="1" dirty="0" smtClean="0"/>
              <a:t>.</a:t>
            </a:r>
            <a:endParaRPr lang="bg-BG" altLang="bg-BG" sz="2800" dirty="0" smtClean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bg-BG" sz="2400" b="1" dirty="0" smtClean="0"/>
              <a:t>(</a:t>
            </a:r>
            <a:r>
              <a:rPr lang="bg-BG" altLang="bg-BG" sz="2400" b="1" dirty="0" smtClean="0"/>
              <a:t>1</a:t>
            </a:r>
            <a:r>
              <a:rPr lang="en-US" altLang="bg-BG" sz="2400" b="1" dirty="0" smtClean="0"/>
              <a:t>) </a:t>
            </a:r>
            <a:r>
              <a:rPr lang="bg-BG" altLang="bg-BG" sz="2400" dirty="0" smtClean="0"/>
              <a:t>Дистанционната поддръжка дава възможност на техниците да наблюдават и поддържат дадено устройство, система или машина, без да се намират в близост до устройството.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bg-BG" sz="2400" b="1" dirty="0" smtClean="0"/>
              <a:t>(</a:t>
            </a:r>
            <a:r>
              <a:rPr lang="bg-BG" altLang="bg-BG" sz="2400" b="1" dirty="0" smtClean="0"/>
              <a:t>2</a:t>
            </a:r>
            <a:r>
              <a:rPr lang="en-US" altLang="bg-BG" sz="2400" b="1" dirty="0" smtClean="0"/>
              <a:t>) </a:t>
            </a:r>
            <a:r>
              <a:rPr lang="bg-BG" altLang="bg-BG" sz="2400" b="1" dirty="0" smtClean="0"/>
              <a:t>Интелигентна поддръжка</a:t>
            </a:r>
            <a:r>
              <a:rPr lang="en-US" altLang="bg-BG" sz="2400" b="1" dirty="0" smtClean="0"/>
              <a:t>.</a:t>
            </a:r>
            <a:endParaRPr lang="bg-BG" altLang="bg-BG" sz="2400" dirty="0" smtClean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bg-BG" altLang="bg-BG" sz="2000" dirty="0" smtClean="0"/>
              <a:t>В основата е събирането на данни от машини, инсталации или сгради. Техническите инфраструктури са оборудвани със сензори, които непрекъснато измерват тяхната функционалност и производителност и предават данните на централна платформа</a:t>
            </a:r>
            <a:r>
              <a:rPr lang="en-US" altLang="bg-BG" sz="2000" dirty="0" smtClean="0"/>
              <a:t> </a:t>
            </a:r>
            <a:r>
              <a:rPr lang="bg-BG" altLang="bg-BG" sz="2000" dirty="0" smtClean="0"/>
              <a:t>– Интернет на нещата </a:t>
            </a:r>
            <a:r>
              <a:rPr lang="en-US" altLang="bg-BG" sz="2000" dirty="0" smtClean="0"/>
              <a:t>IoT</a:t>
            </a:r>
            <a:r>
              <a:rPr lang="bg-BG" altLang="bg-BG" sz="2000" dirty="0" smtClean="0"/>
              <a:t>. </a:t>
            </a:r>
            <a:endParaRPr lang="en-US" altLang="bg-BG" sz="2000" dirty="0" smtClean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bg-BG" altLang="bg-BG" sz="2000" dirty="0" smtClean="0"/>
              <a:t>Данните се визуализират по подходящ начин и се използват от екипите за поддръжка и ръководния персонал.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bg-BG" altLang="bg-BG" sz="1200" b="1" dirty="0" smtClean="0"/>
          </a:p>
          <a:p>
            <a:pPr marL="0" indent="0">
              <a:buFont typeface="Wingdings 2" panose="05020102010507070707" pitchFamily="18" charset="2"/>
              <a:buNone/>
            </a:pPr>
            <a:endParaRPr lang="bg-BG" altLang="bg-B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1884</TotalTime>
  <Words>1511</Words>
  <Application>Microsoft Office PowerPoint</Application>
  <PresentationFormat>Презентация на цял екран (4:3)</PresentationFormat>
  <Paragraphs>271</Paragraphs>
  <Slides>33</Slides>
  <Notes>22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33</vt:i4>
      </vt:variant>
    </vt:vector>
  </HeadingPairs>
  <TitlesOfParts>
    <vt:vector size="45" baseType="lpstr">
      <vt:lpstr>Arial</vt:lpstr>
      <vt:lpstr>Calibri</vt:lpstr>
      <vt:lpstr>Constantia</vt:lpstr>
      <vt:lpstr>Wingdings 2</vt:lpstr>
      <vt:lpstr>Bodoni MT Black</vt:lpstr>
      <vt:lpstr>Bookman Old Style</vt:lpstr>
      <vt:lpstr>Times New Roman</vt:lpstr>
      <vt:lpstr>Courier New</vt:lpstr>
      <vt:lpstr>MS Mincho</vt:lpstr>
      <vt:lpstr>Tahoma</vt:lpstr>
      <vt:lpstr>Wingdings</vt:lpstr>
      <vt:lpstr>Flow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Развитие на системите за поддръжка: Ремонтна /реактивна/ - реакция при отказ; Периодична – по съставен график; Проактивна – елиминира отказите на ранен етап; Прогнозна – използва статистическа обработка на отказите за прогноза на състоянието на машините. Нараства надеждността и времето на ефективна работа ОЕЕ%. </vt:lpstr>
      <vt:lpstr>1. Система на ремонтната поддръжка. Системата на ремонтна поддръжка обхваща: -  Аварийна поддръжка - ремонт на машината или съоръжението след авария; -  Планова поддръжка - на определени интервали от време се планират ремонтно-поддържащи дейности; -  Извънпланова поддръжка - обслужване и поддръжка на оборудването нерегулярно и извънпланово. Предприема се при съмнение за предстояща авария.  - Експлоатация.</vt:lpstr>
      <vt:lpstr>Презентация на PowerPoint</vt:lpstr>
      <vt:lpstr>Презентация на PowerPoint</vt:lpstr>
      <vt:lpstr>Презентация на PowerPoint</vt:lpstr>
      <vt:lpstr>     Ще нараства използването на датчици за вибрации, температура, преместване, видеонаблюдение и др. поради развитие на технологиите и липсата на оперативен персонал.   </vt:lpstr>
      <vt:lpstr>Презентация на PowerPoint</vt:lpstr>
      <vt:lpstr>Презентация на PowerPoint</vt:lpstr>
      <vt:lpstr>  Стълбове на TPM Автономна поддръжка, Постоянни подобрения, Планирана поддръжка, Управление на качеството, Обучение, ТРМ в офиса, Здраве и безопасност. В основата всички дейности е 5 S метода за почистване и подреждане на работното място.</vt:lpstr>
      <vt:lpstr>Стълб 1 5S дейност  Подбери, Подреди, Почисти, Стандартизирай, Поддържай реда</vt:lpstr>
      <vt:lpstr>Стълб 2  Автономна поддръжка </vt:lpstr>
      <vt:lpstr>Презентация на PowerPoint</vt:lpstr>
      <vt:lpstr>                 </vt:lpstr>
      <vt:lpstr>Стълб 3  Непрекъснати малки подобрения -  KAIZEN </vt:lpstr>
      <vt:lpstr>Презентация на PowerPoint</vt:lpstr>
      <vt:lpstr>Презентация на PowerPoint</vt:lpstr>
      <vt:lpstr>Стълб 4 Планова поддръжка</vt:lpstr>
      <vt:lpstr>Продължение</vt:lpstr>
      <vt:lpstr> Стълб 5 Поддържане на високо качество</vt:lpstr>
      <vt:lpstr>        Продължение</vt:lpstr>
      <vt:lpstr>Стълб 6 Обучение</vt:lpstr>
      <vt:lpstr>                  Продължение</vt:lpstr>
      <vt:lpstr>Стълб 7  TPM в офиса</vt:lpstr>
      <vt:lpstr> </vt:lpstr>
      <vt:lpstr>                   Продължение</vt:lpstr>
      <vt:lpstr>Стълб 8  Здраве, безопасност и околна среда</vt:lpstr>
      <vt:lpstr> </vt:lpstr>
      <vt:lpstr>Резултати от въвеждане на ТРМ</vt:lpstr>
      <vt:lpstr>Презентация на PowerPoint</vt:lpstr>
    </vt:vector>
  </TitlesOfParts>
  <Company>Joines Auction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Joines</dc:creator>
  <cp:lastModifiedBy>Rumen Yordanov</cp:lastModifiedBy>
  <cp:revision>153</cp:revision>
  <dcterms:created xsi:type="dcterms:W3CDTF">2009-11-08T15:48:40Z</dcterms:created>
  <dcterms:modified xsi:type="dcterms:W3CDTF">2026-04-26T07:47:48Z</dcterms:modified>
</cp:coreProperties>
</file>