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65" r:id="rId2"/>
    <p:sldId id="266" r:id="rId3"/>
    <p:sldId id="267" r:id="rId4"/>
    <p:sldId id="268" r:id="rId5"/>
    <p:sldId id="269" r:id="rId6"/>
    <p:sldId id="270" r:id="rId7"/>
    <p:sldId id="262" r:id="rId8"/>
    <p:sldId id="263" r:id="rId9"/>
    <p:sldId id="264" r:id="rId10"/>
    <p:sldId id="271" r:id="rId11"/>
    <p:sldId id="277" r:id="rId1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8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1297" autoAdjust="0"/>
    <p:restoredTop sz="90929"/>
  </p:normalViewPr>
  <p:slideViewPr>
    <p:cSldViewPr>
      <p:cViewPr varScale="1">
        <p:scale>
          <a:sx n="84" d="100"/>
          <a:sy n="84" d="100"/>
        </p:scale>
        <p:origin x="96" y="402"/>
      </p:cViewPr>
      <p:guideLst>
        <p:guide orient="horz" pos="3408"/>
        <p:guide pos="5759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026" descr="Large confetti"/>
          <p:cNvSpPr>
            <a:spLocks noChangeArrowheads="1"/>
          </p:cNvSpPr>
          <p:nvPr/>
        </p:nvSpPr>
        <p:spPr bwMode="ltGray">
          <a:xfrm>
            <a:off x="484188" y="1549400"/>
            <a:ext cx="8158162" cy="1689100"/>
          </a:xfrm>
          <a:prstGeom prst="rect">
            <a:avLst/>
          </a:prstGeom>
          <a:pattFill prst="lgConfetti">
            <a:fgClr>
              <a:schemeClr val="accent2">
                <a:alpha val="50000"/>
              </a:schemeClr>
            </a:fgClr>
            <a:bgClr>
              <a:schemeClr val="folHlink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bg-BG" dirty="0"/>
          </a:p>
        </p:txBody>
      </p:sp>
      <p:sp>
        <p:nvSpPr>
          <p:cNvPr id="56323" name="AutoShape 1027"/>
          <p:cNvSpPr>
            <a:spLocks noChangeArrowheads="1"/>
          </p:cNvSpPr>
          <p:nvPr/>
        </p:nvSpPr>
        <p:spPr bwMode="ltGray">
          <a:xfrm>
            <a:off x="228600" y="3206750"/>
            <a:ext cx="8686800" cy="77788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bg-BG" dirty="0"/>
          </a:p>
        </p:txBody>
      </p:sp>
      <p:sp>
        <p:nvSpPr>
          <p:cNvPr id="56324" name="AutoShape 1028"/>
          <p:cNvSpPr>
            <a:spLocks noChangeArrowheads="1"/>
          </p:cNvSpPr>
          <p:nvPr/>
        </p:nvSpPr>
        <p:spPr bwMode="ltGray">
          <a:xfrm>
            <a:off x="228600" y="1482725"/>
            <a:ext cx="8686800" cy="77788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bg-BG" dirty="0"/>
          </a:p>
        </p:txBody>
      </p:sp>
      <p:sp>
        <p:nvSpPr>
          <p:cNvPr id="56325" name="AutoShape 1029"/>
          <p:cNvSpPr>
            <a:spLocks noChangeArrowheads="1"/>
          </p:cNvSpPr>
          <p:nvPr/>
        </p:nvSpPr>
        <p:spPr bwMode="ltGray">
          <a:xfrm>
            <a:off x="8623300" y="1246188"/>
            <a:ext cx="77788" cy="223520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bg-BG" dirty="0"/>
          </a:p>
        </p:txBody>
      </p:sp>
      <p:sp>
        <p:nvSpPr>
          <p:cNvPr id="56326" name="AutoShape 1030"/>
          <p:cNvSpPr>
            <a:spLocks noChangeArrowheads="1"/>
          </p:cNvSpPr>
          <p:nvPr/>
        </p:nvSpPr>
        <p:spPr bwMode="ltGray">
          <a:xfrm>
            <a:off x="434975" y="1252538"/>
            <a:ext cx="77788" cy="223520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bg-BG" dirty="0"/>
          </a:p>
        </p:txBody>
      </p:sp>
      <p:sp>
        <p:nvSpPr>
          <p:cNvPr id="56327" name="AutoShape 1031"/>
          <p:cNvSpPr>
            <a:spLocks noChangeArrowheads="1"/>
          </p:cNvSpPr>
          <p:nvPr/>
        </p:nvSpPr>
        <p:spPr bwMode="ltGray">
          <a:xfrm>
            <a:off x="2830513" y="5783263"/>
            <a:ext cx="3481387" cy="77787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bg-BG" dirty="0"/>
          </a:p>
        </p:txBody>
      </p:sp>
      <p:sp>
        <p:nvSpPr>
          <p:cNvPr id="56328" name="Rectangle 1032" descr="Large confetti"/>
          <p:cNvSpPr>
            <a:spLocks noChangeArrowheads="1"/>
          </p:cNvSpPr>
          <p:nvPr/>
        </p:nvSpPr>
        <p:spPr bwMode="ltGray">
          <a:xfrm>
            <a:off x="4095750" y="5734050"/>
            <a:ext cx="949325" cy="176213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bg-BG" dirty="0"/>
          </a:p>
        </p:txBody>
      </p:sp>
      <p:sp>
        <p:nvSpPr>
          <p:cNvPr id="56329" name="Rectangle 1033" descr="Large confetti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143000"/>
          </a:xfrm>
          <a:pattFill prst="lgConfetti">
            <a:fgClr>
              <a:schemeClr val="accent2"/>
            </a:fgClr>
            <a:bgClr>
              <a:schemeClr val="folHlink"/>
            </a:bgClr>
          </a:patt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altLang="bg-BG" noProof="0" smtClean="0"/>
              <a:t>Click to edit Master title style</a:t>
            </a:r>
          </a:p>
        </p:txBody>
      </p:sp>
      <p:sp>
        <p:nvSpPr>
          <p:cNvPr id="56330" name="Rectangle 103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465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altLang="bg-BG" noProof="0" smtClean="0"/>
              <a:t>Click to edit Master subtitle style</a:t>
            </a:r>
          </a:p>
        </p:txBody>
      </p:sp>
      <p:sp>
        <p:nvSpPr>
          <p:cNvPr id="56331" name="Rectangle 103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56332" name="Rectangle 103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56333" name="Rectangle 103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anchor="b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53F5C1A-A3DC-4AE4-B7FA-F9E8CFE7BF6C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57851D-C43A-4C0A-A966-9EA0EC7F90F7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3021629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821488" y="284163"/>
            <a:ext cx="2044700" cy="5811837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685800" y="284163"/>
            <a:ext cx="5983288" cy="5811837"/>
          </a:xfrm>
        </p:spPr>
        <p:txBody>
          <a:bodyPr vert="eaVert"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22FE25-4BEE-4E62-856B-0FCCF1CFA8D6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120493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лавие, графична колекция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93788" y="284163"/>
            <a:ext cx="7772400" cy="1143000"/>
          </a:xfrm>
        </p:spPr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онлайн изображение 2"/>
          <p:cNvSpPr>
            <a:spLocks noGrp="1"/>
          </p:cNvSpPr>
          <p:nvPr>
            <p:ph type="clipArt"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>
          <a:xfrm>
            <a:off x="8216900" y="6248400"/>
            <a:ext cx="533400" cy="609600"/>
          </a:xfrm>
        </p:spPr>
        <p:txBody>
          <a:bodyPr/>
          <a:lstStyle>
            <a:lvl1pPr>
              <a:defRPr/>
            </a:lvl1pPr>
          </a:lstStyle>
          <a:p>
            <a:fld id="{432CA400-BF2F-43D6-8E80-A74F0F50D74B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3529165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322BB4-4CFF-476E-9AE8-822A01D05BB2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1792805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92C668-8B29-4B7B-8E8C-3E134EB88162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280875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AD7A11-B751-4BF0-B84D-16700E03B8CC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63214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Текстов контейне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41C46E-CB9D-4AEF-B234-941E8ED40D64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63732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515D73-3948-4B77-9B74-651C494598D1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3154102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A09D8-D8F2-48A5-8D79-385971CAC4C2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2284990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D68720-DAB6-42B1-885E-5A59E178B856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3039405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 dirty="0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8B1315-B4F9-4DCD-87BD-5FB7410B500D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1352920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 descr="Large confetti"/>
          <p:cNvSpPr>
            <a:spLocks noGrp="1" noChangeArrowheads="1"/>
          </p:cNvSpPr>
          <p:nvPr>
            <p:ph type="title"/>
          </p:nvPr>
        </p:nvSpPr>
        <p:spPr bwMode="auto">
          <a:xfrm>
            <a:off x="1093788" y="28416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pattFill prst="lgConfetti">
                  <a:fgClr>
                    <a:schemeClr val="accent2"/>
                  </a:fgClr>
                  <a:bgClr>
                    <a:schemeClr val="folHlink"/>
                  </a:bgClr>
                </a:patt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bg-BG" smtClean="0"/>
              <a:t>Click to edit Master title style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05000"/>
            <a:ext cx="77724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bg-BG" smtClean="0"/>
              <a:t>Click to edit Master text styles</a:t>
            </a:r>
          </a:p>
          <a:p>
            <a:pPr lvl="1"/>
            <a:r>
              <a:rPr lang="en-GB" altLang="bg-BG" smtClean="0"/>
              <a:t>Second level</a:t>
            </a:r>
          </a:p>
          <a:p>
            <a:pPr lvl="2"/>
            <a:r>
              <a:rPr lang="en-GB" altLang="bg-BG" smtClean="0"/>
              <a:t>Third level</a:t>
            </a:r>
          </a:p>
          <a:p>
            <a:pPr lvl="3"/>
            <a:r>
              <a:rPr lang="en-GB" altLang="bg-BG" smtClean="0"/>
              <a:t>Fourth level</a:t>
            </a:r>
          </a:p>
          <a:p>
            <a:pPr lvl="4"/>
            <a:r>
              <a:rPr lang="en-GB" altLang="bg-BG" smtClean="0"/>
              <a:t>Fifth level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bg-BG" dirty="0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bg-BG" dirty="0"/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0" y="1512888"/>
            <a:ext cx="8458200" cy="873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bg-BG" dirty="0"/>
          </a:p>
        </p:txBody>
      </p:sp>
      <p:sp>
        <p:nvSpPr>
          <p:cNvPr id="55303" name="Rectangle 7" descr="Large confetti"/>
          <p:cNvSpPr>
            <a:spLocks noChangeArrowheads="1"/>
          </p:cNvSpPr>
          <p:nvPr/>
        </p:nvSpPr>
        <p:spPr bwMode="ltGray">
          <a:xfrm>
            <a:off x="247650" y="0"/>
            <a:ext cx="793750" cy="1841500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bg-BG" dirty="0"/>
          </a:p>
        </p:txBody>
      </p:sp>
      <p:sp>
        <p:nvSpPr>
          <p:cNvPr id="55304" name="Rectangle 8"/>
          <p:cNvSpPr>
            <a:spLocks noChangeArrowheads="1"/>
          </p:cNvSpPr>
          <p:nvPr/>
        </p:nvSpPr>
        <p:spPr bwMode="auto">
          <a:xfrm>
            <a:off x="7067550" y="6553200"/>
            <a:ext cx="2076450" cy="7937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 altLang="bg-BG" dirty="0"/>
          </a:p>
        </p:txBody>
      </p:sp>
      <p:sp>
        <p:nvSpPr>
          <p:cNvPr id="55305" name="Rectangle 9" descr="Large confetti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16900" y="6248400"/>
            <a:ext cx="533400" cy="609600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AD6E3EE1-9483-42FD-B11F-DC413215D903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85000"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026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331913" y="333375"/>
            <a:ext cx="7342187" cy="1295400"/>
          </a:xfrm>
        </p:spPr>
        <p:txBody>
          <a:bodyPr/>
          <a:lstStyle/>
          <a:p>
            <a:r>
              <a:rPr lang="bg-BG" altLang="bg-BG" sz="5400" b="1" dirty="0"/>
              <a:t>Модернизация на телефонните услуги</a:t>
            </a:r>
          </a:p>
        </p:txBody>
      </p:sp>
      <p:pic>
        <p:nvPicPr>
          <p:cNvPr id="46084" name="Picture 10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2133600"/>
            <a:ext cx="6697663" cy="430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bg-BG" dirty="0"/>
              <a:t/>
            </a:r>
            <a:br>
              <a:rPr lang="en-US" altLang="bg-BG" dirty="0"/>
            </a:br>
            <a:r>
              <a:rPr lang="bg-BG" altLang="bg-BG" dirty="0"/>
              <a:t>ЕФЕКТ</a:t>
            </a:r>
            <a:br>
              <a:rPr lang="bg-BG" altLang="bg-BG" dirty="0"/>
            </a:br>
            <a:endParaRPr lang="en-GB" altLang="bg-BG" dirty="0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763713" y="1916113"/>
            <a:ext cx="6337300" cy="863600"/>
          </a:xfrm>
        </p:spPr>
        <p:txBody>
          <a:bodyPr/>
          <a:lstStyle/>
          <a:p>
            <a:pPr algn="ctr">
              <a:lnSpc>
                <a:spcPct val="80000"/>
              </a:lnSpc>
            </a:pPr>
            <a:endParaRPr lang="en-US" altLang="bg-BG" sz="24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bg-BG" sz="2800" dirty="0"/>
              <a:t>		</a:t>
            </a:r>
            <a:r>
              <a:rPr lang="bg-BG" altLang="bg-BG" sz="2800" dirty="0"/>
              <a:t>Снижени разходи - 900</a:t>
            </a:r>
            <a:r>
              <a:rPr lang="en-US" altLang="bg-BG" sz="2800" dirty="0"/>
              <a:t>0  </a:t>
            </a:r>
            <a:r>
              <a:rPr lang="en-US" altLang="bg-BG" sz="2800" dirty="0"/>
              <a:t>лв</a:t>
            </a:r>
            <a:r>
              <a:rPr lang="en-US" altLang="bg-BG" sz="2800" dirty="0"/>
              <a:t>/</a:t>
            </a:r>
            <a:r>
              <a:rPr lang="bg-BG" altLang="bg-BG" sz="2800" dirty="0"/>
              <a:t>год.</a:t>
            </a:r>
            <a:endParaRPr lang="en-US" altLang="bg-BG" sz="2800" dirty="0"/>
          </a:p>
          <a:p>
            <a:pPr>
              <a:lnSpc>
                <a:spcPct val="80000"/>
              </a:lnSpc>
            </a:pPr>
            <a:endParaRPr lang="en-US" altLang="bg-BG" sz="2800" dirty="0"/>
          </a:p>
        </p:txBody>
      </p:sp>
      <p:sp>
        <p:nvSpPr>
          <p:cNvPr id="52234" name="Rectangle 10"/>
          <p:cNvSpPr>
            <a:spLocks noChangeArrowheads="1"/>
          </p:cNvSpPr>
          <p:nvPr/>
        </p:nvSpPr>
        <p:spPr bwMode="auto">
          <a:xfrm>
            <a:off x="2411413" y="1700213"/>
            <a:ext cx="6192837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SzPct val="85000"/>
              <a:buBlip>
                <a:blip r:embed="rId2"/>
              </a:buBlip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7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bg-BG" altLang="bg-BG" dirty="0"/>
              <a:t>	Над 250 включени служители</a:t>
            </a:r>
            <a:endParaRPr lang="en-GB" altLang="bg-BG" dirty="0"/>
          </a:p>
        </p:txBody>
      </p:sp>
      <p:pic>
        <p:nvPicPr>
          <p:cNvPr id="52235" name="Picture 11" descr="j04094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3213100"/>
            <a:ext cx="3013075" cy="302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altLang="bg-BG" sz="3600" dirty="0"/>
              <a:t>БЛАГОДАРЯ ВИ ЗА ВНИМАНИЕТО</a:t>
            </a:r>
            <a:endParaRPr lang="en-GB" altLang="bg-BG" sz="3600" dirty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altLang="bg-BG" dirty="0"/>
          </a:p>
        </p:txBody>
      </p:sp>
      <p:pic>
        <p:nvPicPr>
          <p:cNvPr id="63493" name="Picture 5" descr="1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2006600"/>
            <a:ext cx="6119813" cy="3798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dirty="0"/>
              <a:t>1.Причини за реализация на проекта.</a:t>
            </a:r>
            <a:endParaRPr lang="en-GB" altLang="bg-BG" dirty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bg-BG" altLang="bg-BG" sz="2800" dirty="0"/>
              <a:t>Решихме да усъвършенстваме комуникациите за говор във  фирмата</a:t>
            </a:r>
            <a:r>
              <a:rPr lang="bg-BG" altLang="bg-BG" sz="2800" dirty="0" smtClean="0"/>
              <a:t>, защото</a:t>
            </a:r>
            <a:r>
              <a:rPr lang="bg-BG" altLang="bg-BG" sz="2800" dirty="0"/>
              <a:t>:</a:t>
            </a:r>
          </a:p>
          <a:p>
            <a:pPr marL="609600" indent="-609600">
              <a:buFontTx/>
              <a:buAutoNum type="arabicPeriod"/>
            </a:pPr>
            <a:r>
              <a:rPr lang="bg-BG" altLang="bg-BG" sz="2800" dirty="0"/>
              <a:t>Те са много важни за ежедневната работа.</a:t>
            </a:r>
          </a:p>
          <a:p>
            <a:pPr marL="609600" indent="-609600">
              <a:buFontTx/>
              <a:buAutoNum type="arabicPeriod"/>
            </a:pPr>
            <a:r>
              <a:rPr lang="bg-BG" altLang="bg-BG" sz="2800" dirty="0"/>
              <a:t>В тази област информационните технологии се развиват много бързо</a:t>
            </a:r>
            <a:r>
              <a:rPr lang="bg-BG" altLang="bg-BG" sz="2800" dirty="0" smtClean="0"/>
              <a:t>, а </a:t>
            </a:r>
            <a:r>
              <a:rPr lang="bg-BG" altLang="bg-BG" sz="2800" dirty="0"/>
              <a:t>ние не бяхме правили съществени промени от години.</a:t>
            </a:r>
          </a:p>
          <a:p>
            <a:pPr marL="609600" indent="-609600">
              <a:buFontTx/>
              <a:buAutoNum type="arabicPeriod"/>
            </a:pPr>
            <a:r>
              <a:rPr lang="bg-BG" altLang="bg-BG" sz="2800" dirty="0"/>
              <a:t>Считахме</a:t>
            </a:r>
            <a:r>
              <a:rPr lang="bg-BG" altLang="bg-BG" sz="2800" dirty="0" smtClean="0"/>
              <a:t>, че </a:t>
            </a:r>
            <a:r>
              <a:rPr lang="bg-BG" altLang="bg-BG" sz="2800" dirty="0"/>
              <a:t>реализацията на този проект ще има бърза възвращаемост и ще се отрази положително на цялата дейност на фирмата.</a:t>
            </a:r>
          </a:p>
        </p:txBody>
      </p:sp>
      <p:pic>
        <p:nvPicPr>
          <p:cNvPr id="47108" name="Picture 4" descr="j0396298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812506" y="645319"/>
            <a:ext cx="792163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497013" y="0"/>
            <a:ext cx="8637587" cy="1431925"/>
          </a:xfrm>
        </p:spPr>
        <p:txBody>
          <a:bodyPr/>
          <a:lstStyle/>
          <a:p>
            <a:r>
              <a:rPr lang="bg-BG" altLang="bg-BG" dirty="0"/>
              <a:t>2.Анализ на съществуващото положение.</a:t>
            </a:r>
            <a:endParaRPr lang="en-GB" altLang="bg-BG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772400" cy="41910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bg-BG" altLang="bg-BG" sz="2400" dirty="0"/>
              <a:t>Използвахме услугите на два оператора – БТК и Мтел</a:t>
            </a:r>
            <a:r>
              <a:rPr lang="bg-BG" altLang="bg-BG" sz="2400" dirty="0" smtClean="0"/>
              <a:t>, както </a:t>
            </a:r>
            <a:r>
              <a:rPr lang="bg-BG" altLang="bg-BG" sz="2400" dirty="0"/>
              <a:t>и собствена радиотелефонна мрежа.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bg-BG" altLang="bg-BG" sz="2400" dirty="0"/>
              <a:t>Към БТК заплащахме около 3200 лв/</a:t>
            </a:r>
            <a:r>
              <a:rPr lang="bg-BG" altLang="bg-BG" sz="2400" dirty="0"/>
              <a:t>мес</a:t>
            </a:r>
            <a:r>
              <a:rPr lang="bg-BG" altLang="bg-BG" sz="2400" dirty="0" smtClean="0"/>
              <a:t>, срещу </a:t>
            </a:r>
            <a:r>
              <a:rPr lang="bg-BG" altLang="bg-BG" sz="2400" dirty="0"/>
              <a:t>което ограничен брой служители можеха да разговарят по преки телефонни линии</a:t>
            </a:r>
            <a:r>
              <a:rPr lang="bg-BG" altLang="bg-BG" sz="2400" dirty="0" smtClean="0"/>
              <a:t>, а </a:t>
            </a:r>
            <a:r>
              <a:rPr lang="bg-BG" altLang="bg-BG" sz="2400" dirty="0"/>
              <a:t>по-голямата част от персонала ползваха услугите на оператор</a:t>
            </a:r>
            <a:r>
              <a:rPr lang="bg-BG" altLang="bg-BG" sz="2400" dirty="0" smtClean="0"/>
              <a:t>. Това </a:t>
            </a:r>
            <a:r>
              <a:rPr lang="bg-BG" altLang="bg-BG" sz="2400" dirty="0"/>
              <a:t>се дължеше на стария тип телефонна централа в ЦУ и на остарялата технология за пренос на гласови данни по наети линии.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bg-BG" altLang="bg-BG" sz="2400" dirty="0"/>
              <a:t>Към Мтел заплащахме 2200 лв/</a:t>
            </a:r>
            <a:r>
              <a:rPr lang="bg-BG" altLang="bg-BG" sz="2400" dirty="0"/>
              <a:t>мес</a:t>
            </a:r>
            <a:r>
              <a:rPr lang="bg-BG" altLang="bg-BG" sz="2400" dirty="0" smtClean="0"/>
              <a:t>, за </a:t>
            </a:r>
            <a:r>
              <a:rPr lang="bg-BG" altLang="bg-BG" sz="2400" dirty="0"/>
              <a:t>да могат 47 служители на фирмата да разговарят с големи ограничения във времето.</a:t>
            </a:r>
          </a:p>
        </p:txBody>
      </p:sp>
      <p:pic>
        <p:nvPicPr>
          <p:cNvPr id="48132" name="Picture 4" descr="j0396434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450" y="788988"/>
            <a:ext cx="863600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026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268413" y="-152400"/>
            <a:ext cx="8637587" cy="1431925"/>
          </a:xfrm>
        </p:spPr>
        <p:txBody>
          <a:bodyPr/>
          <a:lstStyle/>
          <a:p>
            <a:r>
              <a:rPr lang="bg-BG" altLang="bg-BG" dirty="0"/>
              <a:t>3.Идея за подобрение на телефонните услуги.</a:t>
            </a:r>
          </a:p>
        </p:txBody>
      </p:sp>
      <p:sp>
        <p:nvSpPr>
          <p:cNvPr id="4915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27088" y="1701800"/>
            <a:ext cx="7772400" cy="4103688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bg-BG" altLang="bg-BG" sz="2800" dirty="0"/>
              <a:t>Формиране на бизнес група към мобилен оператор и използване на ценови отстъпки.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bg-BG" altLang="bg-BG" sz="2800" dirty="0"/>
              <a:t>Подмяна на телефонните централи в Централно управление и Район Русе град със съвременни автоматични централи.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bg-BG" altLang="bg-BG" sz="2800" dirty="0"/>
              <a:t>Използване на оптичен кабел за връзка между двата офиса и услугата за говор </a:t>
            </a:r>
            <a:r>
              <a:rPr lang="bg-BG" altLang="bg-BG" sz="2400" dirty="0"/>
              <a:t>О-зона</a:t>
            </a:r>
            <a:r>
              <a:rPr lang="bg-BG" altLang="bg-BG" sz="2800" dirty="0"/>
              <a:t> на фирма Орбител.</a:t>
            </a:r>
          </a:p>
        </p:txBody>
      </p:sp>
      <p:pic>
        <p:nvPicPr>
          <p:cNvPr id="49156" name="Picture 102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4244891">
            <a:off x="7418388" y="119063"/>
            <a:ext cx="1227137" cy="1222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dirty="0"/>
              <a:t>4.Реализация.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bg-BG" altLang="bg-BG" sz="2400" dirty="0"/>
              <a:t>Сформирахме бизнес група </a:t>
            </a:r>
            <a:r>
              <a:rPr lang="bg-BG" altLang="bg-BG" sz="2400" dirty="0"/>
              <a:t>Мклас</a:t>
            </a:r>
            <a:r>
              <a:rPr lang="bg-BG" altLang="bg-BG" sz="2400" dirty="0"/>
              <a:t> към Мтел с 223 члена към момента и 2200 лв/</a:t>
            </a:r>
            <a:r>
              <a:rPr lang="bg-BG" altLang="bg-BG" sz="2400" dirty="0"/>
              <a:t>мес</a:t>
            </a:r>
            <a:r>
              <a:rPr lang="bg-BG" altLang="bg-BG" sz="2400" dirty="0"/>
              <a:t> разходи</a:t>
            </a:r>
            <a:r>
              <a:rPr lang="bg-BG" altLang="bg-BG" sz="2400" dirty="0" smtClean="0"/>
              <a:t>. Разходите </a:t>
            </a:r>
            <a:r>
              <a:rPr lang="bg-BG" altLang="bg-BG" sz="2400" dirty="0"/>
              <a:t>се запазиха</a:t>
            </a:r>
            <a:r>
              <a:rPr lang="bg-BG" altLang="bg-BG" sz="2400" dirty="0" smtClean="0"/>
              <a:t>, но </a:t>
            </a:r>
            <a:r>
              <a:rPr lang="bg-BG" altLang="bg-BG" sz="2400" dirty="0"/>
              <a:t>от услугата се възползват 5 пъти повече хора и говорят без </a:t>
            </a:r>
            <a:r>
              <a:rPr lang="bg-BG" altLang="bg-BG" sz="2400" dirty="0"/>
              <a:t>огранчения</a:t>
            </a:r>
            <a:r>
              <a:rPr lang="bg-BG" altLang="bg-BG" sz="2400" dirty="0"/>
              <a:t> в групата.</a:t>
            </a:r>
          </a:p>
          <a:p>
            <a:pPr marL="609600" indent="-609600">
              <a:buFontTx/>
              <a:buAutoNum type="arabicPeriod"/>
            </a:pPr>
            <a:r>
              <a:rPr lang="bg-BG" altLang="bg-BG" sz="2400" dirty="0"/>
              <a:t>Подменихме двете телефонни централи за 11 500 лв. и осигурихме на 59 служители говорна комуникация без намесата на оператор.</a:t>
            </a:r>
          </a:p>
          <a:p>
            <a:pPr marL="609600" indent="-609600">
              <a:buFontTx/>
              <a:buAutoNum type="arabicPeriod"/>
            </a:pPr>
            <a:r>
              <a:rPr lang="bg-BG" altLang="bg-BG" sz="2400" dirty="0"/>
              <a:t>Осигурихме бърза връзка за данни и интернет между двата офиса по оптичен кабел.</a:t>
            </a:r>
          </a:p>
        </p:txBody>
      </p:sp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144463"/>
            <a:ext cx="1008062" cy="1268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dirty="0"/>
              <a:t>5.Положителен ефект.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bg-BG" altLang="bg-BG" dirty="0"/>
              <a:t>По-голямата част от служителите на фирмата са с осигурени телефонни услуги.</a:t>
            </a:r>
          </a:p>
          <a:p>
            <a:pPr marL="609600" indent="-609600">
              <a:buFontTx/>
              <a:buAutoNum type="arabicPeriod"/>
            </a:pPr>
            <a:r>
              <a:rPr lang="bg-BG" altLang="bg-BG" dirty="0"/>
              <a:t>Месечните разходи за разговори се снижиха от 5500 лв на 4750 лв или с 750 лв. по-малко.</a:t>
            </a:r>
          </a:p>
          <a:p>
            <a:pPr marL="609600" indent="-609600">
              <a:buFontTx/>
              <a:buAutoNum type="arabicPeriod"/>
            </a:pPr>
            <a:r>
              <a:rPr lang="bg-BG" altLang="bg-BG" dirty="0"/>
              <a:t>Срокът за изкупуване на инвестицията е  17 месеца.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dirty="0"/>
              <a:t>6.Отрицателен ефект</a:t>
            </a:r>
            <a:endParaRPr lang="en-GB" altLang="bg-BG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bg-BG" altLang="bg-BG" dirty="0"/>
              <a:t>При промяната срещнахме трудности от техническо естество</a:t>
            </a:r>
            <a:r>
              <a:rPr lang="bg-BG" altLang="bg-BG" dirty="0" smtClean="0"/>
              <a:t>, което </a:t>
            </a:r>
            <a:r>
              <a:rPr lang="bg-BG" altLang="bg-BG" dirty="0"/>
              <a:t>ни отне време.</a:t>
            </a:r>
          </a:p>
          <a:p>
            <a:pPr marL="609600" indent="-609600">
              <a:buFontTx/>
              <a:buAutoNum type="arabicPeriod"/>
            </a:pPr>
            <a:r>
              <a:rPr lang="bg-BG" altLang="bg-BG" dirty="0"/>
              <a:t>От два</a:t>
            </a:r>
            <a:r>
              <a:rPr lang="bg-BG" altLang="bg-BG" dirty="0" smtClean="0"/>
              <a:t>, операторите </a:t>
            </a:r>
            <a:r>
              <a:rPr lang="bg-BG" altLang="bg-BG" dirty="0"/>
              <a:t>на говорна комуникация станаха три</a:t>
            </a:r>
            <a:r>
              <a:rPr lang="bg-BG" altLang="bg-BG" dirty="0" smtClean="0"/>
              <a:t>, което </a:t>
            </a:r>
            <a:r>
              <a:rPr lang="bg-BG" altLang="bg-BG" dirty="0"/>
              <a:t>е свързано с допълнителна работа по контрола на въведените лимити.</a:t>
            </a:r>
            <a:endParaRPr lang="en-GB" altLang="bg-BG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497013" y="0"/>
            <a:ext cx="8637587" cy="1431925"/>
          </a:xfrm>
        </p:spPr>
        <p:txBody>
          <a:bodyPr/>
          <a:lstStyle/>
          <a:p>
            <a:r>
              <a:rPr lang="bg-BG" altLang="bg-BG" dirty="0"/>
              <a:t>7.Други обекти</a:t>
            </a:r>
            <a:r>
              <a:rPr lang="bg-BG" altLang="bg-BG" dirty="0" smtClean="0"/>
              <a:t>, на </a:t>
            </a:r>
            <a:r>
              <a:rPr lang="bg-BG" altLang="bg-BG" dirty="0"/>
              <a:t>които сме реализирали мероприятието.</a:t>
            </a:r>
            <a:endParaRPr lang="en-GB" altLang="bg-BG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2057400"/>
            <a:ext cx="7772400" cy="41910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bg-BG" altLang="bg-BG" dirty="0"/>
              <a:t>Предвижда се в бъдеще да се оптимизират разговорите в радиотелефонната мрежа.</a:t>
            </a:r>
          </a:p>
          <a:p>
            <a:pPr marL="609600" indent="-609600">
              <a:buFontTx/>
              <a:buAutoNum type="arabicPeriod"/>
            </a:pPr>
            <a:r>
              <a:rPr lang="bg-BG" altLang="bg-BG" dirty="0"/>
              <a:t>Крайната цел е 100 % покритие на служителите с мобилна </a:t>
            </a:r>
            <a:r>
              <a:rPr lang="en-US" altLang="bg-BG" dirty="0"/>
              <a:t>GSM </a:t>
            </a:r>
            <a:r>
              <a:rPr lang="bg-BG" altLang="bg-BG" dirty="0"/>
              <a:t>комуникация и отпадане на радиотелефоните за говор.</a:t>
            </a:r>
          </a:p>
        </p:txBody>
      </p:sp>
      <p:pic>
        <p:nvPicPr>
          <p:cNvPr id="44036" name="Picture 4" descr="j0396912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4292600"/>
            <a:ext cx="1281113" cy="1830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dirty="0"/>
              <a:t>8.Изводи.</a:t>
            </a:r>
            <a:endParaRPr lang="en-GB" altLang="bg-BG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altLang="bg-BG" sz="2800" dirty="0"/>
              <a:t>Реализирания проект достигна планираните цели.</a:t>
            </a:r>
          </a:p>
          <a:p>
            <a:r>
              <a:rPr lang="bg-BG" altLang="bg-BG" sz="2800" dirty="0"/>
              <a:t>Срокът на изкупуване на инвестицията е под 2 години. </a:t>
            </a:r>
          </a:p>
          <a:p>
            <a:r>
              <a:rPr lang="bg-BG" altLang="bg-BG" sz="2800" dirty="0"/>
              <a:t>Решенията са съвременни и ефективни към настоящия момент.   </a:t>
            </a:r>
          </a:p>
          <a:p>
            <a:pPr>
              <a:buFontTx/>
              <a:buNone/>
            </a:pPr>
            <a:endParaRPr lang="en-GB" altLang="bg-BG" sz="2800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icepaper">
  <a:themeElements>
    <a:clrScheme name="Ricepaper 2">
      <a:dk1>
        <a:srgbClr val="00264C"/>
      </a:dk1>
      <a:lt1>
        <a:srgbClr val="FFFFE9"/>
      </a:lt1>
      <a:dk2>
        <a:srgbClr val="333333"/>
      </a:dk2>
      <a:lt2>
        <a:srgbClr val="333333"/>
      </a:lt2>
      <a:accent1>
        <a:srgbClr val="78C0B2"/>
      </a:accent1>
      <a:accent2>
        <a:srgbClr val="262D4C"/>
      </a:accent2>
      <a:accent3>
        <a:srgbClr val="FFFFF2"/>
      </a:accent3>
      <a:accent4>
        <a:srgbClr val="001F40"/>
      </a:accent4>
      <a:accent5>
        <a:srgbClr val="BEDCD5"/>
      </a:accent5>
      <a:accent6>
        <a:srgbClr val="212844"/>
      </a:accent6>
      <a:hlink>
        <a:srgbClr val="598BBD"/>
      </a:hlink>
      <a:folHlink>
        <a:srgbClr val="4D4D4D"/>
      </a:folHlink>
    </a:clrScheme>
    <a:fontScheme name="Ricepaper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bg-BG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bg-BG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Ricepaper 1">
        <a:dk1>
          <a:srgbClr val="9D9475"/>
        </a:dk1>
        <a:lt1>
          <a:srgbClr val="333333"/>
        </a:lt1>
        <a:dk2>
          <a:srgbClr val="333300"/>
        </a:dk2>
        <a:lt2>
          <a:srgbClr val="333333"/>
        </a:lt2>
        <a:accent1>
          <a:srgbClr val="B3C39F"/>
        </a:accent1>
        <a:accent2>
          <a:srgbClr val="DCD9CE"/>
        </a:accent2>
        <a:accent3>
          <a:srgbClr val="ADADAA"/>
        </a:accent3>
        <a:accent4>
          <a:srgbClr val="2A2A2A"/>
        </a:accent4>
        <a:accent5>
          <a:srgbClr val="D6DECD"/>
        </a:accent5>
        <a:accent6>
          <a:srgbClr val="C7C4BA"/>
        </a:accent6>
        <a:hlink>
          <a:srgbClr val="CC9900"/>
        </a:hlink>
        <a:folHlink>
          <a:srgbClr val="ADA68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cepaper 2">
        <a:dk1>
          <a:srgbClr val="00264C"/>
        </a:dk1>
        <a:lt1>
          <a:srgbClr val="FFFFE9"/>
        </a:lt1>
        <a:dk2>
          <a:srgbClr val="333333"/>
        </a:dk2>
        <a:lt2>
          <a:srgbClr val="333333"/>
        </a:lt2>
        <a:accent1>
          <a:srgbClr val="78C0B2"/>
        </a:accent1>
        <a:accent2>
          <a:srgbClr val="262D4C"/>
        </a:accent2>
        <a:accent3>
          <a:srgbClr val="FFFFF2"/>
        </a:accent3>
        <a:accent4>
          <a:srgbClr val="001F40"/>
        </a:accent4>
        <a:accent5>
          <a:srgbClr val="BEDCD5"/>
        </a:accent5>
        <a:accent6>
          <a:srgbClr val="212844"/>
        </a:accent6>
        <a:hlink>
          <a:srgbClr val="598BB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3">
        <a:dk1>
          <a:srgbClr val="000000"/>
        </a:dk1>
        <a:lt1>
          <a:srgbClr val="F8F8F8"/>
        </a:lt1>
        <a:dk2>
          <a:srgbClr val="333333"/>
        </a:dk2>
        <a:lt2>
          <a:srgbClr val="5F5F5F"/>
        </a:lt2>
        <a:accent1>
          <a:srgbClr val="DDDDDD"/>
        </a:accent1>
        <a:accent2>
          <a:srgbClr val="808080"/>
        </a:accent2>
        <a:accent3>
          <a:srgbClr val="FBFBFB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4">
        <a:dk1>
          <a:srgbClr val="00264C"/>
        </a:dk1>
        <a:lt1>
          <a:srgbClr val="FFFFFF"/>
        </a:lt1>
        <a:dk2>
          <a:srgbClr val="333333"/>
        </a:dk2>
        <a:lt2>
          <a:srgbClr val="2E697E"/>
        </a:lt2>
        <a:accent1>
          <a:srgbClr val="BAC8AA"/>
        </a:accent1>
        <a:accent2>
          <a:srgbClr val="6E9883"/>
        </a:accent2>
        <a:accent3>
          <a:srgbClr val="FFFFFF"/>
        </a:accent3>
        <a:accent4>
          <a:srgbClr val="001F40"/>
        </a:accent4>
        <a:accent5>
          <a:srgbClr val="D9E0D2"/>
        </a:accent5>
        <a:accent6>
          <a:srgbClr val="638976"/>
        </a:accent6>
        <a:hlink>
          <a:srgbClr val="CC9900"/>
        </a:hlink>
        <a:folHlink>
          <a:srgbClr val="7DAE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5">
        <a:dk1>
          <a:srgbClr val="20374E"/>
        </a:dk1>
        <a:lt1>
          <a:srgbClr val="DCE4D2"/>
        </a:lt1>
        <a:dk2>
          <a:srgbClr val="333333"/>
        </a:dk2>
        <a:lt2>
          <a:srgbClr val="524C46"/>
        </a:lt2>
        <a:accent1>
          <a:srgbClr val="C9C491"/>
        </a:accent1>
        <a:accent2>
          <a:srgbClr val="8A776A"/>
        </a:accent2>
        <a:accent3>
          <a:srgbClr val="EBEFE5"/>
        </a:accent3>
        <a:accent4>
          <a:srgbClr val="1A2D41"/>
        </a:accent4>
        <a:accent5>
          <a:srgbClr val="E1DEC7"/>
        </a:accent5>
        <a:accent6>
          <a:srgbClr val="7D6B5F"/>
        </a:accent6>
        <a:hlink>
          <a:srgbClr val="67895F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Designs\Ricepaper.pot</Template>
  <TotalTime>355</TotalTime>
  <Words>444</Words>
  <Application>Microsoft Office PowerPoint</Application>
  <PresentationFormat>Презентация на цял екран (4:3)</PresentationFormat>
  <Paragraphs>37</Paragraphs>
  <Slides>11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11</vt:i4>
      </vt:variant>
    </vt:vector>
  </HeadingPairs>
  <TitlesOfParts>
    <vt:vector size="14" baseType="lpstr">
      <vt:lpstr>Times New Roman</vt:lpstr>
      <vt:lpstr>Wingdings</vt:lpstr>
      <vt:lpstr>Ricepaper</vt:lpstr>
      <vt:lpstr>Модернизация на телефонните услуги</vt:lpstr>
      <vt:lpstr>1.Причини за реализация на проекта.</vt:lpstr>
      <vt:lpstr>2.Анализ на съществуващото положение.</vt:lpstr>
      <vt:lpstr>3.Идея за подобрение на телефонните услуги.</vt:lpstr>
      <vt:lpstr>4.Реализация.</vt:lpstr>
      <vt:lpstr>5.Положителен ефект.</vt:lpstr>
      <vt:lpstr>6.Отрицателен ефект</vt:lpstr>
      <vt:lpstr>7.Други обекти, на които сме реализирали мероприятието.</vt:lpstr>
      <vt:lpstr>8.Изводи.</vt:lpstr>
      <vt:lpstr> ЕФЕКТ </vt:lpstr>
      <vt:lpstr>БЛАГОДАРЯ ВИ ЗА ВНИМАНИЕТО</vt:lpstr>
    </vt:vector>
  </TitlesOfParts>
  <Company>tj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Ремонт на ПА с престъргване на работно колело</dc:title>
  <dc:creator>rj</dc:creator>
  <cp:lastModifiedBy>Rumen Yordanov</cp:lastModifiedBy>
  <cp:revision>41</cp:revision>
  <dcterms:created xsi:type="dcterms:W3CDTF">2002-05-02T19:03:06Z</dcterms:created>
  <dcterms:modified xsi:type="dcterms:W3CDTF">2026-04-12T08:54:35Z</dcterms:modified>
</cp:coreProperties>
</file>