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34"/>
  </p:notesMasterIdLst>
  <p:handoutMasterIdLst>
    <p:handoutMasterId r:id="rId35"/>
  </p:handoutMasterIdLst>
  <p:sldIdLst>
    <p:sldId id="277" r:id="rId2"/>
    <p:sldId id="317" r:id="rId3"/>
    <p:sldId id="382" r:id="rId4"/>
    <p:sldId id="347" r:id="rId5"/>
    <p:sldId id="381" r:id="rId6"/>
    <p:sldId id="350" r:id="rId7"/>
    <p:sldId id="376" r:id="rId8"/>
    <p:sldId id="351" r:id="rId9"/>
    <p:sldId id="357" r:id="rId10"/>
    <p:sldId id="366" r:id="rId11"/>
    <p:sldId id="360" r:id="rId12"/>
    <p:sldId id="370" r:id="rId13"/>
    <p:sldId id="348" r:id="rId14"/>
    <p:sldId id="349" r:id="rId15"/>
    <p:sldId id="358" r:id="rId16"/>
    <p:sldId id="368" r:id="rId17"/>
    <p:sldId id="369" r:id="rId18"/>
    <p:sldId id="359" r:id="rId19"/>
    <p:sldId id="377" r:id="rId20"/>
    <p:sldId id="372" r:id="rId21"/>
    <p:sldId id="374" r:id="rId22"/>
    <p:sldId id="375" r:id="rId23"/>
    <p:sldId id="352" r:id="rId24"/>
    <p:sldId id="353" r:id="rId25"/>
    <p:sldId id="354" r:id="rId26"/>
    <p:sldId id="355" r:id="rId27"/>
    <p:sldId id="356" r:id="rId28"/>
    <p:sldId id="361" r:id="rId29"/>
    <p:sldId id="362" r:id="rId30"/>
    <p:sldId id="363" r:id="rId31"/>
    <p:sldId id="364" r:id="rId32"/>
    <p:sldId id="365" r:id="rId33"/>
  </p:sldIdLst>
  <p:sldSz cx="9144000" cy="6858000" type="screen4x3"/>
  <p:notesSz cx="6858000" cy="9144000"/>
  <p:custShowLst>
    <p:custShow name="Vodoprovodi 1" id="0">
      <p:sldLst>
        <p:sld r:id="rId24"/>
      </p:sldLst>
    </p:custShow>
    <p:custShow name="Vodoprovodi 2" id="1">
      <p:sldLst>
        <p:sld r:id="rId25"/>
      </p:sldLst>
    </p:custShow>
    <p:custShow name="Vodoprovodi 3" id="2">
      <p:sldLst>
        <p:sld r:id="rId26"/>
      </p:sldLst>
    </p:custShow>
    <p:custShow name="Vodoprovodi 4" id="3">
      <p:sldLst>
        <p:sld r:id="rId27"/>
      </p:sldLst>
    </p:custShow>
    <p:custShow name="Vodoprovodi 5" id="4">
      <p:sldLst>
        <p:sld r:id="rId28"/>
      </p:sldLst>
    </p:custShow>
    <p:custShow name="Kanal 1" id="5">
      <p:sldLst>
        <p:sld r:id="rId29"/>
      </p:sldLst>
    </p:custShow>
    <p:custShow name="Kanal 2" id="6">
      <p:sldLst>
        <p:sld r:id="rId30"/>
      </p:sldLst>
    </p:custShow>
    <p:custShow name="Kanal 3" id="7">
      <p:sldLst>
        <p:sld r:id="rId31"/>
      </p:sldLst>
    </p:custShow>
    <p:custShow name="Kanal 4" id="8">
      <p:sldLst>
        <p:sld r:id="rId32"/>
      </p:sldLst>
    </p:custShow>
    <p:custShow name="Kanal 5" id="9">
      <p:sldLst>
        <p:sld r:id="rId33"/>
      </p:sldLst>
    </p:custShow>
  </p:custShow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99FF"/>
    <a:srgbClr val="0066FF"/>
    <a:srgbClr val="FF0000"/>
    <a:srgbClr val="333333"/>
    <a:srgbClr val="4D4D4D"/>
    <a:srgbClr val="080808"/>
    <a:srgbClr val="008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79" autoAdjust="0"/>
  </p:normalViewPr>
  <p:slideViewPr>
    <p:cSldViewPr>
      <p:cViewPr varScale="1">
        <p:scale>
          <a:sx n="102" d="100"/>
          <a:sy n="102" d="100"/>
        </p:scale>
        <p:origin x="270" y="108"/>
      </p:cViewPr>
      <p:guideLst>
        <p:guide orient="horz" pos="2160"/>
        <p:guide pos="4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1698" y="-4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endParaRPr lang="en-GB" altLang="bg-BG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endParaRPr lang="en-GB" altLang="bg-BG" dirty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endParaRPr lang="en-GB" altLang="bg-BG" dirty="0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D3DA4DE4-3DC1-4B89-973E-A580CD08CAD2}" type="slidenum">
              <a:rPr lang="en-GB" altLang="bg-BG"/>
              <a:pPr/>
              <a:t>‹#›</a:t>
            </a:fld>
            <a:endParaRPr lang="en-GB" altLang="bg-B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endParaRPr lang="en-GB" altLang="bg-BG" dirty="0"/>
          </a:p>
        </p:txBody>
      </p:sp>
      <p:sp>
        <p:nvSpPr>
          <p:cNvPr id="2051" name="Rectangle 3"/>
          <p:cNvSpPr>
            <a:spLocks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bg-BG" smtClean="0"/>
              <a:t>Click to edit Master text styles</a:t>
            </a:r>
          </a:p>
          <a:p>
            <a:pPr lvl="1"/>
            <a:r>
              <a:rPr lang="en-GB" altLang="bg-BG" smtClean="0"/>
              <a:t>Second level</a:t>
            </a:r>
          </a:p>
          <a:p>
            <a:pPr lvl="2"/>
            <a:r>
              <a:rPr lang="en-GB" altLang="bg-BG" smtClean="0"/>
              <a:t>Third level</a:t>
            </a:r>
          </a:p>
          <a:p>
            <a:pPr lvl="3"/>
            <a:r>
              <a:rPr lang="en-GB" altLang="bg-BG" smtClean="0"/>
              <a:t>Fourth level</a:t>
            </a:r>
          </a:p>
          <a:p>
            <a:pPr lvl="4"/>
            <a:r>
              <a:rPr lang="en-GB" altLang="bg-BG" smtClean="0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endParaRPr lang="en-GB" altLang="bg-BG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endParaRPr lang="en-GB" altLang="bg-BG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A790F3CB-D7CC-4574-B7D2-3D1C15C17F13}" type="slidenum">
              <a:rPr lang="en-GB" altLang="bg-BG"/>
              <a:pPr/>
              <a:t>‹#›</a:t>
            </a:fld>
            <a:endParaRPr lang="en-GB" altLang="bg-B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3A8EC7-3796-4DD4-9FD2-BE80C0C95736}" type="slidenum">
              <a:rPr lang="en-GB" altLang="bg-BG"/>
              <a:pPr/>
              <a:t>1</a:t>
            </a:fld>
            <a:endParaRPr lang="en-GB" altLang="bg-BG" dirty="0"/>
          </a:p>
        </p:txBody>
      </p:sp>
      <p:sp>
        <p:nvSpPr>
          <p:cNvPr id="1484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g-BG" altLang="bg-BG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>
              <a:defRPr/>
            </a:lvl1pPr>
          </a:lstStyle>
          <a:p>
            <a:pPr lvl="0"/>
            <a:r>
              <a:rPr lang="bg-BG" altLang="bg-BG" noProof="0" smtClean="0"/>
              <a:t>Click to edit Master title style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bg-BG" altLang="bg-BG" noProof="0" smtClean="0"/>
              <a:t>Click to edit Master subtitle style</a:t>
            </a:r>
          </a:p>
        </p:txBody>
      </p:sp>
      <p:sp>
        <p:nvSpPr>
          <p:cNvPr id="252932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bg-BG" dirty="0"/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2529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50F4B67-6BF5-431D-BECF-70D7626C281E}" type="slidenum">
              <a:rPr lang="bg-BG" altLang="bg-BG"/>
              <a:pPr/>
              <a:t>‹#›</a:t>
            </a:fld>
            <a:endParaRPr lang="bg-BG" altLang="bg-BG" dirty="0"/>
          </a:p>
        </p:txBody>
      </p:sp>
      <p:sp>
        <p:nvSpPr>
          <p:cNvPr id="25293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19F372-4207-4E9A-9DB2-4FE840C9E4E6}" type="slidenum">
              <a:rPr lang="bg-BG" altLang="bg-BG"/>
              <a:pPr/>
              <a:t>‹#›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3005483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48EA1C-ED10-4B8F-B4F3-F6BD8C0C06D1}" type="slidenum">
              <a:rPr lang="bg-BG" altLang="bg-BG"/>
              <a:pPr/>
              <a:t>‹#›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2140489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73EA7-223F-44F3-A819-1EABD6DF799F}" type="slidenum">
              <a:rPr lang="bg-BG" altLang="bg-BG"/>
              <a:pPr/>
              <a:t>‹#›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3873612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C990C-3244-4D72-8A03-66DDC5E14B19}" type="slidenum">
              <a:rPr lang="bg-BG" altLang="bg-BG"/>
              <a:pPr/>
              <a:t>‹#›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60313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EF9D7C-B651-41B8-9EE4-23BCDE9D3B8C}" type="slidenum">
              <a:rPr lang="bg-BG" altLang="bg-BG"/>
              <a:pPr/>
              <a:t>‹#›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878126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886D7-3384-4D9C-9E2C-36AAC5D4D59B}" type="slidenum">
              <a:rPr lang="bg-BG" altLang="bg-BG"/>
              <a:pPr/>
              <a:t>‹#›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3029247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26114-3163-42C4-9010-EB66587A5D91}" type="slidenum">
              <a:rPr lang="bg-BG" altLang="bg-BG"/>
              <a:pPr/>
              <a:t>‹#›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3041202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09CA0-2287-49A6-9ABC-2E0C0DF27D59}" type="slidenum">
              <a:rPr lang="bg-BG" altLang="bg-BG"/>
              <a:pPr/>
              <a:t>‹#›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252606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8CAD3-3111-495F-A935-F4B3E0041303}" type="slidenum">
              <a:rPr lang="bg-BG" altLang="bg-BG"/>
              <a:pPr/>
              <a:t>‹#›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3834071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54AAF-5EC1-4579-A168-CC10C009CB0F}" type="slidenum">
              <a:rPr lang="bg-BG" altLang="bg-BG"/>
              <a:pPr/>
              <a:t>‹#›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3709052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title style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text styles</a:t>
            </a:r>
          </a:p>
          <a:p>
            <a:pPr lvl="1"/>
            <a:r>
              <a:rPr lang="bg-BG" altLang="bg-BG" smtClean="0"/>
              <a:t>Second level</a:t>
            </a:r>
          </a:p>
          <a:p>
            <a:pPr lvl="2"/>
            <a:r>
              <a:rPr lang="bg-BG" altLang="bg-BG" smtClean="0"/>
              <a:t>Third level</a:t>
            </a:r>
          </a:p>
          <a:p>
            <a:pPr lvl="3"/>
            <a:r>
              <a:rPr lang="bg-BG" altLang="bg-BG" smtClean="0"/>
              <a:t>Fourth level</a:t>
            </a:r>
          </a:p>
          <a:p>
            <a:pPr lvl="4"/>
            <a:r>
              <a:rPr lang="bg-BG" altLang="bg-BG" smtClean="0"/>
              <a:t>Fifth level</a:t>
            </a:r>
          </a:p>
        </p:txBody>
      </p:sp>
      <p:sp>
        <p:nvSpPr>
          <p:cNvPr id="251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bg-BG" altLang="bg-BG" dirty="0"/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bg-BG" altLang="bg-BG" dirty="0"/>
          </a:p>
        </p:txBody>
      </p:sp>
      <p:sp>
        <p:nvSpPr>
          <p:cNvPr id="251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488F1CA-DBD8-46A8-9C54-36CD7DBB41B2}" type="slidenum">
              <a:rPr lang="bg-BG" altLang="bg-BG"/>
              <a:pPr/>
              <a:t>‹#›</a:t>
            </a:fld>
            <a:endParaRPr lang="bg-BG" altLang="bg-BG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9" name="Object 3"/>
          <p:cNvGraphicFramePr>
            <a:graphicFrameLocks noChangeAspect="1"/>
          </p:cNvGraphicFramePr>
          <p:nvPr/>
        </p:nvGraphicFramePr>
        <p:xfrm>
          <a:off x="0" y="0"/>
          <a:ext cx="9144000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2" name="Photo Editor Photo" r:id="rId4" imgW="9752381" imgH="7314286" progId="MSPhotoEd.3">
                  <p:embed/>
                </p:oleObj>
              </mc:Choice>
              <mc:Fallback>
                <p:oleObj name="Photo Editor Photo" r:id="rId4" imgW="9752381" imgH="7314286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9" name="Rectangle 3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4260" name="Rectangle 4"/>
          <p:cNvSpPr>
            <a:spLocks noChangeArrowheads="1"/>
          </p:cNvSpPr>
          <p:nvPr/>
        </p:nvSpPr>
        <p:spPr bwMode="auto">
          <a:xfrm>
            <a:off x="685800" y="1066800"/>
            <a:ext cx="7772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90600" indent="-5334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52600" indent="-3810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09800" indent="-3810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bg-BG" altLang="bg-BG" sz="2800" b="1" dirty="0"/>
              <a:t>Задачи за осъществяване по проекта:</a:t>
            </a:r>
          </a:p>
          <a:p>
            <a:pPr eaLnBrk="1" hangingPunct="1"/>
            <a:endParaRPr lang="bg-BG" altLang="bg-BG" sz="2800" b="1" dirty="0"/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изграждане на главен крайбрежен колектор с дължина 7 126м;</a:t>
            </a:r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свързване на градските колектори към главен крайбрежен колектор;</a:t>
            </a:r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доизграждане на колектор “Чародейка” и въвеждането му в експлоатация;</a:t>
            </a:r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изграждане на 6 534м канали;</a:t>
            </a:r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подмяна на 1 062м канали. </a:t>
            </a:r>
          </a:p>
          <a:p>
            <a:pPr eaLnBrk="1" hangingPunct="1"/>
            <a:endParaRPr lang="bg-BG" altLang="bg-BG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4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24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24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24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24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24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0" grpId="0" build="p" autoUpdateAnimBg="0" advAuto="100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8" name="Picture 10" descr="Kanal_Obs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090" name="Rectangle 2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228600" y="865188"/>
            <a:ext cx="79232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bg-BG" altLang="bg-BG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Схема с обектите за изграждане от вътрешната </a:t>
            </a:r>
          </a:p>
          <a:p>
            <a:pPr eaLnBrk="1" hangingPunct="1"/>
            <a:r>
              <a:rPr lang="bg-BG" altLang="bg-BG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канализационна мрежа - град РУСЕ</a:t>
            </a:r>
          </a:p>
        </p:txBody>
      </p:sp>
      <p:sp>
        <p:nvSpPr>
          <p:cNvPr id="217093" name="Rectangle 5">
            <a:hlinkClick r:id="" action="ppaction://customshow?id=5&amp;return=true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28600" y="3657600"/>
            <a:ext cx="2514600" cy="16002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17094" name="Rectangle 6">
            <a:hlinkClick r:id="" action="ppaction://customshow?id=6&amp;return=true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05000" y="2133600"/>
            <a:ext cx="2819400" cy="20574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17095" name="Rectangle 7">
            <a:hlinkClick r:id="" action="ppaction://customshow?id=7&amp;return=true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324600" y="2819400"/>
            <a:ext cx="2590800" cy="21336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17096" name="Rectangle 8">
            <a:hlinkClick r:id="" action="ppaction://customshow?id=8&amp;return=true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10000" y="2286000"/>
            <a:ext cx="2438400" cy="19812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17097" name="Rectangle 9">
            <a:hlinkClick r:id="" action="ppaction://customshow?id=9&amp;return=true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505200" y="3886200"/>
            <a:ext cx="2362200" cy="15240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17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1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1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17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1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17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9379" name="Rectangle 3"/>
          <p:cNvSpPr>
            <a:spLocks noChangeArrowheads="1"/>
          </p:cNvSpPr>
          <p:nvPr/>
        </p:nvSpPr>
        <p:spPr bwMode="auto">
          <a:xfrm>
            <a:off x="685800" y="1219200"/>
            <a:ext cx="7772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90600" indent="-5334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52600" indent="-3810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09800" indent="-3810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bg-BG" altLang="bg-BG" sz="2800" b="1" dirty="0"/>
              <a:t>Като резултат:</a:t>
            </a:r>
          </a:p>
          <a:p>
            <a:pPr eaLnBrk="1" hangingPunct="1"/>
            <a:endParaRPr lang="bg-BG" altLang="bg-BG" sz="2800" b="1" dirty="0"/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ще се прекрати замърсяването на крайбрежната ивица от Кожена фабрика до Дунав мост;</a:t>
            </a:r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ще се подобри отвеждането на отпадъчните води. </a:t>
            </a:r>
          </a:p>
          <a:p>
            <a:pPr eaLnBrk="1" hangingPunct="1"/>
            <a:endParaRPr lang="bg-BG" altLang="bg-BG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29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29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9" grpId="0" build="p" autoUpdateAnimBg="0" advAuto="100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696200" cy="1905000"/>
          </a:xfrm>
        </p:spPr>
        <p:txBody>
          <a:bodyPr/>
          <a:lstStyle/>
          <a:p>
            <a:r>
              <a:rPr lang="bg-BG" altLang="bg-BG" sz="4000" b="1" dirty="0">
                <a:solidFill>
                  <a:srgbClr val="FFCC00"/>
                </a:solidFill>
              </a:rPr>
              <a:t>ЛОТ 3: Подмяна на магистрален водопровод “Сливо Поле – Русе”</a:t>
            </a:r>
            <a:endParaRPr lang="en-US" altLang="bg-BG" sz="4000" b="1" dirty="0">
              <a:solidFill>
                <a:srgbClr val="FFCC00"/>
              </a:solidFill>
            </a:endParaRPr>
          </a:p>
        </p:txBody>
      </p:sp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3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8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3" name="Rectangle 3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4806" name="Picture 6" descr="Mag_Vod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204807" name="Oval 7"/>
          <p:cNvSpPr>
            <a:spLocks noChangeArrowheads="1"/>
          </p:cNvSpPr>
          <p:nvPr/>
        </p:nvSpPr>
        <p:spPr bwMode="auto">
          <a:xfrm rot="-3765356">
            <a:off x="7902575" y="2098675"/>
            <a:ext cx="609600" cy="19050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04809" name="Oval 9"/>
          <p:cNvSpPr>
            <a:spLocks noChangeArrowheads="1"/>
          </p:cNvSpPr>
          <p:nvPr/>
        </p:nvSpPr>
        <p:spPr bwMode="auto">
          <a:xfrm>
            <a:off x="914400" y="2743200"/>
            <a:ext cx="609600" cy="6096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04815" name="Line 15"/>
          <p:cNvSpPr>
            <a:spLocks noChangeShapeType="1"/>
          </p:cNvSpPr>
          <p:nvPr/>
        </p:nvSpPr>
        <p:spPr bwMode="auto">
          <a:xfrm flipH="1">
            <a:off x="6553200" y="3124200"/>
            <a:ext cx="1828800" cy="1524000"/>
          </a:xfrm>
          <a:prstGeom prst="line">
            <a:avLst/>
          </a:prstGeom>
          <a:noFill/>
          <a:ln w="22225" cap="sq">
            <a:solidFill>
              <a:srgbClr val="0000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bg-BG" dirty="0"/>
          </a:p>
        </p:txBody>
      </p:sp>
      <p:sp>
        <p:nvSpPr>
          <p:cNvPr id="204818" name="Line 18"/>
          <p:cNvSpPr>
            <a:spLocks noChangeShapeType="1"/>
          </p:cNvSpPr>
          <p:nvPr/>
        </p:nvSpPr>
        <p:spPr bwMode="auto">
          <a:xfrm flipH="1" flipV="1">
            <a:off x="1600200" y="3962400"/>
            <a:ext cx="4953000" cy="685800"/>
          </a:xfrm>
          <a:prstGeom prst="line">
            <a:avLst/>
          </a:prstGeom>
          <a:noFill/>
          <a:ln w="22225" cap="sq">
            <a:solidFill>
              <a:srgbClr val="0000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bg-BG" dirty="0"/>
          </a:p>
        </p:txBody>
      </p:sp>
      <p:sp>
        <p:nvSpPr>
          <p:cNvPr id="204819" name="Line 19"/>
          <p:cNvSpPr>
            <a:spLocks noChangeShapeType="1"/>
          </p:cNvSpPr>
          <p:nvPr/>
        </p:nvSpPr>
        <p:spPr bwMode="auto">
          <a:xfrm flipH="1">
            <a:off x="6781800" y="3200400"/>
            <a:ext cx="1752600" cy="1371600"/>
          </a:xfrm>
          <a:prstGeom prst="line">
            <a:avLst/>
          </a:prstGeom>
          <a:noFill/>
          <a:ln w="34925" cap="sq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bg-BG" dirty="0"/>
          </a:p>
        </p:txBody>
      </p:sp>
      <p:sp>
        <p:nvSpPr>
          <p:cNvPr id="204820" name="Line 20"/>
          <p:cNvSpPr>
            <a:spLocks noChangeShapeType="1"/>
          </p:cNvSpPr>
          <p:nvPr/>
        </p:nvSpPr>
        <p:spPr bwMode="auto">
          <a:xfrm flipH="1" flipV="1">
            <a:off x="1676400" y="3886200"/>
            <a:ext cx="5105400" cy="685800"/>
          </a:xfrm>
          <a:prstGeom prst="line">
            <a:avLst/>
          </a:prstGeom>
          <a:noFill/>
          <a:ln w="34925" cap="sq">
            <a:solidFill>
              <a:schemeClr val="accent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bg-BG" dirty="0"/>
          </a:p>
        </p:txBody>
      </p:sp>
      <p:sp>
        <p:nvSpPr>
          <p:cNvPr id="204821" name="Text Box 21"/>
          <p:cNvSpPr txBox="1">
            <a:spLocks noChangeArrowheads="1"/>
          </p:cNvSpPr>
          <p:nvPr/>
        </p:nvSpPr>
        <p:spPr bwMode="auto">
          <a:xfrm rot="445885">
            <a:off x="3960813" y="4351338"/>
            <a:ext cx="1403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bg-BG" altLang="bg-BG" b="1" dirty="0">
                <a:solidFill>
                  <a:srgbClr val="0033CC"/>
                </a:solidFill>
                <a:latin typeface="Tahoma" panose="020B0604030504040204" pitchFamily="34" charset="0"/>
              </a:rPr>
              <a:t>Ф1200</a:t>
            </a:r>
            <a:r>
              <a:rPr lang="en-US" altLang="bg-BG" b="1" dirty="0">
                <a:solidFill>
                  <a:srgbClr val="0033CC"/>
                </a:solidFill>
                <a:latin typeface="Tahoma" panose="020B0604030504040204" pitchFamily="34" charset="0"/>
              </a:rPr>
              <a:t>mm</a:t>
            </a:r>
            <a:endParaRPr lang="bg-BG" altLang="bg-BG" b="1" dirty="0">
              <a:solidFill>
                <a:srgbClr val="0033CC"/>
              </a:solidFill>
              <a:latin typeface="Tahoma" panose="020B0604030504040204" pitchFamily="34" charset="0"/>
            </a:endParaRPr>
          </a:p>
        </p:txBody>
      </p:sp>
      <p:sp>
        <p:nvSpPr>
          <p:cNvPr id="204822" name="Text Box 22"/>
          <p:cNvSpPr txBox="1">
            <a:spLocks noChangeArrowheads="1"/>
          </p:cNvSpPr>
          <p:nvPr/>
        </p:nvSpPr>
        <p:spPr bwMode="auto">
          <a:xfrm rot="-2294569">
            <a:off x="6796088" y="4083050"/>
            <a:ext cx="1257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bg-BG" altLang="bg-BG" b="1" dirty="0">
                <a:solidFill>
                  <a:schemeClr val="accent1"/>
                </a:solidFill>
                <a:latin typeface="Tahoma" panose="020B0604030504040204" pitchFamily="34" charset="0"/>
              </a:rPr>
              <a:t>Ф546</a:t>
            </a:r>
            <a:r>
              <a:rPr lang="en-US" altLang="bg-BG" b="1" dirty="0">
                <a:solidFill>
                  <a:srgbClr val="66CCFF"/>
                </a:solidFill>
                <a:latin typeface="Tahoma" panose="020B0604030504040204" pitchFamily="34" charset="0"/>
              </a:rPr>
              <a:t>mm</a:t>
            </a:r>
            <a:endParaRPr lang="bg-BG" altLang="bg-BG" b="1" dirty="0">
              <a:solidFill>
                <a:srgbClr val="66CCFF"/>
              </a:solidFill>
              <a:latin typeface="Tahoma" panose="020B0604030504040204" pitchFamily="34" charset="0"/>
            </a:endParaRPr>
          </a:p>
        </p:txBody>
      </p:sp>
      <p:sp>
        <p:nvSpPr>
          <p:cNvPr id="204823" name="Line 23"/>
          <p:cNvSpPr>
            <a:spLocks noChangeShapeType="1"/>
          </p:cNvSpPr>
          <p:nvPr/>
        </p:nvSpPr>
        <p:spPr bwMode="auto">
          <a:xfrm flipH="1">
            <a:off x="6781800" y="3200400"/>
            <a:ext cx="1752600" cy="1371600"/>
          </a:xfrm>
          <a:prstGeom prst="line">
            <a:avLst/>
          </a:prstGeom>
          <a:noFill/>
          <a:ln w="34925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bg-BG" dirty="0"/>
          </a:p>
        </p:txBody>
      </p:sp>
      <p:sp>
        <p:nvSpPr>
          <p:cNvPr id="204824" name="Line 24"/>
          <p:cNvSpPr>
            <a:spLocks noChangeShapeType="1"/>
          </p:cNvSpPr>
          <p:nvPr/>
        </p:nvSpPr>
        <p:spPr bwMode="auto">
          <a:xfrm flipH="1" flipV="1">
            <a:off x="1676400" y="3886200"/>
            <a:ext cx="5105400" cy="685800"/>
          </a:xfrm>
          <a:prstGeom prst="line">
            <a:avLst/>
          </a:prstGeom>
          <a:noFill/>
          <a:ln w="34925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bg-BG" dirty="0"/>
          </a:p>
        </p:txBody>
      </p:sp>
      <p:sp>
        <p:nvSpPr>
          <p:cNvPr id="204825" name="Text Box 25"/>
          <p:cNvSpPr txBox="1">
            <a:spLocks noChangeArrowheads="1"/>
          </p:cNvSpPr>
          <p:nvPr/>
        </p:nvSpPr>
        <p:spPr bwMode="auto">
          <a:xfrm rot="504534">
            <a:off x="5484813" y="4125913"/>
            <a:ext cx="1403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bg-BG" altLang="bg-BG" b="1" dirty="0">
                <a:solidFill>
                  <a:srgbClr val="FF0000"/>
                </a:solidFill>
                <a:latin typeface="Tahoma" panose="020B0604030504040204" pitchFamily="34" charset="0"/>
              </a:rPr>
              <a:t>Ф1200</a:t>
            </a:r>
            <a:r>
              <a:rPr lang="en-US" altLang="bg-BG" b="1" dirty="0">
                <a:solidFill>
                  <a:srgbClr val="FF0000"/>
                </a:solidFill>
                <a:latin typeface="Tahoma" panose="020B0604030504040204" pitchFamily="34" charset="0"/>
              </a:rPr>
              <a:t>mm</a:t>
            </a:r>
            <a:endParaRPr lang="bg-BG" altLang="bg-BG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204826" name="Text Box 26"/>
          <p:cNvSpPr txBox="1">
            <a:spLocks noChangeArrowheads="1"/>
          </p:cNvSpPr>
          <p:nvPr/>
        </p:nvSpPr>
        <p:spPr bwMode="auto">
          <a:xfrm>
            <a:off x="228600" y="788988"/>
            <a:ext cx="8080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bg-BG" altLang="bg-BG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Обща схема на водопроводи “Сливо поле – Русе”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4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4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204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" dur="2000"/>
                                        <p:tgtEl>
                                          <p:spTgt spid="20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2000"/>
                                        <p:tgtEl>
                                          <p:spTgt spid="20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1" dur="2000"/>
                                        <p:tgtEl>
                                          <p:spTgt spid="20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0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2048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2048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2000"/>
                                        <p:tgtEl>
                                          <p:spTgt spid="20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2" dur="2000"/>
                                        <p:tgtEl>
                                          <p:spTgt spid="20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0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1" grpId="0"/>
      <p:bldP spid="204822" grpId="0"/>
      <p:bldP spid="204825" grpId="0"/>
      <p:bldP spid="2048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696200" cy="1828800"/>
          </a:xfrm>
        </p:spPr>
        <p:txBody>
          <a:bodyPr/>
          <a:lstStyle/>
          <a:p>
            <a:r>
              <a:rPr lang="bg-BG" altLang="bg-BG" sz="4000" b="1" dirty="0">
                <a:solidFill>
                  <a:srgbClr val="FFCC00"/>
                </a:solidFill>
              </a:rPr>
              <a:t>ЛОТ 4: Изграждане на Градска пречиствателна станция за отпадъчни води</a:t>
            </a:r>
            <a:endParaRPr lang="en-US" altLang="bg-BG" sz="4000" b="1" dirty="0">
              <a:solidFill>
                <a:srgbClr val="FFCC00"/>
              </a:solidFill>
            </a:endParaRPr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2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7" name="Rectangle 3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6312" name="Picture 8" descr="Kanal_Obs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3" name="Oval 9"/>
          <p:cNvSpPr>
            <a:spLocks noChangeArrowheads="1"/>
          </p:cNvSpPr>
          <p:nvPr/>
        </p:nvSpPr>
        <p:spPr bwMode="auto">
          <a:xfrm>
            <a:off x="8153400" y="3048000"/>
            <a:ext cx="838200" cy="8382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26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26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1" name="Rectangle 3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7334" name="Rectangle 6"/>
          <p:cNvSpPr>
            <a:spLocks noChangeArrowheads="1"/>
          </p:cNvSpPr>
          <p:nvPr/>
        </p:nvSpPr>
        <p:spPr bwMode="auto">
          <a:xfrm>
            <a:off x="685800" y="914400"/>
            <a:ext cx="77724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90600" indent="-5334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52600" indent="-3810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09800" indent="-3810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bg-BG" altLang="bg-BG" sz="2800" b="1" dirty="0"/>
              <a:t>Като резултат:</a:t>
            </a:r>
          </a:p>
          <a:p>
            <a:pPr eaLnBrk="1" hangingPunct="1"/>
            <a:endParaRPr lang="bg-BG" altLang="bg-BG" sz="2800" b="1" dirty="0"/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ще се намали замърсяването на река Дунав и Черно море с непречистени канализационни води;</a:t>
            </a:r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ще се намали биологичната потребност от кислород от 14400кг/д на 1112кг/д;</a:t>
            </a:r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ще се подобри хигиената на крайградските части на река Дунав;</a:t>
            </a:r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ще се достигнат изискванията на ЕС за качество на </a:t>
            </a:r>
            <a:r>
              <a:rPr lang="bg-BG" altLang="bg-BG" sz="2800" b="1" dirty="0"/>
              <a:t>заустваните</a:t>
            </a:r>
            <a:r>
              <a:rPr lang="bg-BG" altLang="bg-BG" sz="2800" b="1" dirty="0"/>
              <a:t> води.</a:t>
            </a:r>
          </a:p>
          <a:p>
            <a:pPr eaLnBrk="1" hangingPunct="1"/>
            <a:endParaRPr lang="bg-BG" altLang="bg-BG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7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273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273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273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273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4" grpId="0" build="p" autoUpdateAnimBg="0" advAuto="100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8534400" cy="609600"/>
          </a:xfrm>
        </p:spPr>
        <p:txBody>
          <a:bodyPr/>
          <a:lstStyle/>
          <a:p>
            <a:r>
              <a:rPr lang="bg-BG" altLang="bg-BG" sz="4000" b="1" dirty="0">
                <a:solidFill>
                  <a:srgbClr val="FFCC00"/>
                </a:solidFill>
              </a:rPr>
              <a:t>ЛОТ 5: Подмяна на оборудване</a:t>
            </a:r>
            <a:endParaRPr lang="en-US" altLang="bg-BG" sz="4000" b="1" dirty="0">
              <a:solidFill>
                <a:srgbClr val="FFCC00"/>
              </a:solidFill>
            </a:endParaRP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685800" y="1600200"/>
            <a:ext cx="7772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90600" indent="-5334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52600" indent="-3810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09800" indent="-3810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bg-BG" altLang="bg-BG" sz="2800" b="1" dirty="0"/>
              <a:t>Задачи за осъществяване по проекта:</a:t>
            </a:r>
          </a:p>
          <a:p>
            <a:pPr eaLnBrk="1" hangingPunct="1"/>
            <a:endParaRPr lang="bg-BG" altLang="bg-BG" sz="2800" b="1" dirty="0"/>
          </a:p>
          <a:p>
            <a:pPr eaLnBrk="1" hangingPunct="1">
              <a:buFontTx/>
              <a:buAutoNum type="arabicPeriod"/>
            </a:pPr>
            <a:r>
              <a:rPr lang="bg-BG" altLang="bg-BG" sz="2800" b="1" dirty="0"/>
              <a:t>Подмяна на помпени агрегати и арматури:</a:t>
            </a:r>
          </a:p>
          <a:p>
            <a:pPr lvl="1" eaLnBrk="1" hangingPunct="1">
              <a:buFontTx/>
              <a:buChar char="•"/>
            </a:pPr>
            <a:r>
              <a:rPr lang="bg-BG" altLang="bg-BG" b="1" dirty="0"/>
              <a:t>ПС Първи подем – 5 броя;</a:t>
            </a:r>
          </a:p>
          <a:p>
            <a:pPr lvl="1" eaLnBrk="1" hangingPunct="1">
              <a:buFontTx/>
              <a:buChar char="•"/>
            </a:pPr>
            <a:r>
              <a:rPr lang="bg-BG" altLang="bg-BG" b="1" dirty="0"/>
              <a:t>ПС Втори подем – 5 броя;</a:t>
            </a:r>
          </a:p>
          <a:p>
            <a:pPr lvl="1" eaLnBrk="1" hangingPunct="1">
              <a:buFontTx/>
              <a:buChar char="•"/>
            </a:pPr>
            <a:r>
              <a:rPr lang="bg-BG" altLang="bg-BG" b="1" dirty="0"/>
              <a:t>ПС Трети подем – 4 броя.</a:t>
            </a:r>
          </a:p>
          <a:p>
            <a:pPr eaLnBrk="1" hangingPunct="1">
              <a:buFontTx/>
              <a:buAutoNum type="arabicPeriod"/>
            </a:pPr>
            <a:r>
              <a:rPr lang="bg-BG" altLang="bg-BG" sz="2800" b="1" dirty="0"/>
              <a:t>Подмяна на оборудване в 10 </a:t>
            </a:r>
            <a:r>
              <a:rPr lang="bg-BG" altLang="bg-BG" sz="2800" b="1" dirty="0"/>
              <a:t>хидрофорни</a:t>
            </a:r>
            <a:r>
              <a:rPr lang="bg-BG" altLang="bg-BG" sz="2800" b="1" dirty="0"/>
              <a:t> помпени станции.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16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16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16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160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160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160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6" grpId="0" autoUpdateAnimBg="0"/>
      <p:bldP spid="216068" grpId="0" build="p" autoUpdateAnimBg="0" advAuto="100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5800" y="381000"/>
            <a:ext cx="4191000" cy="5638800"/>
          </a:xfrm>
        </p:spPr>
        <p:txBody>
          <a:bodyPr/>
          <a:lstStyle/>
          <a:p>
            <a:r>
              <a:rPr lang="bg-BG" altLang="bg-BG" sz="2800" b="1" dirty="0"/>
              <a:t>Старите амортизирани </a:t>
            </a:r>
            <a:r>
              <a:rPr lang="bg-BG" altLang="bg-BG" sz="2800" b="1" dirty="0"/>
              <a:t>хидрофорни</a:t>
            </a:r>
            <a:r>
              <a:rPr lang="bg-BG" altLang="bg-BG" sz="2800" b="1" dirty="0"/>
              <a:t> уредби ще се заменят с нови компактни и високо ефективни;</a:t>
            </a:r>
            <a:endParaRPr lang="en-US" altLang="bg-BG" sz="2800" b="1" dirty="0"/>
          </a:p>
        </p:txBody>
      </p:sp>
      <p:pic>
        <p:nvPicPr>
          <p:cNvPr id="236548" name="Picture 4" descr="pic_comf_vario_mh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3862388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696200" cy="2438400"/>
          </a:xfrm>
        </p:spPr>
        <p:txBody>
          <a:bodyPr/>
          <a:lstStyle/>
          <a:p>
            <a:r>
              <a:rPr lang="bg-BG" altLang="bg-BG" sz="4000" b="1" dirty="0">
                <a:solidFill>
                  <a:srgbClr val="FFCC00"/>
                </a:solidFill>
              </a:rPr>
              <a:t>Презентация:</a:t>
            </a:r>
            <a:r>
              <a:rPr lang="en-US" altLang="bg-BG" sz="4000" b="1" dirty="0">
                <a:solidFill>
                  <a:srgbClr val="FFCC00"/>
                </a:solidFill>
              </a:rPr>
              <a:t> </a:t>
            </a:r>
            <a:r>
              <a:rPr lang="bg-BG" altLang="bg-BG" sz="4000" b="1" dirty="0">
                <a:solidFill>
                  <a:srgbClr val="FFCC00"/>
                </a:solidFill>
              </a:rPr>
              <a:t/>
            </a:r>
            <a:br>
              <a:rPr lang="bg-BG" altLang="bg-BG" sz="4000" b="1" dirty="0">
                <a:solidFill>
                  <a:srgbClr val="FFCC00"/>
                </a:solidFill>
              </a:rPr>
            </a:br>
            <a:r>
              <a:rPr lang="bg-BG" altLang="bg-BG" sz="4000" b="1" dirty="0">
                <a:solidFill>
                  <a:srgbClr val="FFCC00"/>
                </a:solidFill>
              </a:rPr>
              <a:t>Интегриран воден проект за подобряване на водния цикъл на град РУСЕ</a:t>
            </a:r>
            <a:endParaRPr lang="en-US" altLang="bg-BG" sz="4000" b="1" dirty="0">
              <a:solidFill>
                <a:srgbClr val="FFCC00"/>
              </a:solidFill>
            </a:endParaRP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1427" name="Rectangle 3"/>
          <p:cNvSpPr>
            <a:spLocks noChangeArrowheads="1"/>
          </p:cNvSpPr>
          <p:nvPr/>
        </p:nvSpPr>
        <p:spPr bwMode="auto">
          <a:xfrm>
            <a:off x="685800" y="685800"/>
            <a:ext cx="7772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90600" indent="-5334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52600" indent="-3810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09800" indent="-3810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bg-BG" altLang="bg-BG" sz="2800" b="1" dirty="0"/>
              <a:t>Като резултат:</a:t>
            </a:r>
          </a:p>
          <a:p>
            <a:pPr eaLnBrk="1" hangingPunct="1"/>
            <a:endParaRPr lang="bg-BG" altLang="bg-BG" sz="2800" b="1" dirty="0"/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ще се намали броя на отказите на помпените агрегати;</a:t>
            </a:r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ще се снижат разходите за ремонт и поддръжка;</a:t>
            </a:r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ще се понижи консумацията на електроенергия;</a:t>
            </a:r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ще се подобри качеството на услугата водоснабдяване;</a:t>
            </a:r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ще се снижат разходите за </a:t>
            </a:r>
            <a:r>
              <a:rPr lang="bg-BG" altLang="bg-BG" sz="2800" b="1" dirty="0"/>
              <a:t>водоподаване</a:t>
            </a:r>
            <a:r>
              <a:rPr lang="bg-BG" altLang="bg-BG" sz="2800" b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3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31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3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31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31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7" grpId="0" build="p" autoUpdateAnimBg="0" advAuto="100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696200" cy="609600"/>
          </a:xfrm>
        </p:spPr>
        <p:txBody>
          <a:bodyPr/>
          <a:lstStyle/>
          <a:p>
            <a:r>
              <a:rPr lang="bg-BG" altLang="bg-BG" sz="4000" b="1" dirty="0">
                <a:solidFill>
                  <a:srgbClr val="FFCC00"/>
                </a:solidFill>
              </a:rPr>
              <a:t>Ефекти от проекта</a:t>
            </a:r>
            <a:endParaRPr lang="en-US" altLang="bg-BG" sz="4000" b="1" dirty="0">
              <a:solidFill>
                <a:srgbClr val="FFCC00"/>
              </a:solidFill>
            </a:endParaRPr>
          </a:p>
        </p:txBody>
      </p:sp>
      <p:sp>
        <p:nvSpPr>
          <p:cNvPr id="233475" name="Rectangle 3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3476" name="Rectangle 4"/>
          <p:cNvSpPr>
            <a:spLocks noChangeArrowheads="1"/>
          </p:cNvSpPr>
          <p:nvPr/>
        </p:nvSpPr>
        <p:spPr bwMode="auto">
          <a:xfrm>
            <a:off x="609600" y="1143000"/>
            <a:ext cx="8077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90600" indent="-5334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52600" indent="-3810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09800" indent="-3810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bg-BG" altLang="bg-BG" sz="2600" b="1" dirty="0"/>
              <a:t>Повишаване на сигурността на водоснабдяването в РУСЕ.</a:t>
            </a:r>
          </a:p>
          <a:p>
            <a:pPr eaLnBrk="1" hangingPunct="1">
              <a:buFontTx/>
              <a:buAutoNum type="arabicPeriod"/>
            </a:pPr>
            <a:r>
              <a:rPr lang="bg-BG" altLang="bg-BG" sz="2600" b="1" dirty="0"/>
              <a:t>Намаляване на експлоатационните разходи и загубите на вода.</a:t>
            </a:r>
          </a:p>
          <a:p>
            <a:pPr eaLnBrk="1" hangingPunct="1">
              <a:buFontTx/>
              <a:buAutoNum type="arabicPeriod"/>
            </a:pPr>
            <a:r>
              <a:rPr lang="bg-BG" altLang="bg-BG" sz="2600" b="1" dirty="0"/>
              <a:t>Подобряване качеството на услугата “водоснабдяване и канализация”.</a:t>
            </a:r>
          </a:p>
          <a:p>
            <a:pPr eaLnBrk="1" hangingPunct="1">
              <a:buFontTx/>
              <a:buAutoNum type="arabicPeriod"/>
            </a:pPr>
            <a:r>
              <a:rPr lang="bg-BG" altLang="bg-BG" sz="2600" b="1" dirty="0"/>
              <a:t>Повишаване на хигиената в крайградските части на река Дунав и преустановяване на замърсяването на реки Дунав и Русенски лом.</a:t>
            </a:r>
          </a:p>
          <a:p>
            <a:pPr eaLnBrk="1" hangingPunct="1">
              <a:buFontTx/>
              <a:buAutoNum type="arabicPeriod"/>
            </a:pPr>
            <a:r>
              <a:rPr lang="bg-BG" altLang="bg-BG" sz="2600" b="1" dirty="0"/>
              <a:t>Подобряване проводимостта на канализационната мрежа.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33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33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33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33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334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334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4" grpId="0" autoUpdateAnimBg="0"/>
      <p:bldP spid="233476" grpId="0" build="p" autoUpdateAnimBg="0" advAuto="100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816225"/>
            <a:ext cx="7696200" cy="593725"/>
          </a:xfrm>
        </p:spPr>
        <p:txBody>
          <a:bodyPr/>
          <a:lstStyle/>
          <a:p>
            <a:r>
              <a:rPr lang="bg-BG" altLang="bg-BG" sz="4000" b="1" dirty="0">
                <a:solidFill>
                  <a:srgbClr val="FFCC00"/>
                </a:solidFill>
              </a:rPr>
              <a:t>Благодаря за вниманието!</a:t>
            </a:r>
            <a:endParaRPr lang="en-US" altLang="bg-BG" sz="4000" b="1" dirty="0">
              <a:solidFill>
                <a:srgbClr val="FFCC00"/>
              </a:solidFill>
            </a:endParaRPr>
          </a:p>
        </p:txBody>
      </p:sp>
      <p:sp>
        <p:nvSpPr>
          <p:cNvPr id="234499" name="Rectangle 3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34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498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7875" name="Picture 3" descr="Vod_obs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228600" y="865188"/>
            <a:ext cx="77739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bg-BG" altLang="bg-BG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Обща схема на вътрешна водопроводна мрежа</a:t>
            </a:r>
          </a:p>
          <a:p>
            <a:pPr eaLnBrk="1" hangingPunct="1"/>
            <a:r>
              <a:rPr lang="bg-BG" altLang="bg-BG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Град РУСЕ</a:t>
            </a:r>
          </a:p>
        </p:txBody>
      </p:sp>
      <p:sp>
        <p:nvSpPr>
          <p:cNvPr id="207877" name="Rectangle 5">
            <a:hlinkClick r:id="" action="ppaction://noaction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28600" y="3657600"/>
            <a:ext cx="2514600" cy="16002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07878" name="Rectangle 6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133600" y="2133600"/>
            <a:ext cx="2590800" cy="17526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07879" name="Rectangle 7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324600" y="2819400"/>
            <a:ext cx="2209800" cy="19050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07880" name="Rectangle 8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343400" y="2286000"/>
            <a:ext cx="2209800" cy="19812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07881" name="Rectangle 9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505200" y="3581400"/>
            <a:ext cx="2362200" cy="15240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pic>
        <p:nvPicPr>
          <p:cNvPr id="207882" name="Picture 10" descr="Vod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07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8899" name="Picture 3" descr="Vod_obs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228600" y="865188"/>
            <a:ext cx="77739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bg-BG" altLang="bg-BG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Обща схема на вътрешна водопроводна мрежа</a:t>
            </a:r>
          </a:p>
          <a:p>
            <a:pPr eaLnBrk="1" hangingPunct="1"/>
            <a:r>
              <a:rPr lang="bg-BG" altLang="bg-BG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Град РУСЕ</a:t>
            </a:r>
          </a:p>
        </p:txBody>
      </p:sp>
      <p:sp>
        <p:nvSpPr>
          <p:cNvPr id="208901" name="Rectangle 5">
            <a:hlinkClick r:id="" action="ppaction://noaction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28600" y="3657600"/>
            <a:ext cx="2514600" cy="16002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08902" name="Rectangle 6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133600" y="2133600"/>
            <a:ext cx="2590800" cy="17526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08903" name="Rectangle 7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324600" y="2819400"/>
            <a:ext cx="2209800" cy="19050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08904" name="Rectangle 8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343400" y="2286000"/>
            <a:ext cx="2209800" cy="19812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08905" name="Rectangle 9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505200" y="3581400"/>
            <a:ext cx="2362200" cy="15240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pic>
        <p:nvPicPr>
          <p:cNvPr id="208907" name="Picture 11" descr="Vod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089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089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0890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8" dur="1230" decel="100000"/>
                                        <p:tgtEl>
                                          <p:spTgt spid="20890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" dur="1230" decel="100000"/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2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21" dur="1230" decel="100000"/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2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0947" name="Picture 3" descr="Vod_obs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948" name="Text Box 4"/>
          <p:cNvSpPr txBox="1">
            <a:spLocks noChangeArrowheads="1"/>
          </p:cNvSpPr>
          <p:nvPr/>
        </p:nvSpPr>
        <p:spPr bwMode="auto">
          <a:xfrm>
            <a:off x="228600" y="865188"/>
            <a:ext cx="77739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bg-BG" altLang="bg-BG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Обща схема на вътрешна водопроводна мрежа</a:t>
            </a:r>
          </a:p>
          <a:p>
            <a:pPr eaLnBrk="1" hangingPunct="1"/>
            <a:r>
              <a:rPr lang="bg-BG" altLang="bg-BG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Град РУСЕ</a:t>
            </a:r>
          </a:p>
        </p:txBody>
      </p:sp>
      <p:sp>
        <p:nvSpPr>
          <p:cNvPr id="210949" name="Rectangle 5">
            <a:hlinkClick r:id="" action="ppaction://noaction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28600" y="3657600"/>
            <a:ext cx="2514600" cy="16002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10950" name="Rectangle 6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133600" y="2133600"/>
            <a:ext cx="2590800" cy="17526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10951" name="Rectangle 7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324600" y="2819400"/>
            <a:ext cx="2209800" cy="19050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10952" name="Rectangle 8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343400" y="2286000"/>
            <a:ext cx="2209800" cy="19812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10953" name="Rectangle 9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505200" y="3581400"/>
            <a:ext cx="2362200" cy="15240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pic>
        <p:nvPicPr>
          <p:cNvPr id="210955" name="Picture 11" descr="Vod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0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1971" name="Picture 3" descr="Vod_obs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228600" y="865188"/>
            <a:ext cx="77739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bg-BG" altLang="bg-BG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Обща схема на вътрешна водопроводна мрежа</a:t>
            </a:r>
          </a:p>
          <a:p>
            <a:pPr eaLnBrk="1" hangingPunct="1"/>
            <a:r>
              <a:rPr lang="bg-BG" altLang="bg-BG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Град РУСЕ</a:t>
            </a:r>
          </a:p>
        </p:txBody>
      </p:sp>
      <p:sp>
        <p:nvSpPr>
          <p:cNvPr id="211973" name="Rectangle 5">
            <a:hlinkClick r:id="" action="ppaction://noaction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28600" y="3657600"/>
            <a:ext cx="2514600" cy="16002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11974" name="Rectangle 6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133600" y="2133600"/>
            <a:ext cx="2590800" cy="17526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11975" name="Rectangle 7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324600" y="2819400"/>
            <a:ext cx="2209800" cy="19050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11976" name="Rectangle 8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343400" y="2286000"/>
            <a:ext cx="2209800" cy="19812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11977" name="Rectangle 9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505200" y="3581400"/>
            <a:ext cx="2362200" cy="15240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pic>
        <p:nvPicPr>
          <p:cNvPr id="211979" name="Picture 11" descr="Vod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211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211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2995" name="Picture 3" descr="Vod_obs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228600" y="865188"/>
            <a:ext cx="77739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bg-BG" altLang="bg-BG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Обща схема на вътрешна водопроводна мрежа</a:t>
            </a:r>
          </a:p>
          <a:p>
            <a:pPr eaLnBrk="1" hangingPunct="1"/>
            <a:r>
              <a:rPr lang="bg-BG" altLang="bg-BG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Град РУСЕ</a:t>
            </a:r>
          </a:p>
        </p:txBody>
      </p:sp>
      <p:sp>
        <p:nvSpPr>
          <p:cNvPr id="212997" name="Rectangle 5">
            <a:hlinkClick r:id="" action="ppaction://noaction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28600" y="3657600"/>
            <a:ext cx="2514600" cy="16002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12998" name="Rectangle 6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133600" y="2133600"/>
            <a:ext cx="2590800" cy="17526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12999" name="Rectangle 7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324600" y="2819400"/>
            <a:ext cx="2209800" cy="19050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13000" name="Rectangle 8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343400" y="2286000"/>
            <a:ext cx="2209800" cy="19812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13001" name="Rectangle 9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505200" y="3581400"/>
            <a:ext cx="2362200" cy="15240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pic>
        <p:nvPicPr>
          <p:cNvPr id="213003" name="Picture 11" descr="Vod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13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Rectangle 3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9148" name="Picture 12" descr="Kanal_Obs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49" name="Text Box 13"/>
          <p:cNvSpPr txBox="1">
            <a:spLocks noChangeArrowheads="1"/>
          </p:cNvSpPr>
          <p:nvPr/>
        </p:nvSpPr>
        <p:spPr bwMode="auto">
          <a:xfrm>
            <a:off x="228600" y="865188"/>
            <a:ext cx="81391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bg-BG" altLang="bg-BG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Обща схема на вътрешна канализационна мрежа</a:t>
            </a:r>
          </a:p>
          <a:p>
            <a:pPr eaLnBrk="1" hangingPunct="1"/>
            <a:r>
              <a:rPr lang="bg-BG" altLang="bg-BG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Град РУСЕ</a:t>
            </a:r>
          </a:p>
        </p:txBody>
      </p:sp>
      <p:sp>
        <p:nvSpPr>
          <p:cNvPr id="219150" name="Rectangle 14">
            <a:hlinkClick r:id="" action="ppaction://noaction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28600" y="3657600"/>
            <a:ext cx="2514600" cy="16002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19151" name="Rectangle 15">
            <a:hlinkClick r:id="" action="ppaction://noaction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05000" y="2133600"/>
            <a:ext cx="2819400" cy="20574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19152" name="Rectangle 16">
            <a:hlinkClick r:id="" action="ppaction://noaction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324600" y="2819400"/>
            <a:ext cx="2590800" cy="21336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19153" name="Rectangle 17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10000" y="2286000"/>
            <a:ext cx="2438400" cy="19812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19154" name="Rectangle 18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505200" y="3886200"/>
            <a:ext cx="2362200" cy="15240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pic>
        <p:nvPicPr>
          <p:cNvPr id="219146" name="Picture 10" descr="Kanal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9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9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19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19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19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19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3" name="Rectangle 3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0173" name="Picture 13" descr="Kanal_Obs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74" name="Text Box 14"/>
          <p:cNvSpPr txBox="1">
            <a:spLocks noChangeArrowheads="1"/>
          </p:cNvSpPr>
          <p:nvPr/>
        </p:nvSpPr>
        <p:spPr bwMode="auto">
          <a:xfrm>
            <a:off x="228600" y="865188"/>
            <a:ext cx="81391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bg-BG" altLang="bg-BG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Обща схема на вътрешна канализационна мрежа</a:t>
            </a:r>
          </a:p>
          <a:p>
            <a:pPr eaLnBrk="1" hangingPunct="1"/>
            <a:r>
              <a:rPr lang="bg-BG" altLang="bg-BG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Град РУСЕ</a:t>
            </a:r>
          </a:p>
        </p:txBody>
      </p:sp>
      <p:sp>
        <p:nvSpPr>
          <p:cNvPr id="220175" name="Rectangle 15">
            <a:hlinkClick r:id="" action="ppaction://noaction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28600" y="3657600"/>
            <a:ext cx="2514600" cy="16002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20176" name="Rectangle 16">
            <a:hlinkClick r:id="" action="ppaction://noaction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05000" y="2133600"/>
            <a:ext cx="2819400" cy="20574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20177" name="Rectangle 17">
            <a:hlinkClick r:id="" action="ppaction://noaction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324600" y="2819400"/>
            <a:ext cx="2590800" cy="21336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20178" name="Rectangle 18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10000" y="2286000"/>
            <a:ext cx="2438400" cy="19812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20179" name="Rectangle 19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505200" y="3886200"/>
            <a:ext cx="2362200" cy="15240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pic>
        <p:nvPicPr>
          <p:cNvPr id="220171" name="Picture 11" descr="Kanal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20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20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20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20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0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0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20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2017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8" dur="1230" decel="100000"/>
                                        <p:tgtEl>
                                          <p:spTgt spid="22017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" dur="1230" decel="100000"/>
                                        <p:tgtEl>
                                          <p:spTgt spid="220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2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20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21" dur="1230" decel="100000"/>
                                        <p:tgtEl>
                                          <p:spTgt spid="220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2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20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0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696200" cy="533400"/>
          </a:xfrm>
        </p:spPr>
        <p:txBody>
          <a:bodyPr/>
          <a:lstStyle/>
          <a:p>
            <a:r>
              <a:rPr lang="bg-BG" altLang="bg-BG" sz="4000" b="1" dirty="0">
                <a:solidFill>
                  <a:srgbClr val="FFCC00"/>
                </a:solidFill>
              </a:rPr>
              <a:t>Цели на проекта:</a:t>
            </a:r>
            <a:endParaRPr lang="en-US" altLang="bg-BG" sz="4000" b="1" dirty="0">
              <a:solidFill>
                <a:srgbClr val="FFCC00"/>
              </a:solidFill>
            </a:endParaRPr>
          </a:p>
        </p:txBody>
      </p:sp>
      <p:sp>
        <p:nvSpPr>
          <p:cNvPr id="264195" name="Rectangle 3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4196" name="Rectangle 4"/>
          <p:cNvSpPr>
            <a:spLocks noChangeArrowheads="1"/>
          </p:cNvSpPr>
          <p:nvPr/>
        </p:nvSpPr>
        <p:spPr bwMode="auto">
          <a:xfrm>
            <a:off x="762000" y="2667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 algn="ctr">
              <a:spcBef>
                <a:spcPct val="20000"/>
              </a:spcBef>
              <a:buClr>
                <a:schemeClr val="hlink"/>
              </a:buClr>
              <a:buSzPct val="12000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990600" indent="-533400" algn="ctr">
              <a:spcBef>
                <a:spcPct val="20000"/>
              </a:spcBef>
              <a:buFont typeface="Tahoma" panose="020B0604030504040204" pitchFamily="34" charset="0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371600" indent="-457200" algn="ctr">
              <a:spcBef>
                <a:spcPct val="20000"/>
              </a:spcBef>
              <a:buClr>
                <a:schemeClr val="hlink"/>
              </a:buClr>
              <a:buSzPct val="12000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752600" indent="-381000" algn="ctr">
              <a:spcBef>
                <a:spcPct val="20000"/>
              </a:spcBef>
              <a:buFont typeface="Tahoma" panose="020B0604030504040204" pitchFamily="34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209800" indent="-3810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667000" indent="-3810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3124200" indent="-3810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581400" indent="-3810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4038600" indent="-3810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l" eaLnBrk="1" hangingPunct="1">
              <a:buClr>
                <a:schemeClr val="tx1"/>
              </a:buClr>
              <a:buSzTx/>
              <a:buFontTx/>
              <a:buAutoNum type="arabicPeriod"/>
            </a:pPr>
            <a:r>
              <a:rPr lang="bg-BG" altLang="bg-BG" sz="2800" b="1" dirty="0">
                <a:effectLst/>
                <a:latin typeface="Times New Roman" panose="02020603050405020304" pitchFamily="18" charset="0"/>
              </a:rPr>
              <a:t>Екологични;</a:t>
            </a:r>
          </a:p>
          <a:p>
            <a:pPr algn="l" eaLnBrk="1" hangingPunct="1">
              <a:buClr>
                <a:schemeClr val="tx1"/>
              </a:buClr>
              <a:buSzTx/>
              <a:buFontTx/>
              <a:buAutoNum type="arabicPeriod"/>
            </a:pPr>
            <a:r>
              <a:rPr lang="bg-BG" altLang="bg-BG" sz="2800" b="1" dirty="0">
                <a:effectLst/>
                <a:latin typeface="Times New Roman" panose="02020603050405020304" pitchFamily="18" charset="0"/>
              </a:rPr>
              <a:t>Социални;</a:t>
            </a:r>
          </a:p>
          <a:p>
            <a:pPr algn="l" eaLnBrk="1" hangingPunct="1">
              <a:buClr>
                <a:schemeClr val="tx1"/>
              </a:buClr>
              <a:buSzTx/>
              <a:buFontTx/>
              <a:buAutoNum type="arabicPeriod"/>
            </a:pPr>
            <a:r>
              <a:rPr lang="bg-BG" altLang="bg-BG" sz="2800" b="1" dirty="0">
                <a:effectLst/>
                <a:latin typeface="Times New Roman" panose="02020603050405020304" pitchFamily="18" charset="0"/>
              </a:rPr>
              <a:t>Икономически.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4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64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64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64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194" grpId="0" autoUpdateAnimBg="0"/>
      <p:bldP spid="264196" grpId="0" build="p" autoUpdateAnimBg="0" advAuto="100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1197" name="Picture 13" descr="Kanal_Obs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198" name="Text Box 14"/>
          <p:cNvSpPr txBox="1">
            <a:spLocks noChangeArrowheads="1"/>
          </p:cNvSpPr>
          <p:nvPr/>
        </p:nvSpPr>
        <p:spPr bwMode="auto">
          <a:xfrm>
            <a:off x="228600" y="865188"/>
            <a:ext cx="81391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bg-BG" altLang="bg-BG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Обща схема на вътрешна канализационна мрежа</a:t>
            </a:r>
          </a:p>
          <a:p>
            <a:pPr eaLnBrk="1" hangingPunct="1"/>
            <a:r>
              <a:rPr lang="bg-BG" altLang="bg-BG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Град РУСЕ</a:t>
            </a:r>
          </a:p>
        </p:txBody>
      </p:sp>
      <p:sp>
        <p:nvSpPr>
          <p:cNvPr id="221199" name="Rectangle 15">
            <a:hlinkClick r:id="" action="ppaction://noaction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28600" y="3657600"/>
            <a:ext cx="2514600" cy="16002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21200" name="Rectangle 16">
            <a:hlinkClick r:id="" action="ppaction://noaction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05000" y="2133600"/>
            <a:ext cx="2819400" cy="20574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21201" name="Rectangle 17">
            <a:hlinkClick r:id="" action="ppaction://noaction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324600" y="2819400"/>
            <a:ext cx="2590800" cy="21336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21202" name="Rectangle 18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10000" y="2286000"/>
            <a:ext cx="2438400" cy="19812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21203" name="Rectangle 19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505200" y="3886200"/>
            <a:ext cx="2362200" cy="15240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pic>
        <p:nvPicPr>
          <p:cNvPr id="221195" name="Picture 11" descr="Kanal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1" name="Rectangle 3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2221" name="Picture 13" descr="Kanal_Obs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222" name="Text Box 14"/>
          <p:cNvSpPr txBox="1">
            <a:spLocks noChangeArrowheads="1"/>
          </p:cNvSpPr>
          <p:nvPr/>
        </p:nvSpPr>
        <p:spPr bwMode="auto">
          <a:xfrm>
            <a:off x="228600" y="865188"/>
            <a:ext cx="81391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bg-BG" altLang="bg-BG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Обща схема на вътрешна канализационна мрежа</a:t>
            </a:r>
          </a:p>
          <a:p>
            <a:pPr eaLnBrk="1" hangingPunct="1"/>
            <a:r>
              <a:rPr lang="bg-BG" altLang="bg-BG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Град РУСЕ</a:t>
            </a:r>
          </a:p>
        </p:txBody>
      </p:sp>
      <p:sp>
        <p:nvSpPr>
          <p:cNvPr id="222223" name="Rectangle 15">
            <a:hlinkClick r:id="" action="ppaction://noaction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28600" y="3657600"/>
            <a:ext cx="2514600" cy="16002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22224" name="Rectangle 16">
            <a:hlinkClick r:id="" action="ppaction://noaction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05000" y="2133600"/>
            <a:ext cx="2819400" cy="20574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22225" name="Rectangle 17">
            <a:hlinkClick r:id="" action="ppaction://noaction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324600" y="2819400"/>
            <a:ext cx="2590800" cy="21336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22226" name="Rectangle 18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10000" y="2286000"/>
            <a:ext cx="2438400" cy="19812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22227" name="Rectangle 19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505200" y="3886200"/>
            <a:ext cx="2362200" cy="15240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pic>
        <p:nvPicPr>
          <p:cNvPr id="222219" name="Picture 11" descr="Kanal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5" name="Rectangle 3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3250" name="Picture 18" descr="Kanal_Obs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251" name="Text Box 19"/>
          <p:cNvSpPr txBox="1">
            <a:spLocks noChangeArrowheads="1"/>
          </p:cNvSpPr>
          <p:nvPr/>
        </p:nvSpPr>
        <p:spPr bwMode="auto">
          <a:xfrm>
            <a:off x="228600" y="865188"/>
            <a:ext cx="81391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bg-BG" altLang="bg-BG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Обща схема на вътрешна канализационна мрежа</a:t>
            </a:r>
          </a:p>
          <a:p>
            <a:pPr eaLnBrk="1" hangingPunct="1"/>
            <a:r>
              <a:rPr lang="bg-BG" altLang="bg-BG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Град РУСЕ</a:t>
            </a:r>
          </a:p>
        </p:txBody>
      </p:sp>
      <p:sp>
        <p:nvSpPr>
          <p:cNvPr id="223252" name="Rectangle 20">
            <a:hlinkClick r:id="" action="ppaction://noaction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28600" y="3657600"/>
            <a:ext cx="2514600" cy="16002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23253" name="Rectangle 21">
            <a:hlinkClick r:id="" action="ppaction://noaction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05000" y="2133600"/>
            <a:ext cx="2819400" cy="20574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23254" name="Rectangle 22">
            <a:hlinkClick r:id="" action="ppaction://noaction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324600" y="2819400"/>
            <a:ext cx="2590800" cy="21336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23255" name="Rectangle 23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10000" y="2286000"/>
            <a:ext cx="2438400" cy="19812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23256" name="Rectangle 24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505200" y="3886200"/>
            <a:ext cx="2362200" cy="15240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pic>
        <p:nvPicPr>
          <p:cNvPr id="223243" name="Picture 11" descr="Kanal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3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696200" cy="609600"/>
          </a:xfrm>
        </p:spPr>
        <p:txBody>
          <a:bodyPr/>
          <a:lstStyle/>
          <a:p>
            <a:r>
              <a:rPr lang="bg-BG" altLang="bg-BG" sz="4000" b="1" dirty="0">
                <a:solidFill>
                  <a:srgbClr val="FFCC00"/>
                </a:solidFill>
              </a:rPr>
              <a:t>Структура на проекта:</a:t>
            </a:r>
            <a:endParaRPr lang="en-US" altLang="bg-BG" sz="4000" b="1" dirty="0">
              <a:solidFill>
                <a:srgbClr val="FFCC00"/>
              </a:solidFill>
            </a:endParaRP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762000" y="1752600"/>
            <a:ext cx="7772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90600" indent="-5334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52600" indent="-3810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09800" indent="-3810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bg-BG" altLang="bg-BG" sz="2800" b="1" dirty="0"/>
              <a:t>Пет лота:</a:t>
            </a:r>
          </a:p>
          <a:p>
            <a:pPr eaLnBrk="1" hangingPunct="1"/>
            <a:endParaRPr lang="bg-BG" altLang="bg-BG" sz="2800" b="1" dirty="0"/>
          </a:p>
          <a:p>
            <a:pPr eaLnBrk="1" hangingPunct="1">
              <a:buFontTx/>
              <a:buAutoNum type="arabicPeriod"/>
            </a:pPr>
            <a:r>
              <a:rPr lang="bg-BG" altLang="bg-BG" sz="2800" b="1" dirty="0"/>
              <a:t>Подмяна</a:t>
            </a:r>
            <a:r>
              <a:rPr lang="en-US" altLang="bg-BG" sz="2800" b="1" dirty="0"/>
              <a:t> </a:t>
            </a:r>
            <a:r>
              <a:rPr lang="bg-BG" altLang="bg-BG" sz="2800" b="1" dirty="0"/>
              <a:t>на вътрешна водопроводна мрежа.</a:t>
            </a:r>
          </a:p>
          <a:p>
            <a:pPr eaLnBrk="1" hangingPunct="1">
              <a:buFontTx/>
              <a:buAutoNum type="arabicPeriod"/>
            </a:pPr>
            <a:r>
              <a:rPr lang="bg-BG" altLang="bg-BG" sz="2800" b="1" dirty="0"/>
              <a:t>Канализация.</a:t>
            </a:r>
          </a:p>
          <a:p>
            <a:pPr eaLnBrk="1" hangingPunct="1">
              <a:buFontTx/>
              <a:buAutoNum type="arabicPeriod"/>
            </a:pPr>
            <a:r>
              <a:rPr lang="bg-BG" altLang="bg-BG" sz="2800" b="1" dirty="0"/>
              <a:t>Подмяна на магистрален водопровод Сливо Поле – Русе.</a:t>
            </a:r>
          </a:p>
          <a:p>
            <a:pPr eaLnBrk="1" hangingPunct="1">
              <a:buFontTx/>
              <a:buAutoNum type="arabicPeriod"/>
            </a:pPr>
            <a:r>
              <a:rPr lang="bg-BG" altLang="bg-BG" sz="2800" b="1" dirty="0"/>
              <a:t>Изграждане на Пречиствателна станция за отпадъчни води.</a:t>
            </a:r>
          </a:p>
          <a:p>
            <a:pPr eaLnBrk="1" hangingPunct="1">
              <a:buFontTx/>
              <a:buAutoNum type="arabicPeriod"/>
            </a:pPr>
            <a:r>
              <a:rPr lang="bg-BG" altLang="bg-BG" sz="2800" b="1" dirty="0"/>
              <a:t>Подмяна на оборудване.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02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02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027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027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027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027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4" grpId="0" autoUpdateAnimBg="0"/>
      <p:bldP spid="202756" grpId="0" build="p" autoUpdateAnimBg="0" advAuto="100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696200" cy="609600"/>
          </a:xfrm>
        </p:spPr>
        <p:txBody>
          <a:bodyPr/>
          <a:lstStyle/>
          <a:p>
            <a:r>
              <a:rPr lang="bg-BG" altLang="bg-BG" sz="4000" b="1" dirty="0">
                <a:solidFill>
                  <a:srgbClr val="FFCC00"/>
                </a:solidFill>
              </a:rPr>
              <a:t>Обща стойност на проекта</a:t>
            </a:r>
            <a:endParaRPr lang="en-US" altLang="bg-BG" sz="4000" b="1" dirty="0">
              <a:solidFill>
                <a:srgbClr val="FFCC00"/>
              </a:solidFill>
            </a:endParaRPr>
          </a:p>
        </p:txBody>
      </p:sp>
      <p:sp>
        <p:nvSpPr>
          <p:cNvPr id="263171" name="Rectangle 3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3172" name="Rectangle 4"/>
          <p:cNvSpPr>
            <a:spLocks noChangeArrowheads="1"/>
          </p:cNvSpPr>
          <p:nvPr/>
        </p:nvSpPr>
        <p:spPr bwMode="auto">
          <a:xfrm>
            <a:off x="609600" y="1143000"/>
            <a:ext cx="8077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 algn="ctr">
              <a:spcBef>
                <a:spcPct val="20000"/>
              </a:spcBef>
              <a:buClr>
                <a:schemeClr val="hlink"/>
              </a:buClr>
              <a:buSzPct val="12000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990600" indent="-533400" algn="ctr">
              <a:spcBef>
                <a:spcPct val="20000"/>
              </a:spcBef>
              <a:buFont typeface="Tahoma" panose="020B0604030504040204" pitchFamily="34" charset="0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371600" indent="-457200" algn="ctr">
              <a:spcBef>
                <a:spcPct val="20000"/>
              </a:spcBef>
              <a:buClr>
                <a:schemeClr val="hlink"/>
              </a:buClr>
              <a:buSzPct val="12000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752600" indent="-381000" algn="ctr">
              <a:spcBef>
                <a:spcPct val="20000"/>
              </a:spcBef>
              <a:buFont typeface="Tahoma" panose="020B0604030504040204" pitchFamily="34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209800" indent="-3810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667000" indent="-3810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3124200" indent="-3810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581400" indent="-3810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4038600" indent="-3810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l" eaLnBrk="1" hangingPunct="1"/>
            <a:endParaRPr lang="bg-BG" altLang="bg-BG" sz="2600" b="1" dirty="0"/>
          </a:p>
        </p:txBody>
      </p:sp>
      <p:graphicFrame>
        <p:nvGraphicFramePr>
          <p:cNvPr id="263173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461987"/>
              </p:ext>
            </p:extLst>
          </p:nvPr>
        </p:nvGraphicFramePr>
        <p:xfrm>
          <a:off x="304800" y="1371600"/>
          <a:ext cx="8534400" cy="4648137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val="2078008770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1434967454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152745103"/>
                    </a:ext>
                  </a:extLst>
                </a:gridCol>
              </a:tblGrid>
              <a:tr h="1016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bg-BG" altLang="bg-BG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описание на лота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стойност,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(в млн. евро)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0227360"/>
                  </a:ext>
                </a:extLst>
              </a:tr>
              <a:tr h="569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ЛОТ1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Вътрешни водопроводи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2,509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473981"/>
                  </a:ext>
                </a:extLst>
              </a:tr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ЛОТ2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Канализация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12,359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877428"/>
                  </a:ext>
                </a:extLst>
              </a:tr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ЛОТ3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Магистрален водопровод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15,968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214308"/>
                  </a:ext>
                </a:extLst>
              </a:tr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ЛОТ4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ГПСОВ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22,857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07101"/>
                  </a:ext>
                </a:extLst>
              </a:tr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ЛОТ5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Подмяна на оборудване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1,120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3896583"/>
                  </a:ext>
                </a:extLst>
              </a:tr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bg-BG" altLang="bg-BG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Общо за проекта: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54,813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267222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3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4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63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3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0" grpId="0" autoUpdateAnimBg="0"/>
      <p:bldP spid="263172" grpId="0" build="p" autoUpdateAnimBg="0" advAuto="100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838200"/>
            <a:ext cx="8686800" cy="609600"/>
          </a:xfrm>
        </p:spPr>
        <p:txBody>
          <a:bodyPr/>
          <a:lstStyle/>
          <a:p>
            <a:r>
              <a:rPr lang="bg-BG" altLang="bg-BG" sz="4000" b="1" dirty="0">
                <a:solidFill>
                  <a:srgbClr val="FFCC00"/>
                </a:solidFill>
              </a:rPr>
              <a:t>ЛОТ </a:t>
            </a:r>
            <a:r>
              <a:rPr lang="en-US" altLang="bg-BG" sz="4000" b="1" dirty="0">
                <a:solidFill>
                  <a:srgbClr val="FFCC00"/>
                </a:solidFill>
              </a:rPr>
              <a:t>1</a:t>
            </a:r>
            <a:r>
              <a:rPr lang="bg-BG" altLang="bg-BG" sz="4000" b="1" dirty="0">
                <a:solidFill>
                  <a:srgbClr val="FFCC00"/>
                </a:solidFill>
              </a:rPr>
              <a:t>: Вътрешни водопроводи</a:t>
            </a:r>
            <a:endParaRPr lang="en-US" altLang="bg-BG" sz="4000" b="1" dirty="0">
              <a:solidFill>
                <a:srgbClr val="FFCC00"/>
              </a:solidFill>
            </a:endParaRPr>
          </a:p>
        </p:txBody>
      </p:sp>
      <p:sp>
        <p:nvSpPr>
          <p:cNvPr id="205827" name="Rectangle 3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828" name="Rectangle 4"/>
          <p:cNvSpPr>
            <a:spLocks noChangeArrowheads="1"/>
          </p:cNvSpPr>
          <p:nvPr/>
        </p:nvSpPr>
        <p:spPr bwMode="auto">
          <a:xfrm>
            <a:off x="685800" y="1828800"/>
            <a:ext cx="7772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90600" indent="-5334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52600" indent="-3810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09800" indent="-3810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bg-BG" altLang="bg-BG" sz="2800" b="1" dirty="0"/>
              <a:t>Основни параметри:</a:t>
            </a:r>
          </a:p>
          <a:p>
            <a:pPr eaLnBrk="1" hangingPunct="1"/>
            <a:endParaRPr lang="bg-BG" altLang="bg-BG" sz="2800" b="1" dirty="0"/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азбесто</a:t>
            </a:r>
            <a:r>
              <a:rPr lang="bg-BG" altLang="bg-BG" sz="2800" b="1" dirty="0"/>
              <a:t>-циментови тръби – 2</a:t>
            </a:r>
            <a:r>
              <a:rPr lang="en-US" altLang="bg-BG" sz="2800" b="1" dirty="0"/>
              <a:t>7</a:t>
            </a:r>
            <a:r>
              <a:rPr lang="bg-BG" altLang="bg-BG" sz="2800" b="1" dirty="0"/>
              <a:t>7км;</a:t>
            </a:r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стоманени тръби – </a:t>
            </a:r>
            <a:r>
              <a:rPr lang="en-US" altLang="bg-BG" sz="2800" b="1" dirty="0"/>
              <a:t>62</a:t>
            </a:r>
            <a:r>
              <a:rPr lang="bg-BG" altLang="bg-BG" sz="2800" b="1" dirty="0"/>
              <a:t>км;</a:t>
            </a:r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чугунени тръби – 10</a:t>
            </a:r>
            <a:r>
              <a:rPr lang="en-US" altLang="bg-BG" sz="2800" b="1" dirty="0"/>
              <a:t>7</a:t>
            </a:r>
            <a:r>
              <a:rPr lang="bg-BG" altLang="bg-BG" sz="2800" b="1" dirty="0"/>
              <a:t>км;</a:t>
            </a:r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полиетиленови тръби – </a:t>
            </a:r>
            <a:r>
              <a:rPr lang="en-US" altLang="bg-BG" sz="2800" b="1" dirty="0"/>
              <a:t>33</a:t>
            </a:r>
            <a:r>
              <a:rPr lang="bg-BG" altLang="bg-BG" sz="2800" b="1" dirty="0"/>
              <a:t>км;</a:t>
            </a:r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обща дължина – 4</a:t>
            </a:r>
            <a:r>
              <a:rPr lang="en-US" altLang="bg-BG" sz="2800" b="1" dirty="0"/>
              <a:t>79</a:t>
            </a:r>
            <a:r>
              <a:rPr lang="bg-BG" altLang="bg-BG" sz="2800" b="1" dirty="0"/>
              <a:t>км;</a:t>
            </a:r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резервоари – 47 550м</a:t>
            </a:r>
            <a:r>
              <a:rPr lang="bg-BG" altLang="bg-BG" sz="2800" b="1" baseline="30000" dirty="0"/>
              <a:t>3</a:t>
            </a:r>
            <a:r>
              <a:rPr lang="bg-BG" altLang="bg-BG" sz="2800" b="1" dirty="0"/>
              <a:t>;</a:t>
            </a:r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общи загуби на вода – 4</a:t>
            </a:r>
            <a:r>
              <a:rPr lang="en-US" altLang="bg-BG" sz="2800" b="1" dirty="0"/>
              <a:t>3</a:t>
            </a:r>
            <a:r>
              <a:rPr lang="bg-BG" altLang="bg-BG" sz="2800" b="1" dirty="0"/>
              <a:t>...4</a:t>
            </a:r>
            <a:r>
              <a:rPr lang="en-US" altLang="bg-BG" sz="2800" b="1" dirty="0"/>
              <a:t>5</a:t>
            </a:r>
            <a:r>
              <a:rPr lang="bg-BG" altLang="bg-BG" sz="2800" b="1" dirty="0"/>
              <a:t>%.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05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05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058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058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058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058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2058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2058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 autoUpdateAnimBg="0"/>
      <p:bldP spid="205828" grpId="0" build="p" autoUpdateAnimBg="0" advAuto="100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23" name="Rectangle 3"/>
          <p:cNvSpPr>
            <a:spLocks noChangeArrowheads="1"/>
          </p:cNvSpPr>
          <p:nvPr/>
        </p:nvSpPr>
        <p:spPr bwMode="auto">
          <a:xfrm>
            <a:off x="685800" y="1066800"/>
            <a:ext cx="77724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90600" indent="-5334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52600" indent="-3810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09800" indent="-3810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bg-BG" altLang="bg-BG" sz="2800" b="1" dirty="0"/>
              <a:t>Задачи за осъществяване по проекта:</a:t>
            </a:r>
          </a:p>
          <a:p>
            <a:pPr eaLnBrk="1" hangingPunct="1"/>
            <a:endParaRPr lang="bg-BG" altLang="bg-BG" sz="2800" b="1" dirty="0"/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Подмяна на 19км водопроводи - </a:t>
            </a:r>
            <a:r>
              <a:rPr lang="bg-BG" altLang="bg-BG" sz="2800" b="1" dirty="0"/>
              <a:t>азбесто</a:t>
            </a:r>
            <a:r>
              <a:rPr lang="bg-BG" altLang="bg-BG" sz="2800" b="1" dirty="0"/>
              <a:t>-циментови, стоманени и поцинковани с ПЕВП тръби;</a:t>
            </a:r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Изграждане на 2,6км нови водопроводи.</a:t>
            </a:r>
          </a:p>
          <a:p>
            <a:pPr eaLnBrk="1" hangingPunct="1"/>
            <a:endParaRPr lang="bg-BG" altLang="bg-BG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3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35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3" grpId="0" build="p" autoUpdateAnimBg="0" advAuto="100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6853" name="Picture 5" descr="Vod_obs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54" name="Text Box 6"/>
          <p:cNvSpPr txBox="1">
            <a:spLocks noChangeArrowheads="1"/>
          </p:cNvSpPr>
          <p:nvPr/>
        </p:nvSpPr>
        <p:spPr bwMode="auto">
          <a:xfrm>
            <a:off x="228600" y="865188"/>
            <a:ext cx="7388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bg-BG" altLang="bg-BG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Схема с обектите за подмяна от вътрешната </a:t>
            </a:r>
          </a:p>
          <a:p>
            <a:pPr eaLnBrk="1" hangingPunct="1"/>
            <a:r>
              <a:rPr lang="bg-BG" altLang="bg-BG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водопроводна мрежа - град РУСЕ</a:t>
            </a:r>
          </a:p>
        </p:txBody>
      </p:sp>
      <p:sp>
        <p:nvSpPr>
          <p:cNvPr id="206855" name="Rectangle 7">
            <a:hlinkClick r:id="" action="ppaction://customshow?id=0&amp;return=true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28600" y="3657600"/>
            <a:ext cx="2514600" cy="16002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06856" name="Rectangle 8">
            <a:hlinkClick r:id="" action="ppaction://customshow?id=1&amp;return=true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133600" y="2133600"/>
            <a:ext cx="2590800" cy="17526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06857" name="Rectangle 9">
            <a:hlinkClick r:id="" action="ppaction://customshow?id=2&amp;return=true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324600" y="2819400"/>
            <a:ext cx="2209800" cy="19050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06858" name="Rectangle 10">
            <a:hlinkClick r:id="" action="ppaction://customshow?id=3&amp;return=true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343400" y="2286000"/>
            <a:ext cx="2209800" cy="19812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  <p:sp>
        <p:nvSpPr>
          <p:cNvPr id="206859" name="Rectangle 11">
            <a:hlinkClick r:id="" action="ppaction://customshow?id=4&amp;return=true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505200" y="3581400"/>
            <a:ext cx="2362200" cy="1524000"/>
          </a:xfrm>
          <a:prstGeom prst="rect">
            <a:avLst/>
          </a:prstGeom>
          <a:noFill/>
          <a:ln w="12700">
            <a:solidFill>
              <a:srgbClr val="000000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6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06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06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06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06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06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06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696200" cy="609600"/>
          </a:xfrm>
        </p:spPr>
        <p:txBody>
          <a:bodyPr/>
          <a:lstStyle/>
          <a:p>
            <a:r>
              <a:rPr lang="bg-BG" altLang="bg-BG" sz="4000" b="1" dirty="0">
                <a:solidFill>
                  <a:srgbClr val="FFCC00"/>
                </a:solidFill>
              </a:rPr>
              <a:t>ЛОТ 2: Канализация</a:t>
            </a:r>
            <a:endParaRPr lang="en-US" altLang="bg-BG" sz="4000" b="1" dirty="0">
              <a:solidFill>
                <a:srgbClr val="FFCC00"/>
              </a:solidFill>
            </a:endParaRPr>
          </a:p>
        </p:txBody>
      </p:sp>
      <p:sp>
        <p:nvSpPr>
          <p:cNvPr id="214019" name="Rectangle 3"/>
          <p:cNvSpPr>
            <a:spLocks noChangeArrowheads="1"/>
          </p:cNvSpPr>
          <p:nvPr/>
        </p:nvSpPr>
        <p:spPr bwMode="auto">
          <a:xfrm>
            <a:off x="152400" y="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bg-BG" altLang="bg-BG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Водоснабдяване и канализация – ООД  РУСЕ</a:t>
            </a:r>
            <a:endParaRPr lang="en-GB" altLang="bg-BG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4020" name="Rectangle 4"/>
          <p:cNvSpPr>
            <a:spLocks noChangeArrowheads="1"/>
          </p:cNvSpPr>
          <p:nvPr/>
        </p:nvSpPr>
        <p:spPr bwMode="auto">
          <a:xfrm>
            <a:off x="685800" y="1905000"/>
            <a:ext cx="7772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90600" indent="-5334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52600" indent="-3810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09800" indent="-3810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bg-BG" altLang="bg-BG" sz="2800" b="1" dirty="0"/>
              <a:t>Основни параметри:</a:t>
            </a:r>
          </a:p>
          <a:p>
            <a:pPr eaLnBrk="1" hangingPunct="1"/>
            <a:endParaRPr lang="bg-BG" altLang="bg-BG" sz="2800" b="1" dirty="0"/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свързаност - 87% от населението;</a:t>
            </a:r>
          </a:p>
          <a:p>
            <a:pPr eaLnBrk="1" hangingPunct="1">
              <a:buFontTx/>
              <a:buChar char="•"/>
            </a:pPr>
            <a:r>
              <a:rPr lang="bg-BG" altLang="bg-BG" sz="2800" b="1" dirty="0"/>
              <a:t>обхват         - 14 главни колектора с обща дължина 45 517м ;</a:t>
            </a:r>
          </a:p>
          <a:p>
            <a:pPr eaLnBrk="1" hangingPunct="1"/>
            <a:endParaRPr lang="bg-BG" altLang="bg-BG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14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14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14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 autoUpdateAnimBg="0"/>
      <p:bldP spid="214020" grpId="0" build="p" autoUpdateAnimBg="0" advAuto="1000"/>
    </p:bldLst>
  </p:timing>
</p:sld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bg-BG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bg-BG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н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н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4683</TotalTime>
  <Words>813</Words>
  <Application>Microsoft Office PowerPoint</Application>
  <PresentationFormat>Презентация на цял екран (4:3)</PresentationFormat>
  <Paragraphs>154</Paragraphs>
  <Slides>32</Slides>
  <Notes>1</Notes>
  <HiddenSlides>0</HiddenSlides>
  <MMClips>0</MMClips>
  <ScaleCrop>false</ScaleCrop>
  <HeadingPairs>
    <vt:vector size="10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Вградени OLE сървъри</vt:lpstr>
      </vt:variant>
      <vt:variant>
        <vt:i4>1</vt:i4>
      </vt:variant>
      <vt:variant>
        <vt:lpstr>Заглавия на слайдовете</vt:lpstr>
      </vt:variant>
      <vt:variant>
        <vt:i4>32</vt:i4>
      </vt:variant>
      <vt:variant>
        <vt:lpstr>Шоута по избор</vt:lpstr>
      </vt:variant>
      <vt:variant>
        <vt:i4>10</vt:i4>
      </vt:variant>
    </vt:vector>
  </HeadingPairs>
  <TitlesOfParts>
    <vt:vector size="48" baseType="lpstr">
      <vt:lpstr>Times New Roman</vt:lpstr>
      <vt:lpstr>Tahoma</vt:lpstr>
      <vt:lpstr>Arial</vt:lpstr>
      <vt:lpstr>Wingdings</vt:lpstr>
      <vt:lpstr>Ocean</vt:lpstr>
      <vt:lpstr>Microsoft Photo Editor 3.0 Photo</vt:lpstr>
      <vt:lpstr>Презентация на PowerPoint</vt:lpstr>
      <vt:lpstr>Презентация:  Интегриран воден проект за подобряване на водния цикъл на град РУСЕ</vt:lpstr>
      <vt:lpstr>Цели на проекта:</vt:lpstr>
      <vt:lpstr>Структура на проекта:</vt:lpstr>
      <vt:lpstr>Обща стойност на проекта</vt:lpstr>
      <vt:lpstr>ЛОТ 1: Вътрешни водопроводи</vt:lpstr>
      <vt:lpstr>Презентация на PowerPoint</vt:lpstr>
      <vt:lpstr>Презентация на PowerPoint</vt:lpstr>
      <vt:lpstr>ЛОТ 2: Канализация</vt:lpstr>
      <vt:lpstr>Презентация на PowerPoint</vt:lpstr>
      <vt:lpstr>Презентация на PowerPoint</vt:lpstr>
      <vt:lpstr>Презентация на PowerPoint</vt:lpstr>
      <vt:lpstr>ЛОТ 3: Подмяна на магистрален водопровод “Сливо Поле – Русе”</vt:lpstr>
      <vt:lpstr>Презентация на PowerPoint</vt:lpstr>
      <vt:lpstr>ЛОТ 4: Изграждане на Градска пречиствателна станция за отпадъчни води</vt:lpstr>
      <vt:lpstr>Презентация на PowerPoint</vt:lpstr>
      <vt:lpstr>Презентация на PowerPoint</vt:lpstr>
      <vt:lpstr>ЛОТ 5: Подмяна на оборудване</vt:lpstr>
      <vt:lpstr>Презентация на PowerPoint</vt:lpstr>
      <vt:lpstr>Презентация на PowerPoint</vt:lpstr>
      <vt:lpstr>Ефекти от проекта</vt:lpstr>
      <vt:lpstr>Благодаря за вниманието!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Vodoprovodi 1</vt:lpstr>
      <vt:lpstr>Vodoprovodi 2</vt:lpstr>
      <vt:lpstr>Vodoprovodi 3</vt:lpstr>
      <vt:lpstr>Vodoprovodi 4</vt:lpstr>
      <vt:lpstr>Vodoprovodi 5</vt:lpstr>
      <vt:lpstr>Kanal 1</vt:lpstr>
      <vt:lpstr>Kanal 2</vt:lpstr>
      <vt:lpstr>Kanal 3</vt:lpstr>
      <vt:lpstr>Kanal 4</vt:lpstr>
      <vt:lpstr>Kanal 5</vt:lpstr>
    </vt:vector>
  </TitlesOfParts>
  <Company>ViK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Overview</dc:title>
  <dc:creator>Kamen</dc:creator>
  <cp:lastModifiedBy>Rumen Yordanov</cp:lastModifiedBy>
  <cp:revision>259</cp:revision>
  <cp:lastPrinted>1601-01-01T00:00:00Z</cp:lastPrinted>
  <dcterms:created xsi:type="dcterms:W3CDTF">2002-12-01T14:56:21Z</dcterms:created>
  <dcterms:modified xsi:type="dcterms:W3CDTF">2026-04-14T09:46:38Z</dcterms:modified>
</cp:coreProperties>
</file>