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62" r:id="rId8"/>
    <p:sldId id="263" r:id="rId9"/>
    <p:sldId id="264" r:id="rId10"/>
    <p:sldId id="271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099" autoAdjust="0"/>
    <p:restoredTop sz="90969" autoAdjust="0"/>
  </p:normalViewPr>
  <p:slideViewPr>
    <p:cSldViewPr>
      <p:cViewPr varScale="1">
        <p:scale>
          <a:sx n="84" d="100"/>
          <a:sy n="84" d="100"/>
        </p:scale>
        <p:origin x="60" y="348"/>
      </p:cViewPr>
      <p:guideLst>
        <p:guide orient="horz" pos="3408"/>
        <p:guide pos="5759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3" name="AutoShape 1027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4" name="AutoShape 1028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5" name="AutoShape 1029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6" name="AutoShape 1030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7" name="AutoShape 103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8" name="Rectangle 103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9" name="Rectangle 103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bg-BG" noProof="0" smtClean="0"/>
              <a:t>Click to edit Master title style</a:t>
            </a:r>
          </a:p>
        </p:txBody>
      </p:sp>
      <p:sp>
        <p:nvSpPr>
          <p:cNvPr id="56330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altLang="bg-BG" noProof="0" smtClean="0"/>
              <a:t>Click to edit Master subtitle style</a:t>
            </a:r>
          </a:p>
        </p:txBody>
      </p:sp>
      <p:sp>
        <p:nvSpPr>
          <p:cNvPr id="56331" name="Rectangle 103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6332" name="Rectangle 103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6333" name="Rectangle 103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20D49C-40F5-435A-B793-68D7F2FAF6A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E2C7C-BEC1-4314-901B-CF937F6C6BD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78675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C8F89-7D0C-4E4E-8796-2AA84DD23A06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97737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лавие, графична колекция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онлайн изображение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80B38479-CAE3-471C-981E-92DB9F62066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462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18A55-1F8E-45CC-A5C9-4A29CC0F0957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40555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A0E70-1A89-41A0-A788-87D5937F3B0D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0331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97A65-BFA8-4150-A71E-D2BE3580052C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4624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74958-6CF7-49E8-956B-AD0864C2436B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85129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4D30A-64A8-492B-9D63-E832B91DCF3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241973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10A0C-D06E-4C56-B350-0C34E0B26C2D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020549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41F19-3684-4116-A918-F58A9CB29B99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97999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0C027-E222-4CA2-ACE9-C020ECE4A58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5342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bg-BG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bg-BG" dirty="0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5303" name="Rectangle 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5305" name="Rectangle 9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61554B84-BC2B-4A39-97F7-B8F726D5093C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381000" y="2133600"/>
            <a:ext cx="8610600" cy="1828800"/>
          </a:xfrm>
        </p:spPr>
        <p:txBody>
          <a:bodyPr/>
          <a:lstStyle/>
          <a:p>
            <a:r>
              <a:rPr lang="bg-BG" altLang="bg-BG" b="1" dirty="0"/>
              <a:t>Подобряване ефективността на работа на ВГ Сливо поле - Русе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altLang="bg-BG" dirty="0"/>
              <a:t>ЕФЕКТ</a:t>
            </a:r>
            <a:br>
              <a:rPr lang="bg-BG" altLang="bg-BG" dirty="0"/>
            </a:br>
            <a:r>
              <a:rPr lang="bg-BG" altLang="bg-BG" dirty="0"/>
              <a:t>96 000 лева на година</a:t>
            </a:r>
            <a:endParaRPr lang="en-GB" altLang="bg-BG" dirty="0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1752600" y="1905000"/>
            <a:ext cx="6781800" cy="4953000"/>
          </a:xfrm>
        </p:spPr>
        <p:txBody>
          <a:bodyPr/>
          <a:lstStyle/>
          <a:p>
            <a:endParaRPr lang="en-US" altLang="bg-BG" sz="2800" dirty="0"/>
          </a:p>
        </p:txBody>
      </p:sp>
      <p:pic>
        <p:nvPicPr>
          <p:cNvPr id="52236" name="Picture 12" descr="j02220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16138"/>
            <a:ext cx="3657600" cy="474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1.Причини да се избере обекта.</a:t>
            </a:r>
            <a:endParaRPr lang="en-GB" altLang="bg-BG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bg-BG" altLang="bg-BG" sz="2400" dirty="0"/>
              <a:t>Избрахме обекта</a:t>
            </a:r>
            <a:r>
              <a:rPr lang="bg-BG" altLang="bg-BG" sz="2400" dirty="0" smtClean="0"/>
              <a:t>, защото</a:t>
            </a:r>
            <a:r>
              <a:rPr lang="bg-BG" altLang="bg-BG" sz="2400" dirty="0"/>
              <a:t>: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400" dirty="0"/>
              <a:t> ПС І-ви</a:t>
            </a:r>
            <a:r>
              <a:rPr lang="bg-BG" altLang="bg-BG" sz="2400" dirty="0" smtClean="0"/>
              <a:t>, ІІ-ри </a:t>
            </a:r>
            <a:r>
              <a:rPr lang="bg-BG" altLang="bg-BG" sz="2400" dirty="0"/>
              <a:t>и ІІІ-ти подем консумират 60 % от общата ел</a:t>
            </a:r>
            <a:r>
              <a:rPr lang="bg-BG" altLang="bg-BG" sz="2400" dirty="0" smtClean="0"/>
              <a:t>. енергия </a:t>
            </a:r>
            <a:r>
              <a:rPr lang="bg-BG" altLang="bg-BG" sz="2400" dirty="0"/>
              <a:t>във фирмата.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400" dirty="0"/>
              <a:t>Консумацията на вода в гр</a:t>
            </a:r>
            <a:r>
              <a:rPr lang="bg-BG" altLang="bg-BG" sz="2400" dirty="0" smtClean="0"/>
              <a:t>. Русе </a:t>
            </a:r>
            <a:r>
              <a:rPr lang="bg-BG" altLang="bg-BG" sz="2400" dirty="0"/>
              <a:t>непрекъснато намалява през последните години.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400" dirty="0"/>
              <a:t>Резервоарите за гр</a:t>
            </a:r>
            <a:r>
              <a:rPr lang="bg-BG" altLang="bg-BG" sz="2400" dirty="0" smtClean="0"/>
              <a:t>. Русе </a:t>
            </a:r>
            <a:r>
              <a:rPr lang="bg-BG" altLang="bg-BG" sz="2400" dirty="0"/>
              <a:t>имат общ обем съпоставим с денонощната консумация на града.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400" dirty="0"/>
              <a:t>Електроразпределение за пореден път увеличи цените на ел</a:t>
            </a:r>
            <a:r>
              <a:rPr lang="bg-BG" altLang="bg-BG" sz="2400" dirty="0" smtClean="0"/>
              <a:t>. енергията </a:t>
            </a:r>
            <a:r>
              <a:rPr lang="bg-BG" altLang="bg-BG" sz="2400" dirty="0"/>
              <a:t>средно с 10 %.</a:t>
            </a:r>
          </a:p>
        </p:txBody>
      </p: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r>
              <a:rPr lang="bg-BG" altLang="bg-BG" dirty="0"/>
              <a:t>2.Анализ на съществуващото положение.</a:t>
            </a:r>
            <a:endParaRPr lang="en-GB" altLang="bg-BG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91000"/>
          </a:xfrm>
        </p:spPr>
        <p:txBody>
          <a:bodyPr/>
          <a:lstStyle/>
          <a:p>
            <a:r>
              <a:rPr lang="bg-BG" altLang="bg-BG" sz="2400" dirty="0"/>
              <a:t>Технологично изискване бе да не се спира подаването на вода от ПС І-ви и ІІ-ри подем.</a:t>
            </a:r>
          </a:p>
          <a:p>
            <a:r>
              <a:rPr lang="bg-BG" altLang="bg-BG" sz="2400" dirty="0"/>
              <a:t>Тъй като ПА на ПС ІІ-ри подем са с големи дебити и трябваше да не се спира ПА</a:t>
            </a:r>
            <a:r>
              <a:rPr lang="bg-BG" altLang="bg-BG" sz="2400" dirty="0" smtClean="0"/>
              <a:t>, то </a:t>
            </a:r>
            <a:r>
              <a:rPr lang="bg-BG" altLang="bg-BG" sz="2400" dirty="0"/>
              <a:t>средната цена на ел</a:t>
            </a:r>
            <a:r>
              <a:rPr lang="bg-BG" altLang="bg-BG" sz="2400" dirty="0" smtClean="0"/>
              <a:t>. енергията </a:t>
            </a:r>
            <a:r>
              <a:rPr lang="bg-BG" altLang="bg-BG" sz="2400" dirty="0"/>
              <a:t>достигаше 0.08 </a:t>
            </a:r>
            <a:r>
              <a:rPr lang="bg-BG" altLang="bg-BG" sz="2400" dirty="0"/>
              <a:t>лв</a:t>
            </a:r>
            <a:r>
              <a:rPr lang="bg-BG" altLang="bg-BG" sz="2400" dirty="0"/>
              <a:t>/</a:t>
            </a:r>
            <a:r>
              <a:rPr lang="en-US" altLang="bg-BG" sz="2400" dirty="0"/>
              <a:t>KWh</a:t>
            </a:r>
            <a:r>
              <a:rPr lang="bg-BG" altLang="bg-BG" sz="2400" dirty="0"/>
              <a:t> /преди увеличението на цените/.</a:t>
            </a:r>
          </a:p>
          <a:p>
            <a:r>
              <a:rPr lang="bg-BG" altLang="bg-BG" sz="2400" dirty="0"/>
              <a:t>С промяната на цените средната цена </a:t>
            </a:r>
            <a:r>
              <a:rPr lang="bg-BG" altLang="bg-BG" sz="2400" dirty="0" smtClean="0"/>
              <a:t>нарасна </a:t>
            </a:r>
            <a:r>
              <a:rPr lang="bg-BG" altLang="bg-BG" sz="2400" dirty="0"/>
              <a:t>на 0.084 </a:t>
            </a:r>
            <a:r>
              <a:rPr lang="bg-BG" altLang="bg-BG" sz="2400" dirty="0"/>
              <a:t>лв</a:t>
            </a:r>
            <a:r>
              <a:rPr lang="bg-BG" altLang="bg-BG" sz="2400" dirty="0"/>
              <a:t>/</a:t>
            </a:r>
            <a:r>
              <a:rPr lang="en-US" altLang="bg-BG" sz="2400" dirty="0"/>
              <a:t>KWh</a:t>
            </a:r>
            <a:r>
              <a:rPr lang="bg-BG" altLang="bg-BG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68413" y="-152400"/>
            <a:ext cx="8637587" cy="1431925"/>
          </a:xfrm>
        </p:spPr>
        <p:txBody>
          <a:bodyPr/>
          <a:lstStyle/>
          <a:p>
            <a:r>
              <a:rPr lang="bg-BG" altLang="bg-BG" dirty="0"/>
              <a:t>3.Идея за справяне с проблема.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772400" cy="4191000"/>
          </a:xfrm>
        </p:spPr>
        <p:txBody>
          <a:bodyPr/>
          <a:lstStyle/>
          <a:p>
            <a:r>
              <a:rPr lang="bg-BG" altLang="bg-BG" sz="2400" dirty="0"/>
              <a:t>За да снижим работната мощност през дневната и върховата зона имаше 2 варианта: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bg-BG" altLang="bg-BG" sz="2400" dirty="0"/>
              <a:t>- Да монтираме нов ПА с подходящи параметри;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bg-BG" altLang="bg-BG" sz="2400" dirty="0"/>
              <a:t>- Да  престържем работното колело на съществуващ ПА.</a:t>
            </a:r>
          </a:p>
          <a:p>
            <a:r>
              <a:rPr lang="bg-BG" altLang="bg-BG" sz="2400" dirty="0"/>
              <a:t>Обсъдихме в техническия съвет вариантите за решаване на проблема и стигнахме до общо решение</a:t>
            </a:r>
            <a:r>
              <a:rPr lang="bg-BG" altLang="bg-BG" sz="2400" dirty="0" smtClean="0"/>
              <a:t>, че </a:t>
            </a:r>
            <a:r>
              <a:rPr lang="bg-BG" altLang="bg-BG" sz="2400" dirty="0"/>
              <a:t>по-бързо и лесно е да престържем работното колело на ПА. 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4.Реализация.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2400" dirty="0"/>
              <a:t>Престъргахме работното колело на ПА5 тип 300Д70 в РМР за 2 дни</a:t>
            </a:r>
            <a:r>
              <a:rPr lang="bg-BG" altLang="bg-BG" sz="2400" dirty="0" smtClean="0"/>
              <a:t>. По </a:t>
            </a:r>
            <a:r>
              <a:rPr lang="bg-BG" altLang="bg-BG" sz="2400" dirty="0"/>
              <a:t>този начин снижихме дебита от 470 л/с на 300 л/с при напор от 50 м</a:t>
            </a:r>
            <a:r>
              <a:rPr lang="bg-BG" altLang="bg-BG" sz="2400" dirty="0" smtClean="0"/>
              <a:t>. Постигнахме </a:t>
            </a:r>
            <a:r>
              <a:rPr lang="bg-BG" altLang="bg-BG" sz="2400" dirty="0"/>
              <a:t>снижение в дебита с 170 л/с</a:t>
            </a:r>
            <a:r>
              <a:rPr lang="bg-BG" altLang="bg-BG" sz="2400" dirty="0" smtClean="0"/>
              <a:t>, което </a:t>
            </a:r>
            <a:r>
              <a:rPr lang="bg-BG" altLang="bg-BG" sz="2400" dirty="0"/>
              <a:t>отговаря на 9800 м3 снижение  на подадената вода през деня за гр</a:t>
            </a:r>
            <a:r>
              <a:rPr lang="bg-BG" altLang="bg-BG" sz="2400" dirty="0" smtClean="0"/>
              <a:t>. Русе </a:t>
            </a:r>
            <a:r>
              <a:rPr lang="bg-BG" altLang="bg-BG" sz="2400" dirty="0"/>
              <a:t>за сметка на по-голямото натоварване на мощностите през </a:t>
            </a:r>
            <a:r>
              <a:rPr lang="bg-BG" altLang="bg-BG" sz="2400" dirty="0" smtClean="0"/>
              <a:t>нощта.</a:t>
            </a:r>
            <a:endParaRPr lang="bg-BG" altLang="bg-BG" sz="2400" dirty="0"/>
          </a:p>
          <a:p>
            <a:r>
              <a:rPr lang="bg-BG" altLang="bg-BG" sz="2400" dirty="0"/>
              <a:t>Съвместно с диспечерите се опитахме да пригодим новия режим на работа на ПА от трите ПС</a:t>
            </a:r>
            <a:r>
              <a:rPr lang="bg-BG" altLang="bg-BG" sz="2400" dirty="0" smtClean="0"/>
              <a:t>, така </a:t>
            </a:r>
            <a:r>
              <a:rPr lang="bg-BG" altLang="bg-BG" sz="2400" dirty="0"/>
              <a:t>че да има минимум брой комутации.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5.Положителен ефект.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2800" dirty="0"/>
              <a:t>Средната цена на ел</a:t>
            </a:r>
            <a:r>
              <a:rPr lang="bg-BG" altLang="bg-BG" sz="2800" dirty="0" smtClean="0"/>
              <a:t>. енергията </a:t>
            </a:r>
            <a:r>
              <a:rPr lang="bg-BG" altLang="bg-BG" sz="2800" dirty="0"/>
              <a:t>спадна от </a:t>
            </a:r>
            <a:r>
              <a:rPr lang="en-US" altLang="bg-BG" sz="2800" dirty="0"/>
              <a:t>0.084 </a:t>
            </a:r>
            <a:r>
              <a:rPr lang="bg-BG" altLang="bg-BG" sz="2800" dirty="0"/>
              <a:t>лв</a:t>
            </a:r>
            <a:r>
              <a:rPr lang="bg-BG" altLang="bg-BG" sz="2800" dirty="0"/>
              <a:t>/</a:t>
            </a:r>
            <a:r>
              <a:rPr lang="en-US" altLang="bg-BG" sz="2800" dirty="0"/>
              <a:t>KWh </a:t>
            </a:r>
            <a:r>
              <a:rPr lang="bg-BG" altLang="bg-BG" sz="2800" dirty="0"/>
              <a:t>на </a:t>
            </a:r>
            <a:r>
              <a:rPr lang="en-US" altLang="bg-BG" sz="2800" dirty="0"/>
              <a:t>0.0</a:t>
            </a:r>
            <a:r>
              <a:rPr lang="bg-BG" altLang="bg-BG" sz="2800" dirty="0"/>
              <a:t>75</a:t>
            </a:r>
            <a:r>
              <a:rPr lang="en-US" altLang="bg-BG" sz="2800" dirty="0"/>
              <a:t> </a:t>
            </a:r>
            <a:r>
              <a:rPr lang="bg-BG" altLang="bg-BG" sz="2800" dirty="0"/>
              <a:t>лв</a:t>
            </a:r>
            <a:r>
              <a:rPr lang="bg-BG" altLang="bg-BG" sz="2800" dirty="0"/>
              <a:t>/</a:t>
            </a:r>
            <a:r>
              <a:rPr lang="en-US" altLang="bg-BG" sz="2800" dirty="0"/>
              <a:t>KWh</a:t>
            </a:r>
            <a:r>
              <a:rPr lang="bg-BG" altLang="bg-BG" sz="2800" dirty="0"/>
              <a:t>,което е снижение с 12 %.</a:t>
            </a:r>
          </a:p>
          <a:p>
            <a:r>
              <a:rPr lang="bg-BG" altLang="bg-BG" sz="2800" dirty="0"/>
              <a:t>Годишните разходи за ел</a:t>
            </a:r>
            <a:r>
              <a:rPr lang="bg-BG" altLang="bg-BG" sz="2800" dirty="0" smtClean="0"/>
              <a:t>. енергия </a:t>
            </a:r>
            <a:r>
              <a:rPr lang="bg-BG" altLang="bg-BG" sz="2800" dirty="0"/>
              <a:t>за ПС І-ви и ІІ-ри подем възлизат на 800 000 лв.</a:t>
            </a:r>
          </a:p>
          <a:p>
            <a:r>
              <a:rPr lang="bg-BG" altLang="bg-BG" sz="2800" dirty="0"/>
              <a:t>12 % снижение от 800 000 лв. е 96 000 лв. </a:t>
            </a:r>
            <a:endParaRPr lang="en-GB" altLang="bg-BG" sz="28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6.Отрицателен ефект</a:t>
            </a:r>
            <a:endParaRPr lang="en-GB" altLang="bg-BG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2400" dirty="0"/>
              <a:t>При този режим на работа обемите на резервоарите се използват активно за снижаване на разходите.</a:t>
            </a:r>
          </a:p>
          <a:p>
            <a:r>
              <a:rPr lang="bg-BG" altLang="bg-BG" sz="2400" dirty="0"/>
              <a:t>От друга страна</a:t>
            </a:r>
            <a:r>
              <a:rPr lang="bg-BG" altLang="bg-BG" sz="2400" dirty="0" smtClean="0"/>
              <a:t>, ако </a:t>
            </a:r>
            <a:r>
              <a:rPr lang="bg-BG" altLang="bg-BG" sz="2400" dirty="0"/>
              <a:t>поради някаква причина спре </a:t>
            </a:r>
            <a:r>
              <a:rPr lang="bg-BG" altLang="bg-BG" sz="2400" dirty="0"/>
              <a:t>водоподаването</a:t>
            </a:r>
            <a:r>
              <a:rPr lang="bg-BG" altLang="bg-BG" sz="2400" dirty="0"/>
              <a:t> за гр</a:t>
            </a:r>
            <a:r>
              <a:rPr lang="bg-BG" altLang="bg-BG" sz="2400" dirty="0" smtClean="0"/>
              <a:t>. Русе </a:t>
            </a:r>
            <a:r>
              <a:rPr lang="bg-BG" altLang="bg-BG" sz="2400" dirty="0"/>
              <a:t>в часовете преди нощната ел</a:t>
            </a:r>
            <a:r>
              <a:rPr lang="bg-BG" altLang="bg-BG" sz="2400" dirty="0" smtClean="0"/>
              <a:t>. енергия </a:t>
            </a:r>
            <a:r>
              <a:rPr lang="bg-BG" altLang="bg-BG" sz="2400" dirty="0"/>
              <a:t>резервираността с вода ще е по-малка</a:t>
            </a:r>
            <a:r>
              <a:rPr lang="bg-BG" altLang="bg-BG" sz="2400" dirty="0" smtClean="0"/>
              <a:t>, защото </a:t>
            </a:r>
            <a:r>
              <a:rPr lang="bg-BG" altLang="bg-BG" sz="2400" dirty="0"/>
              <a:t>преди нощната зона влизаме с по-празни резервоари.</a:t>
            </a:r>
          </a:p>
          <a:p>
            <a:r>
              <a:rPr lang="bg-BG" altLang="bg-BG" sz="2400" dirty="0"/>
              <a:t>Помпите</a:t>
            </a:r>
            <a:r>
              <a:rPr lang="bg-BG" altLang="bg-BG" sz="2400" dirty="0" smtClean="0"/>
              <a:t>, които </a:t>
            </a:r>
            <a:r>
              <a:rPr lang="bg-BG" altLang="bg-BG" sz="2400" dirty="0"/>
              <a:t>работят през нощта трябва периодично да се пускат през деня за по-щателна проверка за изправността им.</a:t>
            </a:r>
          </a:p>
          <a:p>
            <a:r>
              <a:rPr lang="bg-BG" altLang="bg-BG" sz="2400" dirty="0"/>
              <a:t>Засега за ПА5 на ПС ІІ-ри подем няма резервна помпа.</a:t>
            </a:r>
            <a:endParaRPr lang="en-GB" altLang="bg-BG" sz="2400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r>
              <a:rPr lang="bg-BG" altLang="bg-BG" dirty="0"/>
              <a:t>7.Други обекти</a:t>
            </a:r>
            <a:r>
              <a:rPr lang="bg-BG" altLang="bg-BG" dirty="0" smtClean="0"/>
              <a:t>, на </a:t>
            </a:r>
            <a:r>
              <a:rPr lang="bg-BG" altLang="bg-BG" dirty="0"/>
              <a:t>които трябва да реализираме мероприятието.</a:t>
            </a:r>
            <a:endParaRPr lang="en-GB" altLang="bg-BG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772400" cy="4191000"/>
          </a:xfrm>
        </p:spPr>
        <p:txBody>
          <a:bodyPr/>
          <a:lstStyle/>
          <a:p>
            <a:r>
              <a:rPr lang="bg-BG" altLang="bg-BG" sz="2800" dirty="0"/>
              <a:t>ВГ Батин и ПС Пепелина също използват преимуществено евтината нощна енергия.</a:t>
            </a:r>
          </a:p>
          <a:p>
            <a:r>
              <a:rPr lang="bg-BG" altLang="bg-BG" sz="2800" dirty="0"/>
              <a:t>ВГ Баниска е с малки обеми на резервоарите и там това мероприятие е с ограничени възможности</a:t>
            </a:r>
            <a:r>
              <a:rPr lang="bg-BG" altLang="bg-BG" sz="2800" dirty="0" smtClean="0"/>
              <a:t>. Тук </a:t>
            </a:r>
            <a:r>
              <a:rPr lang="bg-BG" altLang="bg-BG" sz="2800" dirty="0"/>
              <a:t>резервите трябва да се търсят в измерване на ел</a:t>
            </a:r>
            <a:r>
              <a:rPr lang="bg-BG" altLang="bg-BG" sz="2800" dirty="0" smtClean="0"/>
              <a:t>. енергията </a:t>
            </a:r>
            <a:r>
              <a:rPr lang="bg-BG" altLang="bg-BG" sz="2800" dirty="0"/>
              <a:t>на страна СН</a:t>
            </a:r>
            <a:r>
              <a:rPr lang="bg-BG" altLang="bg-BG" sz="2800" dirty="0" smtClean="0"/>
              <a:t>, защото </a:t>
            </a:r>
            <a:r>
              <a:rPr lang="bg-BG" altLang="bg-BG" sz="2800" dirty="0"/>
              <a:t>разликата в цените между СН и НН стана значителна.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8.Изводи.</a:t>
            </a:r>
            <a:endParaRPr lang="en-GB" altLang="bg-BG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2800" dirty="0"/>
              <a:t>Съвместните усилия на отделите и ПЕР водят до добри резултати.</a:t>
            </a:r>
          </a:p>
          <a:p>
            <a:r>
              <a:rPr lang="bg-BG" altLang="bg-BG" sz="2800" dirty="0"/>
              <a:t>Считаме</a:t>
            </a:r>
            <a:r>
              <a:rPr lang="bg-BG" altLang="bg-BG" sz="2800" dirty="0" smtClean="0"/>
              <a:t>, че </a:t>
            </a:r>
            <a:r>
              <a:rPr lang="bg-BG" altLang="bg-BG" sz="2800" dirty="0"/>
              <a:t>това мероприятия е едно от най-ефективните – с минимум средства и време финансовия ефект е впечатляващ.</a:t>
            </a:r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316</TotalTime>
  <Words>549</Words>
  <Application>Microsoft Office PowerPoint</Application>
  <PresentationFormat>Презентация на цял екран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3" baseType="lpstr">
      <vt:lpstr>Times New Roman</vt:lpstr>
      <vt:lpstr>Wingdings</vt:lpstr>
      <vt:lpstr>Ricepaper</vt:lpstr>
      <vt:lpstr>Подобряване ефективността на работа на ВГ Сливо поле - Русе</vt:lpstr>
      <vt:lpstr>1.Причини да се избере обекта.</vt:lpstr>
      <vt:lpstr>2.Анализ на съществуващото положение.</vt:lpstr>
      <vt:lpstr>3.Идея за справяне с проблема.</vt:lpstr>
      <vt:lpstr>4.Реализация.</vt:lpstr>
      <vt:lpstr>5.Положителен ефект.</vt:lpstr>
      <vt:lpstr>6.Отрицателен ефект</vt:lpstr>
      <vt:lpstr>7.Други обекти, на които трябва да реализираме мероприятието.</vt:lpstr>
      <vt:lpstr>8.Изводи.</vt:lpstr>
      <vt:lpstr>ЕФЕКТ 96 000 лева на година</vt:lpstr>
    </vt:vector>
  </TitlesOfParts>
  <Company>tj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Ремонт на ПА с престъргване на работно колело</dc:title>
  <dc:creator>rj</dc:creator>
  <cp:lastModifiedBy>Rumen Yordanov</cp:lastModifiedBy>
  <cp:revision>39</cp:revision>
  <dcterms:created xsi:type="dcterms:W3CDTF">2002-05-02T19:03:06Z</dcterms:created>
  <dcterms:modified xsi:type="dcterms:W3CDTF">2026-04-12T09:00:05Z</dcterms:modified>
</cp:coreProperties>
</file>