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7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0" autoAdjust="0"/>
    <p:restoredTop sz="94728" autoAdjust="0"/>
  </p:normalViewPr>
  <p:slideViewPr>
    <p:cSldViewPr>
      <p:cViewPr varScale="1">
        <p:scale>
          <a:sx n="102" d="100"/>
          <a:sy n="102" d="100"/>
        </p:scale>
        <p:origin x="222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endParaRPr lang="bg-BG" altLang="bg-BG" dirty="0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endParaRPr lang="bg-BG" altLang="bg-BG" dirty="0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endParaRPr lang="bg-BG" altLang="bg-BG" dirty="0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endParaRPr lang="bg-BG" altLang="bg-BG" dirty="0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bg-BG" altLang="bg-BG" dirty="0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bg-BG" altLang="bg-BG" dirty="0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bg-BG" altLang="bg-BG" dirty="0"/>
            </a:p>
          </p:txBody>
        </p:sp>
      </p:grpSp>
      <p:sp>
        <p:nvSpPr>
          <p:cNvPr id="3278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278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672806AB-83FD-4508-BAA6-C696F49B515D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27048247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2F431B-1CF8-4ED9-A2EB-AD56DBA55081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690919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A6929C-42C4-496C-BFEE-59D239085359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5178750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DAFB10C-92A0-4E02-A5C0-0D668470E369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6168660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D09C834-5841-412B-A4BD-E785AE664CD2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34186847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7467B3-8A25-46FA-A016-69F669E61E43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30856109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BECFB4-BBF7-4B90-A981-FB683A80C864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2340562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461C9A-3E2C-4CD3-9BE5-F5EFA8838F70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1079835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258583-2C92-4223-A483-18C0D1D2F968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508859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E8898DE-812B-4B42-9EC5-40B0CC65AD70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968067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bg-BG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88AD00-3BC8-4277-A34F-F6696E07732F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2921719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endParaRPr kumimoji="1" lang="bg-BG" altLang="bg-BG" sz="2400" dirty="0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endParaRPr kumimoji="1" lang="bg-BG" altLang="bg-BG" sz="2400" dirty="0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endParaRPr kumimoji="1" lang="bg-BG" altLang="bg-BG" sz="2400" dirty="0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endParaRPr kumimoji="1" lang="bg-BG" altLang="bg-BG" sz="2400" dirty="0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endParaRPr kumimoji="1" lang="bg-BG" altLang="bg-BG" sz="2400" dirty="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endParaRPr kumimoji="1" lang="bg-BG" altLang="bg-BG" sz="2400" dirty="0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endParaRPr kumimoji="1" lang="bg-BG" altLang="bg-BG" sz="2400" dirty="0"/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bg-BG" smtClean="0"/>
              <a:t>Click to edit Master title style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bg-BG" smtClean="0"/>
              <a:t>Click to edit Master text styles</a:t>
            </a:r>
          </a:p>
          <a:p>
            <a:pPr lvl="1"/>
            <a:r>
              <a:rPr lang="en-US" altLang="bg-BG" smtClean="0"/>
              <a:t>Second level</a:t>
            </a:r>
          </a:p>
          <a:p>
            <a:pPr lvl="2"/>
            <a:r>
              <a:rPr lang="en-US" altLang="bg-BG" smtClean="0"/>
              <a:t>Third level</a:t>
            </a:r>
          </a:p>
          <a:p>
            <a:pPr lvl="3"/>
            <a:r>
              <a:rPr lang="en-US" altLang="bg-BG" smtClean="0"/>
              <a:t>Fourth level</a:t>
            </a:r>
          </a:p>
          <a:p>
            <a:pPr lvl="4"/>
            <a:r>
              <a:rPr lang="en-US" altLang="bg-BG" smtClean="0"/>
              <a:t>Fifth level</a:t>
            </a:r>
          </a:p>
        </p:txBody>
      </p:sp>
      <p:sp>
        <p:nvSpPr>
          <p:cNvPr id="3175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 smtClean="0">
                <a:latin typeface="Tahoma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175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>
                <a:latin typeface="Tahoma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175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86832807-B666-4AF0-A94E-E551A1DF76DD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925" y="2420938"/>
            <a:ext cx="9467850" cy="1736725"/>
          </a:xfrm>
        </p:spPr>
        <p:txBody>
          <a:bodyPr/>
          <a:lstStyle/>
          <a:p>
            <a:pPr algn="ctr" eaLnBrk="1" hangingPunct="1"/>
            <a:r>
              <a:rPr lang="bg-BG" altLang="bg-BG" sz="4000" dirty="0" smtClean="0">
                <a:latin typeface="Times New Roman" panose="02020603050405020304" pitchFamily="18" charset="0"/>
              </a:rPr>
              <a:t>Авария на елемент от автоматиката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155700" y="-242888"/>
            <a:ext cx="8385175" cy="1431926"/>
          </a:xfrm>
        </p:spPr>
        <p:txBody>
          <a:bodyPr/>
          <a:lstStyle/>
          <a:p>
            <a:pPr eaLnBrk="1" hangingPunct="1"/>
            <a:r>
              <a:rPr lang="bg-BG" altLang="bg-BG" sz="3600" dirty="0" smtClean="0">
                <a:latin typeface="Times New Roman" panose="02020603050405020304" pitchFamily="18" charset="0"/>
              </a:rPr>
              <a:t>1.Описание на проблема.</a:t>
            </a:r>
            <a:endParaRPr lang="en-US" altLang="bg-BG" sz="3600" dirty="0" smtClean="0">
              <a:latin typeface="Times New Roman" panose="02020603050405020304" pitchFamily="18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133600"/>
            <a:ext cx="8007350" cy="4391025"/>
          </a:xfrm>
        </p:spPr>
        <p:txBody>
          <a:bodyPr/>
          <a:lstStyle/>
          <a:p>
            <a:pPr eaLnBrk="1" hangingPunct="1"/>
            <a:r>
              <a:rPr lang="bg-BG" altLang="bg-BG" sz="2800" dirty="0" smtClean="0">
                <a:latin typeface="Times New Roman" panose="02020603050405020304" pitchFamily="18" charset="0"/>
              </a:rPr>
              <a:t>В 23 ч. ми се обадиха,</a:t>
            </a:r>
            <a:r>
              <a:rPr lang="en-US" altLang="bg-BG" sz="2800" dirty="0" smtClean="0">
                <a:latin typeface="Times New Roman" panose="02020603050405020304" pitchFamily="18" charset="0"/>
              </a:rPr>
              <a:t> </a:t>
            </a:r>
            <a:r>
              <a:rPr lang="bg-BG" altLang="bg-BG" sz="2800" dirty="0" smtClean="0">
                <a:latin typeface="Times New Roman" panose="02020603050405020304" pitchFamily="18" charset="0"/>
              </a:rPr>
              <a:t>че не може да пуснат ПС Баниска,</a:t>
            </a:r>
            <a:r>
              <a:rPr lang="en-US" altLang="bg-BG" sz="2800" dirty="0" smtClean="0">
                <a:latin typeface="Times New Roman" panose="02020603050405020304" pitchFamily="18" charset="0"/>
              </a:rPr>
              <a:t> </a:t>
            </a:r>
            <a:r>
              <a:rPr lang="bg-BG" altLang="bg-BG" sz="2800" dirty="0" smtClean="0">
                <a:latin typeface="Times New Roman" panose="02020603050405020304" pitchFamily="18" charset="0"/>
              </a:rPr>
              <a:t>защото липсва оперативно напрежение – изгорял е изправител тип “Грец” ;</a:t>
            </a:r>
          </a:p>
          <a:p>
            <a:pPr eaLnBrk="1" hangingPunct="1"/>
            <a:r>
              <a:rPr lang="bg-BG" altLang="bg-BG" sz="2800" dirty="0" smtClean="0">
                <a:latin typeface="Times New Roman" panose="02020603050405020304" pitchFamily="18" charset="0"/>
              </a:rPr>
              <a:t>Разпоредих да се пусне ПА аварийно като се подаде напрежение директно на бобината на контактора през ключ,</a:t>
            </a:r>
            <a:r>
              <a:rPr lang="en-US" altLang="bg-BG" sz="2800" dirty="0" smtClean="0">
                <a:latin typeface="Times New Roman" panose="02020603050405020304" pitchFamily="18" charset="0"/>
              </a:rPr>
              <a:t> </a:t>
            </a:r>
            <a:r>
              <a:rPr lang="bg-BG" altLang="bg-BG" sz="2800" dirty="0" smtClean="0">
                <a:latin typeface="Times New Roman" panose="02020603050405020304" pitchFamily="18" charset="0"/>
              </a:rPr>
              <a:t>за да не остане гр.</a:t>
            </a:r>
            <a:r>
              <a:rPr lang="en-US" altLang="bg-BG" sz="2800" dirty="0" smtClean="0">
                <a:latin typeface="Times New Roman" panose="02020603050405020304" pitchFamily="18" charset="0"/>
              </a:rPr>
              <a:t> </a:t>
            </a:r>
            <a:r>
              <a:rPr lang="bg-BG" altLang="bg-BG" sz="2800" dirty="0" smtClean="0">
                <a:latin typeface="Times New Roman" panose="02020603050405020304" pitchFamily="18" charset="0"/>
              </a:rPr>
              <a:t>Бяла и околните населени места без вода.</a:t>
            </a:r>
            <a:r>
              <a:rPr lang="en-US" altLang="bg-BG" sz="2800" dirty="0" smtClean="0">
                <a:latin typeface="Times New Roman" panose="02020603050405020304" pitchFamily="18" charset="0"/>
              </a:rPr>
              <a:t> </a:t>
            </a:r>
            <a:r>
              <a:rPr lang="bg-BG" altLang="bg-BG" sz="2800" dirty="0" smtClean="0">
                <a:latin typeface="Times New Roman" panose="02020603050405020304" pitchFamily="18" charset="0"/>
              </a:rPr>
              <a:t>По този начин елиминирахме </a:t>
            </a:r>
            <a:r>
              <a:rPr lang="bg-BG" altLang="bg-BG" sz="2800" dirty="0" smtClean="0">
                <a:latin typeface="Times New Roman" panose="02020603050405020304" pitchFamily="18" charset="0"/>
              </a:rPr>
              <a:t>защитата </a:t>
            </a:r>
            <a:r>
              <a:rPr lang="bg-BG" altLang="bg-BG" sz="2800" dirty="0" smtClean="0">
                <a:latin typeface="Times New Roman" panose="02020603050405020304" pitchFamily="18" charset="0"/>
              </a:rPr>
              <a:t>ел.</a:t>
            </a:r>
            <a:r>
              <a:rPr lang="en-US" altLang="bg-BG" sz="2800" dirty="0" smtClean="0">
                <a:latin typeface="Times New Roman" panose="02020603050405020304" pitchFamily="18" charset="0"/>
              </a:rPr>
              <a:t> </a:t>
            </a:r>
            <a:r>
              <a:rPr lang="bg-BG" altLang="bg-BG" sz="2800" dirty="0" smtClean="0">
                <a:latin typeface="Times New Roman" panose="02020603050405020304" pitchFamily="18" charset="0"/>
              </a:rPr>
              <a:t>мотора и автоматиката.</a:t>
            </a:r>
          </a:p>
          <a:p>
            <a:pPr eaLnBrk="1" hangingPunct="1"/>
            <a:endParaRPr lang="bg-BG" altLang="bg-BG" sz="2800" dirty="0" smtClean="0"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bg-BG" sz="2800" dirty="0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971550" y="52388"/>
            <a:ext cx="8385175" cy="1431925"/>
          </a:xfrm>
        </p:spPr>
        <p:txBody>
          <a:bodyPr/>
          <a:lstStyle/>
          <a:p>
            <a:pPr eaLnBrk="1" hangingPunct="1"/>
            <a:r>
              <a:rPr lang="bg-BG" altLang="bg-BG" dirty="0" smtClean="0">
                <a:latin typeface="Times New Roman" panose="02020603050405020304" pitchFamily="18" charset="0"/>
              </a:rPr>
              <a:t>2.Анализ на съществуващото положение.</a:t>
            </a:r>
            <a:endParaRPr lang="en-US" altLang="bg-BG" dirty="0" smtClean="0">
              <a:latin typeface="Times New Roman" panose="02020603050405020304" pitchFamily="18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2349500"/>
            <a:ext cx="8007350" cy="3887788"/>
          </a:xfrm>
        </p:spPr>
        <p:txBody>
          <a:bodyPr/>
          <a:lstStyle/>
          <a:p>
            <a:pPr eaLnBrk="1" hangingPunct="1"/>
            <a:r>
              <a:rPr lang="bg-BG" altLang="bg-BG" dirty="0" smtClean="0">
                <a:latin typeface="Times New Roman" panose="02020603050405020304" pitchFamily="18" charset="0"/>
              </a:rPr>
              <a:t>На следващия ден посетихме обекта и констатирахме,</a:t>
            </a:r>
            <a:r>
              <a:rPr lang="en-US" altLang="bg-BG" dirty="0" smtClean="0">
                <a:latin typeface="Times New Roman" panose="02020603050405020304" pitchFamily="18" charset="0"/>
              </a:rPr>
              <a:t> </a:t>
            </a:r>
            <a:r>
              <a:rPr lang="bg-BG" altLang="bg-BG" dirty="0" smtClean="0">
                <a:latin typeface="Times New Roman" panose="02020603050405020304" pitchFamily="18" charset="0"/>
              </a:rPr>
              <a:t>че има късо съединение в оперативната верига и от там е изгорял Греца;</a:t>
            </a:r>
          </a:p>
          <a:p>
            <a:pPr eaLnBrk="1" hangingPunct="1"/>
            <a:r>
              <a:rPr lang="bg-BG" altLang="bg-BG" dirty="0" smtClean="0">
                <a:latin typeface="Times New Roman" panose="02020603050405020304" pitchFamily="18" charset="0"/>
              </a:rPr>
              <a:t>Късото е възникнало от едно ЦК ключе,</a:t>
            </a:r>
            <a:r>
              <a:rPr lang="en-US" altLang="bg-BG" dirty="0" smtClean="0">
                <a:latin typeface="Times New Roman" panose="02020603050405020304" pitchFamily="18" charset="0"/>
              </a:rPr>
              <a:t> </a:t>
            </a:r>
            <a:r>
              <a:rPr lang="bg-BG" altLang="bg-BG" dirty="0" smtClean="0">
                <a:latin typeface="Times New Roman" panose="02020603050405020304" pitchFamily="18" charset="0"/>
              </a:rPr>
              <a:t>което е ударено с вратата на съседно ел.</a:t>
            </a:r>
            <a:r>
              <a:rPr lang="en-US" altLang="bg-BG" dirty="0" smtClean="0">
                <a:latin typeface="Times New Roman" panose="02020603050405020304" pitchFamily="18" charset="0"/>
              </a:rPr>
              <a:t> </a:t>
            </a:r>
            <a:r>
              <a:rPr lang="bg-BG" altLang="bg-BG" dirty="0" smtClean="0">
                <a:latin typeface="Times New Roman" panose="02020603050405020304" pitchFamily="18" charset="0"/>
              </a:rPr>
              <a:t>табло;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bg-BG" dirty="0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827088" y="-26988"/>
            <a:ext cx="8385175" cy="647701"/>
          </a:xfrm>
        </p:spPr>
        <p:txBody>
          <a:bodyPr/>
          <a:lstStyle/>
          <a:p>
            <a:pPr eaLnBrk="1" hangingPunct="1"/>
            <a:r>
              <a:rPr lang="en-US" altLang="bg-BG" sz="4000" dirty="0" smtClean="0">
                <a:latin typeface="Times New Roman" panose="02020603050405020304" pitchFamily="18" charset="0"/>
              </a:rPr>
              <a:t>3.</a:t>
            </a:r>
            <a:r>
              <a:rPr lang="bg-BG" altLang="bg-BG" sz="4000" dirty="0" smtClean="0">
                <a:latin typeface="Times New Roman" panose="02020603050405020304" pitchFamily="18" charset="0"/>
              </a:rPr>
              <a:t>Решение на проблема</a:t>
            </a:r>
            <a:endParaRPr lang="en-US" altLang="bg-BG" sz="4000" dirty="0" smtClean="0">
              <a:latin typeface="Times New Roman" panose="02020603050405020304" pitchFamily="18" charset="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2205038"/>
            <a:ext cx="8007350" cy="3455987"/>
          </a:xfrm>
        </p:spPr>
        <p:txBody>
          <a:bodyPr/>
          <a:lstStyle/>
          <a:p>
            <a:pPr eaLnBrk="1" hangingPunct="1"/>
            <a:r>
              <a:rPr lang="bg-BG" altLang="bg-BG" dirty="0" smtClean="0">
                <a:latin typeface="Times New Roman" panose="02020603050405020304" pitchFamily="18" charset="0"/>
              </a:rPr>
              <a:t>Подменихме ключето и изправителя и въведохме ПС Баниска в нормална експлоатация.</a:t>
            </a:r>
          </a:p>
          <a:p>
            <a:pPr eaLnBrk="1" hangingPunct="1"/>
            <a:r>
              <a:rPr lang="bg-BG" altLang="bg-BG" dirty="0" smtClean="0">
                <a:latin typeface="Times New Roman" panose="02020603050405020304" pitchFamily="18" charset="0"/>
              </a:rPr>
              <a:t>Набелязахме мерки,</a:t>
            </a:r>
            <a:r>
              <a:rPr lang="en-US" altLang="bg-BG" dirty="0" smtClean="0">
                <a:latin typeface="Times New Roman" panose="02020603050405020304" pitchFamily="18" charset="0"/>
              </a:rPr>
              <a:t> </a:t>
            </a:r>
            <a:r>
              <a:rPr lang="bg-BG" altLang="bg-BG" dirty="0" smtClean="0">
                <a:latin typeface="Times New Roman" panose="02020603050405020304" pitchFamily="18" charset="0"/>
              </a:rPr>
              <a:t>които да гарантират,</a:t>
            </a:r>
            <a:r>
              <a:rPr lang="en-US" altLang="bg-BG" dirty="0" smtClean="0">
                <a:latin typeface="Times New Roman" panose="02020603050405020304" pitchFamily="18" charset="0"/>
              </a:rPr>
              <a:t> </a:t>
            </a:r>
            <a:r>
              <a:rPr lang="bg-BG" altLang="bg-BG" dirty="0" smtClean="0">
                <a:latin typeface="Times New Roman" panose="02020603050405020304" pitchFamily="18" charset="0"/>
              </a:rPr>
              <a:t>че при подобен случай няма да се достига до такава критична ситуация.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bg-BG" dirty="0" smtClean="0"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bg-BG" dirty="0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939800" y="244475"/>
            <a:ext cx="8385175" cy="1431925"/>
          </a:xfrm>
        </p:spPr>
        <p:txBody>
          <a:bodyPr/>
          <a:lstStyle/>
          <a:p>
            <a:pPr eaLnBrk="1" hangingPunct="1"/>
            <a:r>
              <a:rPr lang="bg-BG" altLang="bg-BG" sz="3600" dirty="0" smtClean="0">
                <a:latin typeface="Times New Roman" panose="02020603050405020304" pitchFamily="18" charset="0"/>
              </a:rPr>
              <a:t>4.Други обекти с подобен проблем</a:t>
            </a:r>
            <a:endParaRPr lang="en-US" altLang="bg-BG" sz="3600" dirty="0" smtClean="0">
              <a:latin typeface="Times New Roman" panose="02020603050405020304" pitchFamily="18" charset="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bg-BG" altLang="bg-BG" dirty="0" smtClean="0">
                <a:latin typeface="Times New Roman" panose="02020603050405020304" pitchFamily="18" charset="0"/>
              </a:rPr>
              <a:t>На много други обекти е имало сериозни проблеми поради липсата на дребни и евтини резервни части и апарати. </a:t>
            </a:r>
          </a:p>
          <a:p>
            <a:pPr eaLnBrk="1" hangingPunct="1"/>
            <a:r>
              <a:rPr lang="bg-BG" altLang="bg-BG" dirty="0" smtClean="0">
                <a:latin typeface="Times New Roman" panose="02020603050405020304" pitchFamily="18" charset="0"/>
              </a:rPr>
              <a:t>Често се е налагало специалисти от гр.</a:t>
            </a:r>
            <a:r>
              <a:rPr lang="en-US" altLang="bg-BG" dirty="0" smtClean="0">
                <a:latin typeface="Times New Roman" panose="02020603050405020304" pitchFamily="18" charset="0"/>
              </a:rPr>
              <a:t> </a:t>
            </a:r>
            <a:r>
              <a:rPr lang="bg-BG" altLang="bg-BG" dirty="0" smtClean="0">
                <a:latin typeface="Times New Roman" panose="02020603050405020304" pitchFamily="18" charset="0"/>
              </a:rPr>
              <a:t>Русе да изминат над 100 км,</a:t>
            </a:r>
            <a:r>
              <a:rPr lang="en-US" altLang="bg-BG" dirty="0" smtClean="0">
                <a:latin typeface="Times New Roman" panose="02020603050405020304" pitchFamily="18" charset="0"/>
              </a:rPr>
              <a:t> </a:t>
            </a:r>
            <a:r>
              <a:rPr lang="bg-BG" altLang="bg-BG" dirty="0" smtClean="0">
                <a:latin typeface="Times New Roman" panose="02020603050405020304" pitchFamily="18" charset="0"/>
              </a:rPr>
              <a:t>за да доставят резервна част за 5 – 10 лв.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bg-BG" altLang="bg-BG" dirty="0" smtClean="0"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bg-BG" dirty="0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082675" y="403225"/>
            <a:ext cx="8385175" cy="865188"/>
          </a:xfrm>
        </p:spPr>
        <p:txBody>
          <a:bodyPr/>
          <a:lstStyle/>
          <a:p>
            <a:pPr eaLnBrk="1" hangingPunct="1"/>
            <a:r>
              <a:rPr lang="bg-BG" altLang="bg-BG" sz="4800" dirty="0" smtClean="0">
                <a:latin typeface="Times New Roman" panose="02020603050405020304" pitchFamily="18" charset="0"/>
              </a:rPr>
              <a:t>5.Изводи</a:t>
            </a:r>
            <a:endParaRPr lang="en-US" altLang="bg-BG" sz="4800" dirty="0" smtClean="0">
              <a:latin typeface="Times New Roman" panose="02020603050405020304" pitchFamily="18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2276475"/>
            <a:ext cx="8893175" cy="4394200"/>
          </a:xfrm>
        </p:spPr>
        <p:txBody>
          <a:bodyPr/>
          <a:lstStyle/>
          <a:p>
            <a:pPr eaLnBrk="1" hangingPunct="1"/>
            <a:r>
              <a:rPr lang="bg-BG" altLang="bg-BG" sz="2800" dirty="0" smtClean="0">
                <a:latin typeface="Times New Roman" panose="02020603050405020304" pitchFamily="18" charset="0"/>
              </a:rPr>
              <a:t>За избягване на подобни ситуации е необходимо в ПЕР при Техник ЕМО да се поддържа авариен запас с най-необходимите материали и апарати като: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bg-BG" altLang="bg-BG" sz="2800" dirty="0" smtClean="0">
                <a:latin typeface="Times New Roman" panose="02020603050405020304" pitchFamily="18" charset="0"/>
              </a:rPr>
              <a:t>	изправители и диоди,</a:t>
            </a:r>
            <a:r>
              <a:rPr lang="en-US" altLang="bg-BG" sz="2800" dirty="0" smtClean="0">
                <a:latin typeface="Times New Roman" panose="02020603050405020304" pitchFamily="18" charset="0"/>
              </a:rPr>
              <a:t> </a:t>
            </a:r>
            <a:r>
              <a:rPr lang="bg-BG" altLang="bg-BG" sz="2800" dirty="0" smtClean="0">
                <a:latin typeface="Times New Roman" panose="02020603050405020304" pitchFamily="18" charset="0"/>
              </a:rPr>
              <a:t>междинни релета,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bg-BG" altLang="bg-BG" sz="2800" dirty="0" smtClean="0">
                <a:latin typeface="Times New Roman" panose="02020603050405020304" pitchFamily="18" charset="0"/>
              </a:rPr>
              <a:t>	терминални станции и мундове и радиотелефони,</a:t>
            </a:r>
            <a:r>
              <a:rPr lang="en-US" altLang="bg-BG" sz="2800" dirty="0" smtClean="0">
                <a:latin typeface="Times New Roman" panose="02020603050405020304" pitchFamily="18" charset="0"/>
              </a:rPr>
              <a:t> </a:t>
            </a:r>
            <a:r>
              <a:rPr lang="bg-BG" altLang="bg-BG" sz="2800" dirty="0" smtClean="0">
                <a:latin typeface="Times New Roman" panose="02020603050405020304" pitchFamily="18" charset="0"/>
              </a:rPr>
              <a:t>оператори,</a:t>
            </a:r>
            <a:r>
              <a:rPr lang="en-US" altLang="bg-BG" sz="2800" dirty="0" smtClean="0">
                <a:latin typeface="Times New Roman" panose="02020603050405020304" pitchFamily="18" charset="0"/>
              </a:rPr>
              <a:t> </a:t>
            </a:r>
            <a:r>
              <a:rPr lang="bg-BG" altLang="bg-BG" sz="2800" dirty="0" smtClean="0">
                <a:latin typeface="Times New Roman" panose="02020603050405020304" pitchFamily="18" charset="0"/>
              </a:rPr>
              <a:t>понижаващ трансформатор,</a:t>
            </a:r>
            <a:r>
              <a:rPr lang="en-US" altLang="bg-BG" sz="2800" dirty="0" smtClean="0">
                <a:latin typeface="Times New Roman" panose="02020603050405020304" pitchFamily="18" charset="0"/>
              </a:rPr>
              <a:t> </a:t>
            </a:r>
            <a:r>
              <a:rPr lang="bg-BG" altLang="bg-BG" sz="2800" dirty="0" smtClean="0">
                <a:latin typeface="Times New Roman" panose="02020603050405020304" pitchFamily="18" charset="0"/>
              </a:rPr>
              <a:t>изолационни ленти,</a:t>
            </a:r>
            <a:r>
              <a:rPr lang="en-US" altLang="bg-BG" sz="2800" dirty="0" smtClean="0">
                <a:latin typeface="Times New Roman" panose="02020603050405020304" pitchFamily="18" charset="0"/>
              </a:rPr>
              <a:t> </a:t>
            </a:r>
            <a:r>
              <a:rPr lang="bg-BG" altLang="bg-BG" sz="2800" dirty="0" smtClean="0">
                <a:latin typeface="Times New Roman" panose="02020603050405020304" pitchFamily="18" charset="0"/>
              </a:rPr>
              <a:t>проводник,</a:t>
            </a:r>
            <a:r>
              <a:rPr lang="en-US" altLang="bg-BG" sz="2800" dirty="0" smtClean="0">
                <a:latin typeface="Times New Roman" panose="02020603050405020304" pitchFamily="18" charset="0"/>
              </a:rPr>
              <a:t> </a:t>
            </a:r>
            <a:r>
              <a:rPr lang="bg-BG" altLang="bg-BG" sz="2800" dirty="0" smtClean="0">
                <a:latin typeface="Times New Roman" panose="02020603050405020304" pitchFamily="18" charset="0"/>
              </a:rPr>
              <a:t>калаена композиция</a:t>
            </a:r>
            <a:r>
              <a:rPr lang="en-US" altLang="bg-BG" sz="2800" dirty="0" smtClean="0">
                <a:latin typeface="Times New Roman" panose="02020603050405020304" pitchFamily="18" charset="0"/>
              </a:rPr>
              <a:t> </a:t>
            </a:r>
            <a:r>
              <a:rPr lang="bg-BG" altLang="bg-BG" sz="2800" dirty="0" smtClean="0">
                <a:latin typeface="Times New Roman" panose="02020603050405020304" pitchFamily="18" charset="0"/>
              </a:rPr>
              <a:t>,кабелни обувки,</a:t>
            </a:r>
            <a:r>
              <a:rPr lang="en-US" altLang="bg-BG" sz="2800" dirty="0" smtClean="0">
                <a:latin typeface="Times New Roman" panose="02020603050405020304" pitchFamily="18" charset="0"/>
              </a:rPr>
              <a:t> </a:t>
            </a:r>
            <a:r>
              <a:rPr lang="bg-BG" altLang="bg-BG" sz="2800" dirty="0" smtClean="0">
                <a:latin typeface="Times New Roman" panose="02020603050405020304" pitchFamily="18" charset="0"/>
              </a:rPr>
              <a:t>контактори,</a:t>
            </a:r>
            <a:r>
              <a:rPr lang="en-US" altLang="bg-BG" sz="2800" dirty="0" smtClean="0">
                <a:latin typeface="Times New Roman" panose="02020603050405020304" pitchFamily="18" charset="0"/>
              </a:rPr>
              <a:t> </a:t>
            </a:r>
            <a:r>
              <a:rPr lang="bg-BG" altLang="bg-BG" sz="2800" dirty="0" smtClean="0">
                <a:latin typeface="Times New Roman" panose="02020603050405020304" pitchFamily="18" charset="0"/>
              </a:rPr>
              <a:t>предпазители и автоматични прекъсвачи.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1042988" y="244475"/>
            <a:ext cx="8385175" cy="1168400"/>
          </a:xfrm>
        </p:spPr>
        <p:txBody>
          <a:bodyPr/>
          <a:lstStyle/>
          <a:p>
            <a:pPr eaLnBrk="1" hangingPunct="1"/>
            <a:r>
              <a:rPr lang="bg-BG" altLang="bg-BG" sz="4800" dirty="0" smtClean="0">
                <a:latin typeface="Times New Roman" panose="02020603050405020304" pitchFamily="18" charset="0"/>
              </a:rPr>
              <a:t>6.Препоръки</a:t>
            </a:r>
            <a:endParaRPr lang="en-US" altLang="bg-BG" sz="4800" dirty="0" smtClean="0">
              <a:latin typeface="Times New Roman" panose="02020603050405020304" pitchFamily="18" charset="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2060575"/>
            <a:ext cx="8007350" cy="417671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bg-BG" altLang="bg-BG" sz="2800" dirty="0" smtClean="0">
                <a:latin typeface="Times New Roman" panose="02020603050405020304" pitchFamily="18" charset="0"/>
              </a:rPr>
              <a:t>Всеки Техник ЕМО,</a:t>
            </a:r>
            <a:r>
              <a:rPr lang="en-US" altLang="bg-BG" sz="2800" dirty="0" smtClean="0">
                <a:latin typeface="Times New Roman" panose="02020603050405020304" pitchFamily="18" charset="0"/>
              </a:rPr>
              <a:t> </a:t>
            </a:r>
            <a:r>
              <a:rPr lang="bg-BG" altLang="bg-BG" sz="2800" dirty="0" smtClean="0">
                <a:latin typeface="Times New Roman" panose="02020603050405020304" pitchFamily="18" charset="0"/>
              </a:rPr>
              <a:t>Механик и Енергетик да си подготви списък с материали за авариен запас,</a:t>
            </a:r>
            <a:r>
              <a:rPr lang="en-US" altLang="bg-BG" sz="2800" dirty="0" smtClean="0">
                <a:latin typeface="Times New Roman" panose="02020603050405020304" pitchFamily="18" charset="0"/>
              </a:rPr>
              <a:t> </a:t>
            </a:r>
            <a:r>
              <a:rPr lang="bg-BG" altLang="bg-BG" sz="2800" dirty="0" smtClean="0">
                <a:latin typeface="Times New Roman" panose="02020603050405020304" pitchFamily="18" charset="0"/>
              </a:rPr>
              <a:t>който да поддържа в ПЕР.</a:t>
            </a:r>
          </a:p>
          <a:p>
            <a:pPr eaLnBrk="1" hangingPunct="1">
              <a:lnSpc>
                <a:spcPct val="90000"/>
              </a:lnSpc>
            </a:pPr>
            <a:r>
              <a:rPr lang="bg-BG" altLang="bg-BG" sz="2800" dirty="0" smtClean="0">
                <a:latin typeface="Times New Roman" panose="02020603050405020304" pitchFamily="18" charset="0"/>
              </a:rPr>
              <a:t>Целта е за дребни </a:t>
            </a:r>
            <a:r>
              <a:rPr lang="bg-BG" altLang="bg-BG" sz="2800" dirty="0" smtClean="0">
                <a:latin typeface="Times New Roman" panose="02020603050405020304" pitchFamily="18" charset="0"/>
              </a:rPr>
              <a:t>подмени </a:t>
            </a:r>
            <a:r>
              <a:rPr lang="bg-BG" altLang="bg-BG" sz="2800" dirty="0" smtClean="0">
                <a:latin typeface="Times New Roman" panose="02020603050405020304" pitchFamily="18" charset="0"/>
              </a:rPr>
              <a:t>на елементи да се реагира по-бързо и без излишен транспорт от Русе.</a:t>
            </a:r>
          </a:p>
          <a:p>
            <a:pPr eaLnBrk="1" hangingPunct="1">
              <a:lnSpc>
                <a:spcPct val="90000"/>
              </a:lnSpc>
            </a:pPr>
            <a:r>
              <a:rPr lang="bg-BG" altLang="bg-BG" sz="2800" dirty="0" smtClean="0">
                <a:latin typeface="Times New Roman" panose="02020603050405020304" pitchFamily="18" charset="0"/>
              </a:rPr>
              <a:t>На ниво фирма ЕМО поддържа подобен запас за силнотоковата част на ПС ІІ-ри подем,</a:t>
            </a:r>
            <a:r>
              <a:rPr lang="en-US" altLang="bg-BG" sz="2800" dirty="0" smtClean="0">
                <a:latin typeface="Times New Roman" panose="02020603050405020304" pitchFamily="18" charset="0"/>
              </a:rPr>
              <a:t> </a:t>
            </a:r>
            <a:r>
              <a:rPr lang="bg-BG" altLang="bg-BG" sz="2800" dirty="0" smtClean="0">
                <a:latin typeface="Times New Roman" panose="02020603050405020304" pitchFamily="18" charset="0"/>
              </a:rPr>
              <a:t>за КиПиА в звено КиПиА</a:t>
            </a:r>
            <a:r>
              <a:rPr lang="bg-BG" altLang="bg-BG" sz="2800" dirty="0" smtClean="0">
                <a:latin typeface="Times New Roman" panose="02020603050405020304" pitchFamily="18" charset="0"/>
              </a:rPr>
              <a:t>, а </a:t>
            </a:r>
            <a:r>
              <a:rPr lang="bg-BG" altLang="bg-BG" sz="2800" dirty="0" smtClean="0">
                <a:latin typeface="Times New Roman" panose="02020603050405020304" pitchFamily="18" charset="0"/>
              </a:rPr>
              <a:t>за механичната част в РМР.</a:t>
            </a:r>
            <a:endParaRPr lang="en-US" altLang="bg-BG" sz="2800" dirty="0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Blends</Template>
  <TotalTime>268</TotalTime>
  <Words>308</Words>
  <Application>Microsoft Office PowerPoint</Application>
  <PresentationFormat>Презентация на цял екран (4:3)</PresentationFormat>
  <Paragraphs>21</Paragraphs>
  <Slides>7</Slides>
  <Notes>0</Notes>
  <HiddenSlides>0</HiddenSlides>
  <MMClips>0</MMClips>
  <ScaleCrop>false</ScaleCrop>
  <HeadingPairs>
    <vt:vector size="6" baseType="variant">
      <vt:variant>
        <vt:lpstr>Използвани шрифтове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Заглавия на слайдовете</vt:lpstr>
      </vt:variant>
      <vt:variant>
        <vt:i4>7</vt:i4>
      </vt:variant>
    </vt:vector>
  </HeadingPairs>
  <TitlesOfParts>
    <vt:vector size="13" baseType="lpstr">
      <vt:lpstr>Tahoma</vt:lpstr>
      <vt:lpstr>Arial</vt:lpstr>
      <vt:lpstr>Wingdings</vt:lpstr>
      <vt:lpstr>Calibri</vt:lpstr>
      <vt:lpstr>Times New Roman</vt:lpstr>
      <vt:lpstr>Blends</vt:lpstr>
      <vt:lpstr>Авария на елемент от автоматиката</vt:lpstr>
      <vt:lpstr>1.Описание на проблема.</vt:lpstr>
      <vt:lpstr>2.Анализ на съществуващото положение.</vt:lpstr>
      <vt:lpstr>3.Решение на проблема</vt:lpstr>
      <vt:lpstr>4.Други обекти с подобен проблем</vt:lpstr>
      <vt:lpstr>5.Изводи</vt:lpstr>
      <vt:lpstr>6.Препоръки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Смукатели на ПС Николово 2</dc:title>
  <dc:creator>pc</dc:creator>
  <cp:lastModifiedBy>Rumen Yordanov</cp:lastModifiedBy>
  <cp:revision>25</cp:revision>
  <dcterms:created xsi:type="dcterms:W3CDTF">2007-01-05T19:43:42Z</dcterms:created>
  <dcterms:modified xsi:type="dcterms:W3CDTF">2026-04-18T09:18:12Z</dcterms:modified>
</cp:coreProperties>
</file>