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F3CA2-C126-4AE5-AE0B-72E63F5C5FCF}" type="slidenum">
              <a:rPr lang="en-US" altLang="bg-BG"/>
              <a:pPr/>
              <a:t>‹#›</a:t>
            </a:fld>
            <a:endParaRPr lang="en-US" altLang="bg-BG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6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DCCF6-6761-4F39-9678-2B2B3474880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9571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A298D-E2CF-4277-BB43-A330C8CF9340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52856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670E8-E741-4C67-A216-DF8AAAF211AB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41339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8C802-E98F-434A-A241-850DAE4F3B16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9307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38CE5-DFDC-4AA7-93B5-4001B87E15B3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7855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6D211-A8C4-4B7E-B165-5FE929E905FD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9512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432-A25E-4A50-8F12-69AC664CA721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54920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1E13-B113-4941-92B3-8190AFC9856B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03882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49843-4FF4-422F-8E3C-E4E09393D268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419177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1B5E0-DE44-445C-8A53-80F0C801912C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413250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6FFBCD7-66E3-42A1-AEE8-F57A38E891D9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89138"/>
            <a:ext cx="8713788" cy="2087562"/>
          </a:xfrm>
        </p:spPr>
        <p:txBody>
          <a:bodyPr/>
          <a:lstStyle/>
          <a:p>
            <a:pPr eaLnBrk="1" hangingPunct="1">
              <a:defRPr/>
            </a:pPr>
            <a:r>
              <a:rPr lang="bg-BG" sz="6600" b="1" dirty="0" smtClean="0">
                <a:latin typeface="Times New Roman" charset="0"/>
              </a:rPr>
              <a:t>Кавитация в помпите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0"/>
            <a:ext cx="8686800" cy="908050"/>
          </a:xfrm>
        </p:spPr>
        <p:txBody>
          <a:bodyPr/>
          <a:lstStyle/>
          <a:p>
            <a:pPr eaLnBrk="1" hangingPunct="1">
              <a:defRPr/>
            </a:pPr>
            <a:r>
              <a:rPr lang="bg-BG" sz="3600" dirty="0" smtClean="0">
                <a:latin typeface="Times New Roman" charset="0"/>
              </a:rPr>
              <a:t>1.Описание на проблема</a:t>
            </a:r>
            <a:r>
              <a:rPr lang="en-US" sz="3600" dirty="0" smtClean="0">
                <a:latin typeface="Times New Roman" charset="0"/>
              </a:rPr>
              <a:t> </a:t>
            </a:r>
            <a:r>
              <a:rPr lang="bg-BG" sz="3600" dirty="0" smtClean="0">
                <a:latin typeface="Times New Roman" charset="0"/>
              </a:rPr>
              <a:t>на ПС Пепелина.</a:t>
            </a:r>
            <a:endParaRPr lang="en-US" sz="3600" dirty="0" smtClean="0"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1175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ПА 28МТР45х5 често аварираха поради – износени салникови втулки,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бързо износване на набивки,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повреда в лагерите,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износване на работните колела и направляващите апарати;</a:t>
            </a:r>
          </a:p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Ремонтите отнемаха много време и средства;</a:t>
            </a:r>
          </a:p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ПА работеха с понижени параметри и ниска надеждност;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385175" cy="936625"/>
          </a:xfrm>
        </p:spPr>
        <p:txBody>
          <a:bodyPr/>
          <a:lstStyle/>
          <a:p>
            <a:pPr eaLnBrk="1" hangingPunct="1">
              <a:defRPr/>
            </a:pPr>
            <a:r>
              <a:rPr lang="bg-BG" sz="3600" dirty="0" smtClean="0">
                <a:latin typeface="Times New Roman" charset="0"/>
              </a:rPr>
              <a:t>2.Анализ на съществуващото положение.</a:t>
            </a:r>
            <a:endParaRPr lang="en-US" sz="3600" dirty="0" smtClean="0"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007350" cy="532765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ПА на ПС  Пепелина смучат от кладенец,в</a:t>
            </a:r>
            <a:r>
              <a:rPr lang="bg-BG" dirty="0" smtClean="0">
                <a:latin typeface="Times New Roman" charset="0"/>
              </a:rPr>
              <a:t> който се вливат водите от ПС Топлица и ПС Широково.</a:t>
            </a:r>
          </a:p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При работа на ПА особено след пуск се чуваше ясно изразен кавитационен шум.При притваряне от рамото на ОК и ограничаване на дебита – шумът изчезваше.</a:t>
            </a:r>
          </a:p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Стигнахме до извода,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че П при по-голям дебит кавитират,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тоест </a:t>
            </a:r>
            <a:r>
              <a:rPr lang="en-US" dirty="0" smtClean="0">
                <a:latin typeface="Times New Roman" charset="0"/>
              </a:rPr>
              <a:t>NPSHr &lt; NPSRa</a:t>
            </a:r>
            <a:r>
              <a:rPr lang="bg-BG" dirty="0" smtClean="0">
                <a:latin typeface="Times New Roman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bg-BG" dirty="0" smtClean="0"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endParaRPr lang="bg-BG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dirty="0" smtClean="0"/>
              <a:t>Технологична схема ВГ Пепелина</a:t>
            </a:r>
            <a:endParaRPr lang="en-US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67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bg-BG" dirty="0" smtClean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403350" y="2420938"/>
            <a:ext cx="4248150" cy="3168650"/>
            <a:chOff x="2160" y="2160"/>
            <a:chExt cx="6592" cy="5040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3060" y="4320"/>
              <a:ext cx="1000" cy="900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bg-BG" altLang="bg-BG" sz="800" dirty="0">
                  <a:solidFill>
                    <a:srgbClr val="111111"/>
                  </a:solidFill>
                </a:rPr>
                <a:t>Пепелина</a:t>
              </a:r>
              <a:endParaRPr lang="en-US" altLang="bg-BG" dirty="0">
                <a:solidFill>
                  <a:srgbClr val="111111"/>
                </a:solidFill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6660" y="2160"/>
              <a:ext cx="9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bg-BG" altLang="bg-BG" sz="800" dirty="0">
                  <a:solidFill>
                    <a:srgbClr val="111111"/>
                  </a:solidFill>
                </a:rPr>
                <a:t>Две могили</a:t>
              </a:r>
              <a:endParaRPr lang="en-US" altLang="bg-BG" dirty="0">
                <a:solidFill>
                  <a:srgbClr val="111111"/>
                </a:solidFill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7560" y="3600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bg-BG" altLang="bg-BG" sz="800" dirty="0">
                  <a:solidFill>
                    <a:srgbClr val="111111"/>
                  </a:solidFill>
                </a:rPr>
                <a:t>Табачка</a:t>
              </a:r>
              <a:endParaRPr lang="en-US" altLang="bg-BG" dirty="0">
                <a:solidFill>
                  <a:srgbClr val="111111"/>
                </a:solidFill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4060" y="2340"/>
              <a:ext cx="2600" cy="28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5760" y="3240"/>
              <a:ext cx="180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160" y="5581"/>
              <a:ext cx="720" cy="1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bg-BG" altLang="bg-BG" dirty="0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H="1">
              <a:off x="2520" y="4860"/>
              <a:ext cx="540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520" y="4860"/>
              <a:ext cx="0" cy="16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520" y="6300"/>
              <a:ext cx="0" cy="18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7380" y="6121"/>
              <a:ext cx="1372" cy="1079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bg-BG" altLang="bg-BG" sz="800" dirty="0">
                  <a:solidFill>
                    <a:srgbClr val="111111"/>
                  </a:solidFill>
                </a:rPr>
                <a:t>Топлица</a:t>
              </a:r>
              <a:endParaRPr lang="en-US" altLang="bg-BG" sz="800" dirty="0">
                <a:solidFill>
                  <a:srgbClr val="111111"/>
                </a:solidFill>
              </a:endParaRPr>
            </a:p>
            <a:p>
              <a:r>
                <a:rPr lang="bg-BG" altLang="bg-BG" sz="800" dirty="0">
                  <a:solidFill>
                    <a:srgbClr val="111111"/>
                  </a:solidFill>
                  <a:latin typeface="Times New Roman" panose="02020603050405020304" pitchFamily="18" charset="0"/>
                </a:rPr>
                <a:t>Широк.</a:t>
              </a:r>
              <a:endParaRPr lang="en-US" altLang="bg-BG" sz="800" dirty="0">
                <a:solidFill>
                  <a:srgbClr val="11111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H="1" flipV="1">
              <a:off x="2880" y="5760"/>
              <a:ext cx="45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7020" y="270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>
              <a:off x="6120" y="2880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26988"/>
            <a:ext cx="8385175" cy="64770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Times New Roman" charset="0"/>
              </a:rPr>
              <a:t>3.</a:t>
            </a:r>
            <a:r>
              <a:rPr lang="bg-BG" sz="4000" dirty="0" smtClean="0">
                <a:latin typeface="Times New Roman" charset="0"/>
              </a:rPr>
              <a:t>Решение на проблема</a:t>
            </a:r>
            <a:endParaRPr lang="en-US" sz="4000" dirty="0" smtClean="0"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893763"/>
            <a:ext cx="8007350" cy="5199062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bg-BG" sz="2400" dirty="0" smtClean="0">
                <a:latin typeface="Times New Roman" charset="0"/>
              </a:rPr>
              <a:t>За да подобрим условията на работа на смукателите предприехме следните мерки: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bg-BG" sz="2400" dirty="0" smtClean="0">
                <a:latin typeface="Times New Roman" charset="0"/>
              </a:rPr>
              <a:t>Почистване на водоизточника с цел увеличение на дебита и по-малко понижение на динамичното ниво.  По-добре е залят смукателния кош.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bg-BG" sz="2400" dirty="0" smtClean="0">
                <a:latin typeface="Times New Roman" charset="0"/>
              </a:rPr>
              <a:t>Преработка на вливната</a:t>
            </a:r>
            <a:r>
              <a:rPr lang="bg-BG" sz="2400" dirty="0" smtClean="0">
                <a:latin typeface="Times New Roman" charset="0"/>
              </a:rPr>
              <a:t> система от Топлица,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bg-BG" sz="2400" dirty="0" smtClean="0">
                <a:latin typeface="Times New Roman" charset="0"/>
              </a:rPr>
              <a:t>за да не се образуват въздушни мехури в близост до смукателния клапън,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bg-BG" sz="2400" dirty="0" smtClean="0">
                <a:latin typeface="Times New Roman" charset="0"/>
              </a:rPr>
              <a:t>които по-късно да попаднат в помпата.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bg-BG" sz="2400" dirty="0" smtClean="0">
                <a:latin typeface="Times New Roman" charset="0"/>
              </a:rPr>
              <a:t>Подмени се 1 бр. смукател от ф150 на ф200,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bg-BG" sz="2400" dirty="0" smtClean="0">
                <a:latin typeface="Times New Roman" charset="0"/>
              </a:rPr>
              <a:t>за да се снижат загубите от триене в смукателя.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bg-BG" sz="2400" dirty="0" smtClean="0">
                <a:latin typeface="Times New Roman" charset="0"/>
              </a:rPr>
              <a:t>За да подобрим условията,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bg-BG" sz="2400" dirty="0" smtClean="0">
                <a:latin typeface="Times New Roman" charset="0"/>
              </a:rPr>
              <a:t>при които работи ПА променихме технологията на управление на ПС.Обърнахме НР Две могили в контра,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bg-BG" sz="2400" dirty="0" smtClean="0">
                <a:latin typeface="Times New Roman" charset="0"/>
              </a:rPr>
              <a:t>с което гарантирахме,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bg-BG" sz="2400" dirty="0" smtClean="0">
                <a:latin typeface="Times New Roman" charset="0"/>
              </a:rPr>
              <a:t>че ПА ще тръгват винаги при пълен напорен водопровод – по-високо налягане от 17 атм.      и няма да работи при ниско налягане и голям дебит.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bg-BG" sz="2400" dirty="0" smtClean="0">
              <a:latin typeface="Times New Roman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bg-BG" sz="3600" dirty="0" smtClean="0">
                <a:latin typeface="Times New Roman" charset="0"/>
              </a:rPr>
              <a:t>4.Други обекти с подобен проблем</a:t>
            </a:r>
            <a:endParaRPr lang="en-US" sz="3600" dirty="0" smtClean="0">
              <a:latin typeface="Times New Roman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8775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На много обекти при отваряне на помпите в РМР сме виждали изядени работни колела от кавитация;</a:t>
            </a:r>
          </a:p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Част от тези обекти са: ПС І-ви подем,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     ІІ-ри подем,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Цветница,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Батин и др.;</a:t>
            </a:r>
          </a:p>
          <a:p>
            <a:pPr eaLnBrk="1" hangingPunct="1">
              <a:buFontTx/>
              <a:buNone/>
              <a:defRPr/>
            </a:pPr>
            <a:endParaRPr lang="bg-BG" dirty="0" smtClean="0"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8385175" cy="881063"/>
          </a:xfrm>
        </p:spPr>
        <p:txBody>
          <a:bodyPr/>
          <a:lstStyle/>
          <a:p>
            <a:pPr eaLnBrk="1" hangingPunct="1">
              <a:defRPr/>
            </a:pPr>
            <a:r>
              <a:rPr lang="bg-BG" sz="4800" dirty="0" smtClean="0">
                <a:latin typeface="Times New Roman" charset="0"/>
              </a:rPr>
              <a:t>5.Изводи</a:t>
            </a:r>
            <a:endParaRPr lang="en-US" sz="4800" dirty="0" smtClean="0">
              <a:latin typeface="Times New Roman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800735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bg-BG" dirty="0" smtClean="0">
                <a:latin typeface="Times New Roman" charset="0"/>
              </a:rPr>
              <a:t>Кавитацията е опасно явление,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което снижава живота на помпата и намалява ефективността на работа;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dirty="0" smtClean="0">
                <a:latin typeface="Times New Roman" charset="0"/>
              </a:rPr>
              <a:t>Най-често се наблюдава при големи П,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които работят с по-голям дебит от номиналния,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bg-BG" dirty="0" smtClean="0">
                <a:latin typeface="Times New Roman" charset="0"/>
              </a:rPr>
              <a:t>защото са преоразмерени по напор;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dirty="0" smtClean="0">
                <a:latin typeface="Times New Roman" charset="0"/>
              </a:rPr>
              <a:t>При проблеми в смукателя също има условия за кавитация – не достига достатъчно вода до П и се образуват мехури с пара.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Times New Roman" charset="0"/>
              </a:rPr>
              <a:t>6.Препоръки</a:t>
            </a:r>
            <a:endParaRPr lang="en-US" dirty="0" smtClean="0">
              <a:latin typeface="Times New Roman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8007350" cy="5472112"/>
          </a:xfrm>
        </p:spPr>
        <p:txBody>
          <a:bodyPr/>
          <a:lstStyle/>
          <a:p>
            <a:pPr eaLnBrk="1" hangingPunct="1">
              <a:defRPr/>
            </a:pPr>
            <a:r>
              <a:rPr lang="bg-BG" sz="2800" dirty="0" smtClean="0">
                <a:latin typeface="Times New Roman" charset="0"/>
              </a:rPr>
              <a:t>Да се запознаят Техник ЕМО,Механиците и помпиерите с признаците на кавитацията – характерен шум като от преминаващи камъчета</a:t>
            </a:r>
            <a:r>
              <a:rPr lang="en-US" sz="2800" dirty="0" smtClean="0">
                <a:latin typeface="Times New Roman" charset="0"/>
              </a:rPr>
              <a:t> </a:t>
            </a:r>
            <a:r>
              <a:rPr lang="bg-BG" sz="2800" dirty="0" smtClean="0">
                <a:latin typeface="Times New Roman" charset="0"/>
              </a:rPr>
              <a:t>и чести откази на ПА – лагери,набивки и др;</a:t>
            </a:r>
          </a:p>
          <a:p>
            <a:pPr eaLnBrk="1" hangingPunct="1">
              <a:defRPr/>
            </a:pPr>
            <a:r>
              <a:rPr lang="bg-BG" sz="2800" dirty="0" smtClean="0">
                <a:latin typeface="Times New Roman" charset="0"/>
              </a:rPr>
              <a:t>При ремонт на П с износване от кавитация шлосерите в РМР да уведомяват </a:t>
            </a:r>
            <a:r>
              <a:rPr lang="bg-BG" sz="2800" dirty="0" smtClean="0">
                <a:latin typeface="Times New Roman" charset="0"/>
              </a:rPr>
              <a:t>ЕМО,за да се предприемат мерки за подобряване условията на работа на ПА.</a:t>
            </a:r>
            <a:endParaRPr lang="en-US" sz="2800" dirty="0" smtClean="0">
              <a:latin typeface="Times New Roman" charset="0"/>
            </a:endParaRPr>
          </a:p>
          <a:p>
            <a:pPr eaLnBrk="1" hangingPunct="1">
              <a:defRPr/>
            </a:pPr>
            <a:r>
              <a:rPr lang="bg-BG" sz="2800" dirty="0" smtClean="0">
                <a:latin typeface="Times New Roman" charset="0"/>
              </a:rPr>
              <a:t>Да се използват типове ПА устойчиви на кавитация.</a:t>
            </a:r>
          </a:p>
          <a:p>
            <a:pPr eaLnBrk="1" hangingPunct="1">
              <a:defRPr/>
            </a:pPr>
            <a:r>
              <a:rPr lang="bg-BG" sz="2800" dirty="0" smtClean="0">
                <a:latin typeface="Times New Roman" charset="0"/>
              </a:rPr>
              <a:t>Да се обмазват работните колела с цел удължаване на животът 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425</TotalTime>
  <Words>444</Words>
  <Application>Microsoft Office PowerPoint</Application>
  <PresentationFormat>Презентация на цял екран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4" baseType="lpstr">
      <vt:lpstr>Tahoma</vt:lpstr>
      <vt:lpstr>Arial</vt:lpstr>
      <vt:lpstr>Wingdings</vt:lpstr>
      <vt:lpstr>Calibri</vt:lpstr>
      <vt:lpstr>Times New Roman</vt:lpstr>
      <vt:lpstr>Ocean</vt:lpstr>
      <vt:lpstr>Кавитация в помпите</vt:lpstr>
      <vt:lpstr>1.Описание на проблема на ПС Пепелина.</vt:lpstr>
      <vt:lpstr>2.Анализ на съществуващото положение.</vt:lpstr>
      <vt:lpstr>Технологична схема ВГ Пепелина</vt:lpstr>
      <vt:lpstr>3.Решение на проблема</vt:lpstr>
      <vt:lpstr>4.Други обекти с подобен проблем</vt:lpstr>
      <vt:lpstr>5.Изводи</vt:lpstr>
      <vt:lpstr>6.Препоръки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Смукатели на ПС Николово 2</dc:title>
  <dc:creator>pc</dc:creator>
  <cp:lastModifiedBy>Rumen Yordanov</cp:lastModifiedBy>
  <cp:revision>38</cp:revision>
  <dcterms:created xsi:type="dcterms:W3CDTF">2007-01-05T19:43:42Z</dcterms:created>
  <dcterms:modified xsi:type="dcterms:W3CDTF">2026-04-18T08:58:24Z</dcterms:modified>
</cp:coreProperties>
</file>