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93" r:id="rId12"/>
    <p:sldId id="265" r:id="rId13"/>
    <p:sldId id="266" r:id="rId14"/>
    <p:sldId id="267" r:id="rId15"/>
    <p:sldId id="268" r:id="rId16"/>
    <p:sldId id="269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6600"/>
    <a:srgbClr val="1522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84" autoAdjust="0"/>
    <p:restoredTop sz="90929"/>
  </p:normalViewPr>
  <p:slideViewPr>
    <p:cSldViewPr>
      <p:cViewPr varScale="1">
        <p:scale>
          <a:sx n="90" d="100"/>
          <a:sy n="90" d="100"/>
        </p:scale>
        <p:origin x="96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bg-BG" altLang="bg-BG" dirty="0"/>
          </a:p>
        </p:txBody>
      </p:sp>
      <p:pic>
        <p:nvPicPr>
          <p:cNvPr id="5" name="Picture 1027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028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bg-BG" altLang="bg-BG" dirty="0"/>
          </a:p>
        </p:txBody>
      </p:sp>
      <p:pic>
        <p:nvPicPr>
          <p:cNvPr id="7" name="Picture 1029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03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7A3B2BC-14D0-460B-8A42-C3A351349BC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096335936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B1E075-AAD9-4A39-AD49-F8DE76997A5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899571056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9414A3-EBAA-47A8-AAD7-FFAA1FA6BEF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131051727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3AC9A-FF21-4D8C-ADB7-A59115CCDE8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51544227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68DEA-162B-4FBA-ABBB-BB6711EA865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43927731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93BF49-B7FD-4665-BBF8-138B3F0391D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154271804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752772-BF32-4D55-8AA8-7AF55957BCF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906422630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D890A2-58AF-464B-9F69-4DB2FE3FEDE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56751198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8A9353-85FD-4E54-A097-D031D56821C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66819201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D51C99-5B38-43C5-AEB5-0E68838AE0A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29460629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28598-EBF1-4108-A463-C1FB2398A99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18852744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bg-BG" altLang="bg-BG" dirty="0"/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bg-BG" dirty="0"/>
          </a:p>
        </p:txBody>
      </p:sp>
      <p:pic>
        <p:nvPicPr>
          <p:cNvPr id="1028" name="Picture 4" descr="minispi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minispi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 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3E7ACA-CBC1-4629-A94D-5A185F655CA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5229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5229B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5229B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5229B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5229B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15229B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15229B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15229B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15229B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sz="2800">
          <a:solidFill>
            <a:srgbClr val="15229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CC66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219200"/>
          </a:xfrm>
        </p:spPr>
        <p:txBody>
          <a:bodyPr/>
          <a:lstStyle/>
          <a:p>
            <a:pPr eaLnBrk="1" hangingPunct="1">
              <a:defRPr/>
            </a:pPr>
            <a:r>
              <a:rPr lang="bg-BG" sz="6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Електробезопасност</a:t>
            </a:r>
            <a:endParaRPr lang="en-US" sz="54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3075" name="Picture 4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4125913" cy="460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bg-BG" dirty="0" smtClean="0"/>
              <a:t>  </a:t>
            </a:r>
            <a:r>
              <a:rPr lang="bg-BG" altLang="bg-BG" sz="3600" dirty="0" smtClean="0"/>
              <a:t>Има ли напрежение?</a:t>
            </a:r>
            <a:endParaRPr lang="en-US" altLang="bg-BG" sz="36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bg-BG" altLang="bg-BG" sz="2400" b="1" dirty="0" smtClean="0"/>
          </a:p>
          <a:p>
            <a:pPr eaLnBrk="1" hangingPunct="1">
              <a:lnSpc>
                <a:spcPct val="90000"/>
              </a:lnSpc>
            </a:pPr>
            <a:endParaRPr lang="bg-BG" altLang="bg-BG" sz="2400" b="1" dirty="0" smtClean="0"/>
          </a:p>
          <a:p>
            <a:pPr eaLnBrk="1" hangingPunct="1">
              <a:lnSpc>
                <a:spcPct val="90000"/>
              </a:lnSpc>
            </a:pPr>
            <a:endParaRPr lang="bg-BG" altLang="bg-BG" sz="2400" b="1" dirty="0" smtClean="0"/>
          </a:p>
          <a:p>
            <a:pPr eaLnBrk="1" hangingPunct="1">
              <a:lnSpc>
                <a:spcPct val="90000"/>
              </a:lnSpc>
            </a:pPr>
            <a:endParaRPr lang="bg-BG" altLang="bg-BG" sz="2400" b="1" dirty="0" smtClean="0"/>
          </a:p>
          <a:p>
            <a:pPr eaLnBrk="1" hangingPunct="1">
              <a:lnSpc>
                <a:spcPct val="90000"/>
              </a:lnSpc>
            </a:pPr>
            <a:endParaRPr lang="bg-BG" altLang="bg-BG" sz="2400" b="1" dirty="0" smtClean="0"/>
          </a:p>
          <a:p>
            <a:pPr eaLnBrk="1" hangingPunct="1">
              <a:lnSpc>
                <a:spcPct val="90000"/>
              </a:lnSpc>
            </a:pPr>
            <a:r>
              <a:rPr lang="bg-BG" altLang="bg-BG" sz="2400" b="1" dirty="0" smtClean="0"/>
              <a:t>Уверете се,</a:t>
            </a:r>
            <a:r>
              <a:rPr lang="en-US" altLang="bg-BG" sz="2400" b="1" dirty="0" smtClean="0"/>
              <a:t> </a:t>
            </a:r>
            <a:r>
              <a:rPr lang="bg-BG" altLang="bg-BG" sz="2400" b="1" dirty="0" smtClean="0"/>
              <a:t>че липсва напрежение</a:t>
            </a:r>
            <a:r>
              <a:rPr lang="en-US" altLang="bg-BG" sz="2400" b="1" dirty="0" smtClean="0"/>
              <a:t>:</a:t>
            </a:r>
            <a:r>
              <a:rPr lang="en-US" altLang="bg-BG" sz="24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bg-BG" sz="2400" dirty="0" smtClean="0"/>
              <a:t> </a:t>
            </a:r>
            <a:r>
              <a:rPr lang="bg-BG" altLang="bg-BG" sz="2400" dirty="0" smtClean="0"/>
              <a:t>Проверете всички съоръжения дали не могат да се </a:t>
            </a:r>
            <a:r>
              <a:rPr lang="bg-BG" altLang="bg-BG" sz="2400" dirty="0" smtClean="0"/>
              <a:t>само включат</a:t>
            </a:r>
            <a:r>
              <a:rPr lang="en-US" altLang="bg-BG" sz="2400" dirty="0" smtClean="0"/>
              <a:t>;</a:t>
            </a:r>
            <a:endParaRPr lang="en-US" altLang="bg-BG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bg-BG" sz="2400" dirty="0" smtClean="0"/>
              <a:t> </a:t>
            </a:r>
            <a:r>
              <a:rPr lang="bg-BG" altLang="bg-BG" sz="2400" dirty="0" smtClean="0"/>
              <a:t>С помощта на уреди проверете на наличие на напрежение</a:t>
            </a:r>
            <a:r>
              <a:rPr lang="en-US" altLang="bg-BG" sz="2400" dirty="0" smtClean="0"/>
              <a:t>.</a:t>
            </a:r>
            <a:endParaRPr lang="en-US" altLang="bg-BG" sz="2400" b="1" dirty="0" smtClean="0">
              <a:solidFill>
                <a:srgbClr val="CC6600"/>
              </a:solidFill>
            </a:endParaRPr>
          </a:p>
        </p:txBody>
      </p:sp>
      <p:pic>
        <p:nvPicPr>
          <p:cNvPr id="12292" name="Picture 5" descr="elect-work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81000"/>
            <a:ext cx="2857500" cy="324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7239000" cy="1143000"/>
          </a:xfrm>
        </p:spPr>
        <p:txBody>
          <a:bodyPr/>
          <a:lstStyle/>
          <a:p>
            <a:pPr algn="l" eaLnBrk="1" hangingPunct="1"/>
            <a:r>
              <a:rPr lang="bg-BG" altLang="bg-BG" sz="4000" dirty="0" smtClean="0"/>
              <a:t>Проверете уреда</a:t>
            </a:r>
            <a:r>
              <a:rPr lang="bg-BG" altLang="bg-BG" sz="4000" dirty="0" smtClean="0"/>
              <a:t>, с </a:t>
            </a:r>
            <a:r>
              <a:rPr lang="bg-BG" altLang="bg-BG" sz="4000" dirty="0" smtClean="0"/>
              <a:t>който ще работите</a:t>
            </a:r>
            <a:endParaRPr lang="en-US" altLang="bg-BG" sz="40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eaLnBrk="1" hangingPunct="1"/>
            <a:r>
              <a:rPr lang="en-US" altLang="bg-BG" sz="2800" b="1" dirty="0" smtClean="0">
                <a:solidFill>
                  <a:srgbClr val="CC6600"/>
                </a:solidFill>
              </a:rPr>
              <a:t>   </a:t>
            </a:r>
            <a:r>
              <a:rPr lang="bg-BG" altLang="bg-BG" sz="2800" b="1" dirty="0" smtClean="0">
                <a:solidFill>
                  <a:srgbClr val="CC6600"/>
                </a:solidFill>
              </a:rPr>
              <a:t>Проверете указателя на напрежение на място,</a:t>
            </a:r>
            <a:r>
              <a:rPr lang="en-US" altLang="bg-BG" sz="2800" b="1" dirty="0" smtClean="0">
                <a:solidFill>
                  <a:srgbClr val="CC6600"/>
                </a:solidFill>
              </a:rPr>
              <a:t> </a:t>
            </a:r>
            <a:r>
              <a:rPr lang="bg-BG" altLang="bg-BG" sz="2800" b="1" dirty="0" smtClean="0">
                <a:solidFill>
                  <a:srgbClr val="CC6600"/>
                </a:solidFill>
              </a:rPr>
              <a:t>където знаете,</a:t>
            </a:r>
            <a:r>
              <a:rPr lang="en-US" altLang="bg-BG" sz="2800" b="1" dirty="0" smtClean="0">
                <a:solidFill>
                  <a:srgbClr val="CC6600"/>
                </a:solidFill>
              </a:rPr>
              <a:t> </a:t>
            </a:r>
            <a:r>
              <a:rPr lang="bg-BG" altLang="bg-BG" sz="2800" b="1" dirty="0" smtClean="0">
                <a:solidFill>
                  <a:srgbClr val="CC6600"/>
                </a:solidFill>
              </a:rPr>
              <a:t>че има напрежение дали показва преди и след проверка за наличие,</a:t>
            </a:r>
            <a:r>
              <a:rPr lang="en-US" altLang="bg-BG" sz="2800" b="1" dirty="0" smtClean="0">
                <a:solidFill>
                  <a:srgbClr val="CC6600"/>
                </a:solidFill>
              </a:rPr>
              <a:t> </a:t>
            </a:r>
            <a:r>
              <a:rPr lang="bg-BG" altLang="bg-BG" sz="2800" b="1" dirty="0" smtClean="0">
                <a:solidFill>
                  <a:srgbClr val="CC6600"/>
                </a:solidFill>
              </a:rPr>
              <a:t>за да сте сигурен,</a:t>
            </a:r>
            <a:r>
              <a:rPr lang="en-US" altLang="bg-BG" sz="2800" b="1" dirty="0" smtClean="0">
                <a:solidFill>
                  <a:srgbClr val="CC6600"/>
                </a:solidFill>
              </a:rPr>
              <a:t> </a:t>
            </a:r>
            <a:r>
              <a:rPr lang="bg-BG" altLang="bg-BG" sz="2800" b="1" dirty="0" smtClean="0">
                <a:solidFill>
                  <a:srgbClr val="CC6600"/>
                </a:solidFill>
              </a:rPr>
              <a:t>че при съхранението и транспортирането му уредът е изправен. </a:t>
            </a:r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Преди подаване на напрежение</a:t>
            </a:r>
            <a:endParaRPr lang="en-US" altLang="bg-BG" sz="40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bg-BG" altLang="bg-BG" dirty="0" smtClean="0"/>
              <a:t>Визуално проверете,</a:t>
            </a:r>
            <a:r>
              <a:rPr lang="en-US" altLang="bg-BG" dirty="0" smtClean="0"/>
              <a:t> </a:t>
            </a:r>
            <a:r>
              <a:rPr lang="bg-BG" altLang="bg-BG" dirty="0" smtClean="0"/>
              <a:t>че всички инструменти,</a:t>
            </a:r>
            <a:r>
              <a:rPr lang="en-US" altLang="bg-BG" dirty="0" smtClean="0"/>
              <a:t> </a:t>
            </a:r>
            <a:r>
              <a:rPr lang="bg-BG" altLang="bg-BG" dirty="0" smtClean="0"/>
              <a:t>материали,</a:t>
            </a:r>
            <a:r>
              <a:rPr lang="en-US" altLang="bg-BG" dirty="0" smtClean="0"/>
              <a:t> </a:t>
            </a:r>
            <a:r>
              <a:rPr lang="bg-BG" altLang="bg-BG" dirty="0" smtClean="0"/>
              <a:t>заземители и др. са отстранени от участъка,</a:t>
            </a:r>
            <a:r>
              <a:rPr lang="en-US" altLang="bg-BG" dirty="0" smtClean="0"/>
              <a:t> </a:t>
            </a:r>
            <a:r>
              <a:rPr lang="bg-BG" altLang="bg-BG" dirty="0" smtClean="0"/>
              <a:t>на който ще подавате напрежение.</a:t>
            </a:r>
            <a:endParaRPr lang="en-US" altLang="bg-BG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bg-BG" dirty="0" smtClean="0"/>
              <a:t> </a:t>
            </a:r>
            <a:r>
              <a:rPr lang="bg-BG" altLang="bg-BG" dirty="0" smtClean="0"/>
              <a:t>Предупредете екипа,</a:t>
            </a:r>
            <a:r>
              <a:rPr lang="en-US" altLang="bg-BG" dirty="0" smtClean="0"/>
              <a:t> </a:t>
            </a:r>
            <a:r>
              <a:rPr lang="bg-BG" altLang="bg-BG" dirty="0" smtClean="0"/>
              <a:t>че ще подадете напрежение.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bg-BG" dirty="0" smtClean="0"/>
              <a:t> </a:t>
            </a:r>
            <a:r>
              <a:rPr lang="bg-BG" altLang="bg-BG" dirty="0" smtClean="0"/>
              <a:t>Всички блокировки и табели трябва да се премахнат от човека,</a:t>
            </a:r>
            <a:r>
              <a:rPr lang="en-US" altLang="bg-BG" dirty="0" smtClean="0"/>
              <a:t> </a:t>
            </a:r>
            <a:r>
              <a:rPr lang="bg-BG" altLang="bg-BG" dirty="0" smtClean="0"/>
              <a:t>който ги е поставил.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bg-BG" dirty="0" smtClean="0"/>
              <a:t> </a:t>
            </a:r>
            <a:r>
              <a:rPr lang="bg-BG" altLang="bg-BG" dirty="0" smtClean="0"/>
              <a:t>Проверете дали всички членове на бригадата са отстранени от участъка</a:t>
            </a:r>
            <a:r>
              <a:rPr lang="en-US" altLang="bg-BG" dirty="0" smtClean="0"/>
              <a:t>.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315200" cy="11430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Работа под напрежение</a:t>
            </a:r>
            <a:endParaRPr lang="en-US" altLang="bg-BG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010400" cy="4114800"/>
          </a:xfrm>
        </p:spPr>
        <p:txBody>
          <a:bodyPr/>
          <a:lstStyle/>
          <a:p>
            <a:pPr eaLnBrk="1" hangingPunct="1"/>
            <a:endParaRPr lang="en-US" altLang="bg-BG" b="1" dirty="0" smtClean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bg-BG" dirty="0" smtClean="0"/>
              <a:t>   </a:t>
            </a:r>
            <a:r>
              <a:rPr lang="bg-BG" altLang="bg-BG" dirty="0" smtClean="0"/>
              <a:t>Хората,</a:t>
            </a:r>
            <a:r>
              <a:rPr lang="en-US" altLang="bg-BG" dirty="0" smtClean="0"/>
              <a:t> </a:t>
            </a:r>
            <a:r>
              <a:rPr lang="bg-BG" altLang="bg-BG" dirty="0" smtClean="0"/>
              <a:t>които работят със съоръжения под напрежение трябва да са запознати с опасностите и с техническите особености,</a:t>
            </a:r>
            <a:r>
              <a:rPr lang="en-US" altLang="bg-BG" dirty="0" smtClean="0"/>
              <a:t> </a:t>
            </a:r>
            <a:r>
              <a:rPr lang="bg-BG" altLang="bg-BG" dirty="0" smtClean="0"/>
              <a:t>да използват средствата предвидени за лична защита,</a:t>
            </a:r>
            <a:r>
              <a:rPr lang="en-US" altLang="bg-BG" dirty="0" smtClean="0"/>
              <a:t> </a:t>
            </a:r>
            <a:r>
              <a:rPr lang="bg-BG" altLang="bg-BG" dirty="0" smtClean="0"/>
              <a:t>както и предвидените за целта изолиращи материали и инструменти.</a:t>
            </a:r>
            <a:endParaRPr lang="en-US" altLang="bg-BG" dirty="0" smtClean="0"/>
          </a:p>
          <a:p>
            <a:pPr eaLnBrk="1" hangingPunct="1"/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81000"/>
            <a:ext cx="7391400" cy="1143000"/>
          </a:xfrm>
        </p:spPr>
        <p:txBody>
          <a:bodyPr/>
          <a:lstStyle/>
          <a:p>
            <a:pPr eaLnBrk="1" hangingPunct="1"/>
            <a:r>
              <a:rPr lang="bg-BG" altLang="bg-BG" sz="4000" dirty="0" smtClean="0"/>
              <a:t>Работа с ел</a:t>
            </a:r>
            <a:r>
              <a:rPr lang="bg-BG" altLang="bg-BG" sz="4000" dirty="0" smtClean="0"/>
              <a:t>. вериги </a:t>
            </a:r>
            <a:r>
              <a:rPr lang="bg-BG" altLang="bg-BG" sz="4000" dirty="0" smtClean="0"/>
              <a:t>под напрежение</a:t>
            </a:r>
            <a:endParaRPr lang="en-US" altLang="bg-BG" sz="40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010400" cy="4114800"/>
          </a:xfrm>
        </p:spPr>
        <p:txBody>
          <a:bodyPr/>
          <a:lstStyle/>
          <a:p>
            <a:pPr lvl="1" eaLnBrk="1" hangingPunct="1">
              <a:buClr>
                <a:srgbClr val="15229B"/>
              </a:buClr>
            </a:pPr>
            <a:r>
              <a:rPr lang="en-US" altLang="bg-BG" sz="2400" dirty="0" smtClean="0"/>
              <a:t>	</a:t>
            </a:r>
            <a:r>
              <a:rPr lang="bg-BG" altLang="bg-BG" sz="2400" dirty="0" smtClean="0"/>
              <a:t>Изолирайте зоната от всякакво движение на хора и превозни средства.</a:t>
            </a:r>
            <a:endParaRPr lang="en-US" altLang="bg-BG" sz="2400" dirty="0" smtClean="0"/>
          </a:p>
          <a:p>
            <a:pPr lvl="1" eaLnBrk="1" hangingPunct="1">
              <a:buClr>
                <a:srgbClr val="15229B"/>
              </a:buClr>
            </a:pPr>
            <a:r>
              <a:rPr lang="en-US" altLang="bg-BG" sz="2400" dirty="0" smtClean="0"/>
              <a:t> </a:t>
            </a:r>
            <a:r>
              <a:rPr lang="bg-BG" altLang="bg-BG" sz="2400" dirty="0" smtClean="0"/>
              <a:t>Поставете знаци и прегради.</a:t>
            </a:r>
          </a:p>
          <a:p>
            <a:pPr lvl="1" eaLnBrk="1" hangingPunct="1">
              <a:buClr>
                <a:srgbClr val="15229B"/>
              </a:buClr>
            </a:pPr>
            <a:r>
              <a:rPr lang="en-US" altLang="bg-BG" sz="2400" dirty="0" smtClean="0"/>
              <a:t> </a:t>
            </a:r>
            <a:r>
              <a:rPr lang="bg-BG" altLang="bg-BG" sz="2400" dirty="0" smtClean="0"/>
              <a:t>Ако е необходимо поставете наблюдаващ.</a:t>
            </a:r>
            <a:r>
              <a:rPr lang="en-US" altLang="bg-BG" sz="2400" dirty="0" smtClean="0"/>
              <a:t> </a:t>
            </a:r>
          </a:p>
          <a:p>
            <a:pPr lvl="1" eaLnBrk="1" hangingPunct="1">
              <a:buClr>
                <a:srgbClr val="15229B"/>
              </a:buClr>
            </a:pPr>
            <a:r>
              <a:rPr lang="en-US" altLang="bg-BG" sz="2400" dirty="0" smtClean="0"/>
              <a:t> </a:t>
            </a:r>
            <a:r>
              <a:rPr lang="bg-BG" altLang="bg-BG" sz="2400" dirty="0" smtClean="0"/>
              <a:t>Използвайте изолирани инструменти,</a:t>
            </a:r>
            <a:r>
              <a:rPr lang="en-US" altLang="bg-BG" sz="2400" dirty="0" smtClean="0"/>
              <a:t> </a:t>
            </a:r>
            <a:r>
              <a:rPr lang="bg-BG" altLang="bg-BG" sz="2400" dirty="0" smtClean="0"/>
              <a:t>изолационни килимчета и поставки.</a:t>
            </a:r>
            <a:r>
              <a:rPr lang="en-US" altLang="bg-BG" sz="2400" dirty="0" smtClean="0"/>
              <a:t> </a:t>
            </a:r>
          </a:p>
          <a:p>
            <a:pPr lvl="1" eaLnBrk="1" hangingPunct="1">
              <a:buClr>
                <a:srgbClr val="15229B"/>
              </a:buClr>
            </a:pPr>
            <a:r>
              <a:rPr lang="en-US" altLang="bg-BG" sz="2400" dirty="0" smtClean="0"/>
              <a:t> </a:t>
            </a:r>
            <a:r>
              <a:rPr lang="bg-BG" altLang="bg-BG" sz="2400" dirty="0" smtClean="0"/>
              <a:t>Използвайте изолационни прегради,</a:t>
            </a:r>
            <a:r>
              <a:rPr lang="en-US" altLang="bg-BG" sz="2400" dirty="0" smtClean="0"/>
              <a:t> </a:t>
            </a:r>
            <a:r>
              <a:rPr lang="bg-BG" altLang="bg-BG" sz="2400" dirty="0" smtClean="0"/>
              <a:t>за да изолирате от работното място в близост до съоръжения под напрежение.</a:t>
            </a:r>
            <a:endParaRPr lang="en-US" altLang="bg-BG" sz="2400" dirty="0" smtClean="0"/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bg-BG" sz="2800" dirty="0" smtClean="0"/>
          </a:p>
        </p:txBody>
      </p:sp>
    </p:spTree>
  </p:cSld>
  <p:clrMapOvr>
    <a:masterClrMapping/>
  </p:clrMapOvr>
  <p:transition spd="med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467600" cy="11430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Проводими</a:t>
            </a:r>
            <a:r>
              <a:rPr lang="bg-BG" altLang="bg-BG" dirty="0" smtClean="0"/>
              <a:t> материали</a:t>
            </a:r>
            <a:endParaRPr lang="en-US" altLang="bg-BG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eaLnBrk="1" hangingPunct="1"/>
            <a:r>
              <a:rPr lang="en-US" altLang="bg-BG" dirty="0" smtClean="0"/>
              <a:t>   </a:t>
            </a:r>
            <a:r>
              <a:rPr lang="bg-BG" altLang="bg-BG" dirty="0" smtClean="0"/>
              <a:t>С </a:t>
            </a:r>
            <a:r>
              <a:rPr lang="bg-BG" altLang="bg-BG" dirty="0" smtClean="0"/>
              <a:t>проводимите</a:t>
            </a:r>
            <a:r>
              <a:rPr lang="bg-BG" altLang="bg-BG" dirty="0" smtClean="0"/>
              <a:t> материали и съоръжения трябва да се работи така,</a:t>
            </a:r>
            <a:r>
              <a:rPr lang="en-US" altLang="bg-BG" dirty="0" smtClean="0"/>
              <a:t> </a:t>
            </a:r>
            <a:r>
              <a:rPr lang="bg-BG" altLang="bg-BG" dirty="0" smtClean="0"/>
              <a:t>че да се избегне доближаването и допирането им до открити </a:t>
            </a:r>
            <a:r>
              <a:rPr lang="bg-BG" altLang="bg-BG" dirty="0" smtClean="0"/>
              <a:t>тоководещи</a:t>
            </a:r>
            <a:r>
              <a:rPr lang="bg-BG" altLang="bg-BG" dirty="0" smtClean="0"/>
              <a:t> части под напрежение.</a:t>
            </a:r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467600" cy="1143000"/>
          </a:xfrm>
        </p:spPr>
        <p:txBody>
          <a:bodyPr/>
          <a:lstStyle/>
          <a:p>
            <a:pPr eaLnBrk="1" hangingPunct="1"/>
            <a:r>
              <a:rPr lang="bg-BG" altLang="bg-BG" sz="4000" dirty="0" smtClean="0"/>
              <a:t>Проводими</a:t>
            </a:r>
            <a:r>
              <a:rPr lang="bg-BG" altLang="bg-BG" sz="4000" dirty="0" smtClean="0"/>
              <a:t> дрехи и аксесоари</a:t>
            </a:r>
            <a:endParaRPr lang="en-US" altLang="bg-BG" sz="40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91400" cy="4114800"/>
          </a:xfrm>
        </p:spPr>
        <p:txBody>
          <a:bodyPr/>
          <a:lstStyle/>
          <a:p>
            <a:pPr eaLnBrk="1" hangingPunct="1"/>
            <a:r>
              <a:rPr lang="en-US" altLang="bg-BG" dirty="0" smtClean="0"/>
              <a:t>   </a:t>
            </a:r>
            <a:r>
              <a:rPr lang="bg-BG" altLang="bg-BG" dirty="0" smtClean="0"/>
              <a:t>Свалете всички </a:t>
            </a:r>
            <a:r>
              <a:rPr lang="bg-BG" altLang="bg-BG" dirty="0" smtClean="0"/>
              <a:t>проводими</a:t>
            </a:r>
            <a:r>
              <a:rPr lang="bg-BG" altLang="bg-BG" dirty="0" smtClean="0"/>
              <a:t> украшения и дрехи като верижка на часовници,</a:t>
            </a:r>
            <a:r>
              <a:rPr lang="en-US" altLang="bg-BG" dirty="0" smtClean="0"/>
              <a:t> </a:t>
            </a:r>
            <a:r>
              <a:rPr lang="bg-BG" altLang="bg-BG" dirty="0" smtClean="0"/>
              <a:t>гривни,</a:t>
            </a:r>
            <a:r>
              <a:rPr lang="en-US" altLang="bg-BG" dirty="0" smtClean="0"/>
              <a:t> </a:t>
            </a:r>
            <a:r>
              <a:rPr lang="bg-BG" altLang="bg-BG" dirty="0" smtClean="0"/>
              <a:t>обици,</a:t>
            </a:r>
            <a:r>
              <a:rPr lang="en-US" altLang="bg-BG" dirty="0" smtClean="0"/>
              <a:t> </a:t>
            </a:r>
            <a:r>
              <a:rPr lang="bg-BG" altLang="bg-BG" dirty="0" smtClean="0"/>
              <a:t>гердани,  дрехи с метални нишки и др. при работа с ел.</a:t>
            </a:r>
            <a:r>
              <a:rPr lang="en-US" altLang="bg-BG" dirty="0" smtClean="0"/>
              <a:t> </a:t>
            </a:r>
            <a:r>
              <a:rPr lang="bg-BG" altLang="bg-BG" dirty="0" smtClean="0"/>
              <a:t>съоръжения под напрежение. </a:t>
            </a:r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Преносими ел</a:t>
            </a:r>
            <a:r>
              <a:rPr lang="bg-BG" altLang="bg-BG" dirty="0" smtClean="0"/>
              <a:t>. инструменти</a:t>
            </a:r>
            <a:endParaRPr lang="en-US" altLang="bg-BG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91400" cy="4114800"/>
          </a:xfrm>
        </p:spPr>
        <p:txBody>
          <a:bodyPr/>
          <a:lstStyle/>
          <a:p>
            <a:pPr eaLnBrk="1" hangingPunct="1"/>
            <a:endParaRPr lang="en-US" altLang="bg-BG" sz="2800" dirty="0" smtClean="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bg-BG" altLang="bg-BG" sz="2800" dirty="0" smtClean="0">
                <a:solidFill>
                  <a:srgbClr val="15229B"/>
                </a:solidFill>
              </a:rPr>
              <a:t>С преносимите уреди трябва така да се работи внимателно така</a:t>
            </a:r>
            <a:r>
              <a:rPr lang="bg-BG" altLang="bg-BG" sz="2800" dirty="0" smtClean="0">
                <a:solidFill>
                  <a:srgbClr val="15229B"/>
                </a:solidFill>
              </a:rPr>
              <a:t>, че </a:t>
            </a:r>
            <a:r>
              <a:rPr lang="bg-BG" altLang="bg-BG" sz="2800" dirty="0" smtClean="0">
                <a:solidFill>
                  <a:srgbClr val="15229B"/>
                </a:solidFill>
              </a:rPr>
              <a:t>да не се нарушава тяхната цялост.</a:t>
            </a:r>
            <a:endParaRPr lang="en-US" altLang="bg-BG" sz="2800" dirty="0" smtClean="0">
              <a:solidFill>
                <a:srgbClr val="15229B"/>
              </a:solidFill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bg-BG" altLang="bg-BG" sz="2800" dirty="0" smtClean="0">
                <a:solidFill>
                  <a:srgbClr val="15229B"/>
                </a:solidFill>
              </a:rPr>
              <a:t>Не трябва да се използва захранващия кабел за повдигане и спускане на уреда</a:t>
            </a:r>
            <a:r>
              <a:rPr lang="en-US" altLang="bg-BG" sz="2800" dirty="0" smtClean="0">
                <a:solidFill>
                  <a:srgbClr val="15229B"/>
                </a:solidFill>
              </a:rPr>
              <a:t>. 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bg-BG" altLang="bg-BG" sz="2800" dirty="0" smtClean="0">
                <a:solidFill>
                  <a:srgbClr val="15229B"/>
                </a:solidFill>
              </a:rPr>
              <a:t>Гъвкавия захранващ кабел трябва да се предпазва от нараняване.</a:t>
            </a:r>
            <a:endParaRPr lang="en-US" altLang="bg-BG" sz="2800" dirty="0" smtClean="0">
              <a:solidFill>
                <a:srgbClr val="15229B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Визуална проверка</a:t>
            </a:r>
            <a:endParaRPr lang="en-US" altLang="bg-BG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91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bg-BG" dirty="0" smtClean="0"/>
              <a:t>   </a:t>
            </a:r>
            <a:r>
              <a:rPr lang="bg-BG" altLang="bg-BG" dirty="0" smtClean="0"/>
              <a:t>Подвижния кабел и </a:t>
            </a:r>
            <a:r>
              <a:rPr lang="bg-BG" altLang="bg-BG" dirty="0" smtClean="0"/>
              <a:t>щепселното</a:t>
            </a:r>
            <a:r>
              <a:rPr lang="bg-BG" altLang="bg-BG" dirty="0" smtClean="0"/>
              <a:t> съединение трябва да се проверят ежемесечно и преди започване на работа за следните дефекти</a:t>
            </a:r>
            <a:r>
              <a:rPr lang="en-US" altLang="bg-BG" dirty="0" smtClean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bg-BG" dirty="0" smtClean="0"/>
              <a:t> </a:t>
            </a:r>
            <a:r>
              <a:rPr lang="bg-BG" altLang="bg-BG" sz="3200" dirty="0" smtClean="0"/>
              <a:t>Разхлабени части</a:t>
            </a:r>
            <a:r>
              <a:rPr lang="en-US" altLang="bg-BG" sz="3200" dirty="0" smtClean="0"/>
              <a:t>;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bg-BG" sz="3200" dirty="0" smtClean="0"/>
              <a:t> </a:t>
            </a:r>
            <a:r>
              <a:rPr lang="bg-BG" altLang="bg-BG" sz="3200" dirty="0" smtClean="0"/>
              <a:t>Деформирани или липсващи части</a:t>
            </a:r>
            <a:r>
              <a:rPr lang="en-US" altLang="bg-BG" sz="3200" dirty="0" smtClean="0"/>
              <a:t>;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bg-BG" sz="3200" dirty="0" smtClean="0"/>
              <a:t> </a:t>
            </a:r>
            <a:r>
              <a:rPr lang="bg-BG" altLang="bg-BG" sz="3200" dirty="0" smtClean="0"/>
              <a:t>Повреден щепсел</a:t>
            </a:r>
            <a:r>
              <a:rPr lang="en-US" altLang="bg-BG" sz="3200" dirty="0" smtClean="0"/>
              <a:t>;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bg-BG" sz="3200" dirty="0" smtClean="0"/>
              <a:t> </a:t>
            </a:r>
            <a:r>
              <a:rPr lang="bg-BG" altLang="bg-BG" sz="3200" dirty="0" smtClean="0"/>
              <a:t>Доказана вътрешна повреда</a:t>
            </a:r>
            <a:r>
              <a:rPr lang="en-US" altLang="bg-BG" sz="3200" dirty="0" smtClean="0"/>
              <a:t>.</a:t>
            </a:r>
            <a:r>
              <a:rPr lang="en-US" altLang="bg-BG" dirty="0" smtClean="0"/>
              <a:t> </a:t>
            </a:r>
          </a:p>
        </p:txBody>
      </p:sp>
    </p:spTree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Извеждане от употреба</a:t>
            </a:r>
            <a:endParaRPr lang="en-US" altLang="bg-BG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eaLnBrk="1" hangingPunct="1"/>
            <a:r>
              <a:rPr lang="en-US" altLang="bg-BG" dirty="0" smtClean="0"/>
              <a:t>   </a:t>
            </a:r>
            <a:r>
              <a:rPr lang="bg-BG" altLang="bg-BG" dirty="0" smtClean="0"/>
              <a:t>Ако има дефект или доказателство</a:t>
            </a:r>
            <a:r>
              <a:rPr lang="bg-BG" altLang="bg-BG" dirty="0" smtClean="0"/>
              <a:t>, че </a:t>
            </a:r>
            <a:r>
              <a:rPr lang="bg-BG" altLang="bg-BG" dirty="0" smtClean="0"/>
              <a:t>уредът е повреден:</a:t>
            </a:r>
            <a:endParaRPr lang="en-US" altLang="bg-BG" dirty="0" smtClean="0"/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Незабавно уведоми своя шеф</a:t>
            </a:r>
            <a:r>
              <a:rPr lang="en-US" altLang="bg-BG" sz="3200" dirty="0" smtClean="0"/>
              <a:t>;</a:t>
            </a:r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Изведи го от употреба</a:t>
            </a:r>
            <a:r>
              <a:rPr lang="en-US" altLang="bg-BG" sz="3200" dirty="0" smtClean="0"/>
              <a:t>;</a:t>
            </a:r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Уведоми своите колеги за дефекта</a:t>
            </a:r>
            <a:r>
              <a:rPr lang="en-US" altLang="bg-BG" sz="3200" dirty="0" smtClean="0"/>
              <a:t>.</a:t>
            </a:r>
          </a:p>
          <a:p>
            <a:pPr eaLnBrk="1" hangingPunct="1"/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Ще се запознаете със следните теми</a:t>
            </a:r>
            <a:endParaRPr lang="en-US" altLang="bg-BG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lvl="1" eaLnBrk="1" hangingPunct="1"/>
            <a:r>
              <a:rPr lang="en-US" altLang="bg-BG" dirty="0" smtClean="0"/>
              <a:t> </a:t>
            </a:r>
            <a:r>
              <a:rPr lang="bg-BG" altLang="bg-BG" dirty="0" smtClean="0"/>
              <a:t>Опасност от поражение на ел.</a:t>
            </a:r>
            <a:r>
              <a:rPr lang="en-US" altLang="bg-BG" dirty="0" smtClean="0"/>
              <a:t> </a:t>
            </a:r>
            <a:r>
              <a:rPr lang="bg-BG" altLang="bg-BG" dirty="0" smtClean="0"/>
              <a:t>ток</a:t>
            </a:r>
            <a:r>
              <a:rPr lang="en-US" altLang="bg-BG" dirty="0" smtClean="0"/>
              <a:t>.</a:t>
            </a:r>
          </a:p>
          <a:p>
            <a:pPr lvl="1" eaLnBrk="1" hangingPunct="1"/>
            <a:r>
              <a:rPr lang="en-US" altLang="bg-BG" dirty="0" smtClean="0"/>
              <a:t> </a:t>
            </a:r>
            <a:r>
              <a:rPr lang="bg-BG" altLang="bg-BG" dirty="0" smtClean="0"/>
              <a:t>Изолация на ел.</a:t>
            </a:r>
            <a:r>
              <a:rPr lang="en-US" altLang="bg-BG" dirty="0" smtClean="0"/>
              <a:t> </a:t>
            </a:r>
            <a:r>
              <a:rPr lang="bg-BG" altLang="bg-BG" dirty="0" smtClean="0"/>
              <a:t>вериги</a:t>
            </a:r>
            <a:r>
              <a:rPr lang="en-US" altLang="bg-BG" dirty="0" smtClean="0"/>
              <a:t>.</a:t>
            </a:r>
          </a:p>
          <a:p>
            <a:pPr lvl="1" eaLnBrk="1" hangingPunct="1"/>
            <a:r>
              <a:rPr lang="en-US" altLang="bg-BG" dirty="0" smtClean="0"/>
              <a:t> </a:t>
            </a:r>
            <a:r>
              <a:rPr lang="bg-BG" altLang="bg-BG" dirty="0" smtClean="0"/>
              <a:t>Изпитания на ел.</a:t>
            </a:r>
            <a:r>
              <a:rPr lang="en-US" altLang="bg-BG" dirty="0" smtClean="0"/>
              <a:t> </a:t>
            </a:r>
            <a:r>
              <a:rPr lang="bg-BG" altLang="bg-BG" dirty="0" smtClean="0"/>
              <a:t>съоръжения</a:t>
            </a:r>
            <a:r>
              <a:rPr lang="en-US" altLang="bg-BG" dirty="0" smtClean="0"/>
              <a:t>.</a:t>
            </a:r>
          </a:p>
          <a:p>
            <a:pPr lvl="1" eaLnBrk="1" hangingPunct="1"/>
            <a:r>
              <a:rPr lang="en-US" altLang="bg-BG" dirty="0" smtClean="0"/>
              <a:t> </a:t>
            </a:r>
            <a:r>
              <a:rPr lang="bg-BG" altLang="bg-BG" dirty="0" smtClean="0"/>
              <a:t>Работа с ел.</a:t>
            </a:r>
            <a:r>
              <a:rPr lang="en-US" altLang="bg-BG" dirty="0" smtClean="0"/>
              <a:t> </a:t>
            </a:r>
            <a:r>
              <a:rPr lang="bg-BG" altLang="bg-BG" dirty="0" smtClean="0"/>
              <a:t>съоръжения</a:t>
            </a:r>
            <a:r>
              <a:rPr lang="en-US" altLang="bg-BG" dirty="0" smtClean="0"/>
              <a:t>.</a:t>
            </a:r>
          </a:p>
          <a:p>
            <a:pPr lvl="1" eaLnBrk="1" hangingPunct="1"/>
            <a:r>
              <a:rPr lang="en-US" altLang="bg-BG" dirty="0" smtClean="0"/>
              <a:t> </a:t>
            </a:r>
            <a:r>
              <a:rPr lang="bg-BG" altLang="bg-BG" dirty="0" smtClean="0"/>
              <a:t>Работа с преносими ел.</a:t>
            </a:r>
            <a:r>
              <a:rPr lang="en-US" altLang="bg-BG" dirty="0" smtClean="0"/>
              <a:t> </a:t>
            </a:r>
            <a:r>
              <a:rPr lang="bg-BG" altLang="bg-BG" dirty="0" smtClean="0"/>
              <a:t>уреди</a:t>
            </a:r>
            <a:r>
              <a:rPr lang="en-US" altLang="bg-BG" dirty="0" smtClean="0"/>
              <a:t>.</a:t>
            </a:r>
          </a:p>
          <a:p>
            <a:pPr lvl="1" eaLnBrk="1" hangingPunct="1"/>
            <a:r>
              <a:rPr lang="bg-BG" altLang="bg-BG" dirty="0" smtClean="0"/>
              <a:t>Безопасност на работното място</a:t>
            </a:r>
            <a:r>
              <a:rPr lang="en-US" altLang="bg-BG" dirty="0" smtClean="0"/>
              <a:t>.</a:t>
            </a:r>
          </a:p>
          <a:p>
            <a:pPr lvl="1" eaLnBrk="1" hangingPunct="1"/>
            <a:r>
              <a:rPr lang="en-US" altLang="bg-BG" dirty="0" smtClean="0"/>
              <a:t> </a:t>
            </a:r>
            <a:r>
              <a:rPr lang="bg-BG" altLang="bg-BG" dirty="0" smtClean="0"/>
              <a:t>Електрически системи</a:t>
            </a:r>
            <a:r>
              <a:rPr lang="en-US" altLang="bg-BG" dirty="0" smtClean="0"/>
              <a:t>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Включване към контакта</a:t>
            </a:r>
            <a:endParaRPr lang="en-US" altLang="bg-BG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4572000" cy="4114800"/>
          </a:xfrm>
        </p:spPr>
        <p:txBody>
          <a:bodyPr/>
          <a:lstStyle/>
          <a:p>
            <a:pPr eaLnBrk="1" hangingPunct="1"/>
            <a:r>
              <a:rPr lang="bg-BG" altLang="bg-BG" sz="2800" b="1" dirty="0" smtClean="0"/>
              <a:t>Осигурете чисти и сухи</a:t>
            </a:r>
          </a:p>
          <a:p>
            <a:pPr eaLnBrk="1" hangingPunct="1"/>
            <a:r>
              <a:rPr lang="bg-BG" altLang="bg-BG" sz="2800" b="1" dirty="0" smtClean="0"/>
              <a:t>ръце,</a:t>
            </a:r>
            <a:r>
              <a:rPr lang="en-US" altLang="bg-BG" sz="2800" b="1" dirty="0" smtClean="0"/>
              <a:t> </a:t>
            </a:r>
            <a:r>
              <a:rPr lang="bg-BG" altLang="bg-BG" sz="2800" b="1" dirty="0" smtClean="0"/>
              <a:t>кабел,</a:t>
            </a:r>
            <a:r>
              <a:rPr lang="en-US" altLang="bg-BG" sz="2800" b="1" dirty="0" smtClean="0"/>
              <a:t> </a:t>
            </a:r>
            <a:r>
              <a:rPr lang="bg-BG" altLang="bg-BG" sz="2800" b="1" dirty="0" smtClean="0"/>
              <a:t>щепсел и </a:t>
            </a:r>
          </a:p>
          <a:p>
            <a:pPr eaLnBrk="1" hangingPunct="1"/>
            <a:r>
              <a:rPr lang="bg-BG" altLang="bg-BG" sz="2800" b="1" dirty="0" smtClean="0"/>
              <a:t>контакт преди да </a:t>
            </a:r>
          </a:p>
          <a:p>
            <a:pPr eaLnBrk="1" hangingPunct="1"/>
            <a:r>
              <a:rPr lang="bg-BG" altLang="bg-BG" sz="2800" b="1" dirty="0" smtClean="0"/>
              <a:t>присъедините преносимия </a:t>
            </a:r>
          </a:p>
          <a:p>
            <a:pPr eaLnBrk="1" hangingPunct="1"/>
            <a:r>
              <a:rPr lang="bg-BG" altLang="bg-BG" sz="2800" b="1" dirty="0" smtClean="0"/>
              <a:t>уред към захранващата </a:t>
            </a:r>
          </a:p>
          <a:p>
            <a:pPr eaLnBrk="1" hangingPunct="1"/>
            <a:r>
              <a:rPr lang="bg-BG" altLang="bg-BG" sz="2800" b="1" dirty="0" smtClean="0"/>
              <a:t>мрежа.</a:t>
            </a:r>
            <a:endParaRPr lang="en-US" altLang="bg-BG" sz="2800" dirty="0" smtClean="0"/>
          </a:p>
        </p:txBody>
      </p:sp>
      <p:pic>
        <p:nvPicPr>
          <p:cNvPr id="22532" name="Picture 4" descr="elect-shock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362200"/>
            <a:ext cx="2895600" cy="267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>
                <a:solidFill>
                  <a:schemeClr val="tx1"/>
                </a:solidFill>
              </a:rPr>
              <a:t>Стълби</a:t>
            </a:r>
            <a:endParaRPr lang="en-US" altLang="bg-BG" dirty="0" smtClean="0">
              <a:solidFill>
                <a:schemeClr val="tx1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7620000" cy="4648200"/>
          </a:xfrm>
        </p:spPr>
        <p:txBody>
          <a:bodyPr/>
          <a:lstStyle/>
          <a:p>
            <a:pPr lvl="1" eaLnBrk="1" hangingPunct="1"/>
            <a:r>
              <a:rPr lang="bg-BG" altLang="bg-BG" sz="2400" dirty="0" smtClean="0"/>
              <a:t>Преносимите стълби трябва да имат край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2400" dirty="0" smtClean="0"/>
              <a:t>изпълнен от изолационен материал,</a:t>
            </a:r>
            <a:r>
              <a:rPr lang="en-US" altLang="bg-BG" sz="2400" dirty="0" smtClean="0"/>
              <a:t> </a:t>
            </a:r>
            <a:r>
              <a:rPr lang="bg-BG" altLang="bg-BG" sz="2400" dirty="0" smtClean="0"/>
              <a:t>ако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2400" dirty="0" smtClean="0"/>
              <a:t>ще се използват в близост до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2400" dirty="0" smtClean="0"/>
              <a:t>съоръжения под напрежение.</a:t>
            </a:r>
          </a:p>
          <a:p>
            <a:pPr lvl="1" eaLnBrk="1" hangingPunct="1"/>
            <a:r>
              <a:rPr lang="bg-BG" altLang="bg-BG" sz="2400" dirty="0" smtClean="0"/>
              <a:t>Осигурете минимално разстояние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2400" dirty="0" smtClean="0"/>
              <a:t>между стълбата и откритите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2400" dirty="0" smtClean="0"/>
              <a:t>тоководещи</a:t>
            </a:r>
            <a:r>
              <a:rPr lang="bg-BG" altLang="bg-BG" sz="2400" dirty="0" smtClean="0"/>
              <a:t> части от поне 50 см.</a:t>
            </a:r>
            <a:endParaRPr lang="en-US" altLang="bg-BG" sz="2400" dirty="0" smtClean="0"/>
          </a:p>
          <a:p>
            <a:pPr lvl="1" eaLnBrk="1" hangingPunct="1">
              <a:buFont typeface="Wingdings" panose="05000000000000000000" pitchFamily="2" charset="2"/>
              <a:buNone/>
            </a:pPr>
            <a:endParaRPr lang="bg-BG" altLang="bg-BG" sz="2400" dirty="0" smtClean="0"/>
          </a:p>
        </p:txBody>
      </p:sp>
      <p:pic>
        <p:nvPicPr>
          <p:cNvPr id="23556" name="Picture 5" descr="lad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8600"/>
            <a:ext cx="196215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>
                <a:solidFill>
                  <a:schemeClr val="tx1"/>
                </a:solidFill>
              </a:rPr>
              <a:t>Проверка на инструментите</a:t>
            </a:r>
            <a:endParaRPr lang="en-US" altLang="bg-BG" dirty="0" smtClean="0">
              <a:solidFill>
                <a:schemeClr val="tx1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Проверете визуално инструментите,</a:t>
            </a:r>
            <a:r>
              <a:rPr lang="en-US" altLang="bg-BG" sz="3200" dirty="0" smtClean="0"/>
              <a:t> </a:t>
            </a:r>
            <a:r>
              <a:rPr lang="bg-BG" altLang="bg-BG" sz="3200" dirty="0" smtClean="0"/>
              <a:t>кабелите,</a:t>
            </a:r>
            <a:r>
              <a:rPr lang="en-US" altLang="bg-BG" sz="3200" dirty="0" smtClean="0"/>
              <a:t> </a:t>
            </a:r>
            <a:r>
              <a:rPr lang="bg-BG" altLang="bg-BG" sz="3200" dirty="0" smtClean="0"/>
              <a:t>връзките и др. за външни дефекти преди започване на работа.</a:t>
            </a:r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Ако забележите повреди,</a:t>
            </a:r>
            <a:r>
              <a:rPr lang="en-US" altLang="bg-BG" sz="3200" dirty="0" smtClean="0"/>
              <a:t> </a:t>
            </a:r>
            <a:r>
              <a:rPr lang="bg-BG" altLang="bg-BG" sz="3200" dirty="0" smtClean="0"/>
              <a:t>отстранете ги от работния участък.</a:t>
            </a:r>
            <a:endParaRPr lang="en-US" altLang="bg-BG" sz="3200" dirty="0" smtClean="0"/>
          </a:p>
        </p:txBody>
      </p:sp>
    </p:spTree>
  </p:cSld>
  <p:clrMapOvr>
    <a:masterClrMapping/>
  </p:clrMapOvr>
  <p:transition spd="med"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Обхват на уредите</a:t>
            </a:r>
            <a:endParaRPr lang="en-US" altLang="bg-BG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bg-BG" dirty="0" smtClean="0"/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Да се подбере подходящ параметър и обхват съобразен с предстоящото измерване.</a:t>
            </a:r>
            <a:endParaRPr lang="en-US" altLang="bg-BG" sz="3200" dirty="0" smtClean="0"/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Да е съобразен със средата,</a:t>
            </a:r>
            <a:r>
              <a:rPr lang="en-US" altLang="bg-BG" sz="3200" dirty="0" smtClean="0"/>
              <a:t> </a:t>
            </a:r>
            <a:r>
              <a:rPr lang="bg-BG" altLang="bg-BG" sz="3200" dirty="0" smtClean="0"/>
              <a:t>в която ще се използва.</a:t>
            </a:r>
            <a:endParaRPr lang="en-US" altLang="bg-BG" sz="3200" dirty="0" smtClean="0"/>
          </a:p>
          <a:p>
            <a:pPr eaLnBrk="1" hangingPunct="1"/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Лична защитна екипировка</a:t>
            </a:r>
            <a:endParaRPr lang="en-US" altLang="bg-BG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eaLnBrk="1" hangingPunct="1"/>
            <a:r>
              <a:rPr lang="en-US" altLang="bg-BG" dirty="0" smtClean="0"/>
              <a:t>   </a:t>
            </a:r>
            <a:r>
              <a:rPr lang="bg-BG" altLang="bg-BG" dirty="0" smtClean="0"/>
              <a:t>Работниците,</a:t>
            </a:r>
            <a:r>
              <a:rPr lang="en-US" altLang="bg-BG" dirty="0" smtClean="0"/>
              <a:t> </a:t>
            </a:r>
            <a:r>
              <a:rPr lang="bg-BG" altLang="bg-BG" dirty="0" smtClean="0"/>
              <a:t>изпълняващи дейности в среда,</a:t>
            </a:r>
            <a:r>
              <a:rPr lang="en-US" altLang="bg-BG" dirty="0" smtClean="0"/>
              <a:t> </a:t>
            </a:r>
            <a:r>
              <a:rPr lang="bg-BG" altLang="bg-BG" dirty="0" smtClean="0"/>
              <a:t>където е възможно да попаднат под напрежение трябва да са екипирани с лични защитни средства,</a:t>
            </a:r>
            <a:r>
              <a:rPr lang="en-US" altLang="bg-BG" dirty="0" smtClean="0"/>
              <a:t> </a:t>
            </a:r>
            <a:r>
              <a:rPr lang="bg-BG" altLang="bg-BG" dirty="0" smtClean="0"/>
              <a:t>уреди и приспособления.</a:t>
            </a:r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3200" dirty="0" smtClean="0"/>
              <a:t>Още за личните предпазни средства</a:t>
            </a:r>
            <a:endParaRPr lang="en-US" altLang="bg-BG" sz="32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752600"/>
            <a:ext cx="7239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bg-BG" altLang="bg-BG" sz="2800" dirty="0" smtClean="0">
                <a:solidFill>
                  <a:srgbClr val="15229B"/>
                </a:solidFill>
              </a:rPr>
              <a:t>Използвай,</a:t>
            </a:r>
            <a:r>
              <a:rPr lang="en-US" altLang="bg-BG" sz="2800" dirty="0" smtClean="0">
                <a:solidFill>
                  <a:srgbClr val="15229B"/>
                </a:solidFill>
              </a:rPr>
              <a:t> </a:t>
            </a:r>
            <a:r>
              <a:rPr lang="bg-BG" altLang="bg-BG" sz="2800" dirty="0" smtClean="0">
                <a:solidFill>
                  <a:srgbClr val="15229B"/>
                </a:solidFill>
              </a:rPr>
              <a:t>съхранявай и поддържай ЛПС в добър вид,</a:t>
            </a:r>
            <a:r>
              <a:rPr lang="en-US" altLang="bg-BG" sz="2800" dirty="0" smtClean="0">
                <a:solidFill>
                  <a:srgbClr val="15229B"/>
                </a:solidFill>
              </a:rPr>
              <a:t> </a:t>
            </a:r>
            <a:r>
              <a:rPr lang="bg-BG" altLang="bg-BG" sz="2800" dirty="0" smtClean="0">
                <a:solidFill>
                  <a:srgbClr val="15229B"/>
                </a:solidFill>
              </a:rPr>
              <a:t>съобразен с изискванията на завода производител.</a:t>
            </a:r>
            <a:r>
              <a:rPr lang="en-US" altLang="bg-BG" sz="2800" dirty="0" smtClean="0">
                <a:solidFill>
                  <a:srgbClr val="15229B"/>
                </a:solidFill>
              </a:rPr>
              <a:t> </a:t>
            </a:r>
            <a:endParaRPr lang="bg-BG" altLang="bg-BG" sz="2800" dirty="0" smtClean="0">
              <a:solidFill>
                <a:srgbClr val="15229B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bg-BG" altLang="bg-BG" sz="2800" dirty="0" smtClean="0">
                <a:solidFill>
                  <a:srgbClr val="15229B"/>
                </a:solidFill>
              </a:rPr>
              <a:t>Носи </a:t>
            </a:r>
            <a:r>
              <a:rPr lang="bg-BG" altLang="bg-BG" sz="2800" dirty="0" smtClean="0">
                <a:solidFill>
                  <a:srgbClr val="15229B"/>
                </a:solidFill>
              </a:rPr>
              <a:t>непроводима</a:t>
            </a:r>
            <a:r>
              <a:rPr lang="bg-BG" altLang="bg-BG" sz="2800" dirty="0" smtClean="0">
                <a:solidFill>
                  <a:srgbClr val="15229B"/>
                </a:solidFill>
              </a:rPr>
              <a:t> каска навсякъде,</a:t>
            </a:r>
            <a:r>
              <a:rPr lang="en-US" altLang="bg-BG" sz="2800" dirty="0" smtClean="0">
                <a:solidFill>
                  <a:srgbClr val="15229B"/>
                </a:solidFill>
              </a:rPr>
              <a:t> </a:t>
            </a:r>
            <a:r>
              <a:rPr lang="bg-BG" altLang="bg-BG" sz="2800" dirty="0" smtClean="0">
                <a:solidFill>
                  <a:srgbClr val="15229B"/>
                </a:solidFill>
              </a:rPr>
              <a:t>където има опасност от електрически удар или изгаряния от контакт със съоръжения под напрежение.</a:t>
            </a:r>
            <a:r>
              <a:rPr lang="en-US" altLang="bg-BG" sz="2800" dirty="0" smtClean="0">
                <a:solidFill>
                  <a:srgbClr val="15229B"/>
                </a:solidFill>
              </a:rPr>
              <a:t> </a:t>
            </a:r>
            <a:endParaRPr lang="bg-BG" altLang="bg-BG" sz="2800" dirty="0" smtClean="0">
              <a:solidFill>
                <a:srgbClr val="15229B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bg-BG" altLang="bg-BG" sz="2800" dirty="0" smtClean="0">
                <a:solidFill>
                  <a:srgbClr val="15229B"/>
                </a:solidFill>
              </a:rPr>
              <a:t>Носи защитни очила или маска,</a:t>
            </a:r>
            <a:r>
              <a:rPr lang="en-US" altLang="bg-BG" sz="2800" dirty="0" smtClean="0">
                <a:solidFill>
                  <a:srgbClr val="15229B"/>
                </a:solidFill>
              </a:rPr>
              <a:t> </a:t>
            </a:r>
            <a:r>
              <a:rPr lang="bg-BG" altLang="bg-BG" sz="2800" dirty="0" smtClean="0">
                <a:solidFill>
                  <a:srgbClr val="15229B"/>
                </a:solidFill>
              </a:rPr>
              <a:t>в зони където може да възникне електрическа искра или разряд.</a:t>
            </a:r>
            <a:endParaRPr lang="en-US" altLang="bg-BG" sz="2800" dirty="0" smtClean="0">
              <a:solidFill>
                <a:srgbClr val="15229B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Проверка на ЛЗС</a:t>
            </a:r>
            <a:endParaRPr lang="en-US" altLang="bg-BG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91400" cy="4114800"/>
          </a:xfrm>
        </p:spPr>
        <p:txBody>
          <a:bodyPr/>
          <a:lstStyle/>
          <a:p>
            <a:pPr eaLnBrk="1" hangingPunct="1"/>
            <a:r>
              <a:rPr lang="en-US" altLang="bg-BG" sz="2800" b="1" dirty="0" smtClean="0"/>
              <a:t>		</a:t>
            </a:r>
            <a:r>
              <a:rPr lang="bg-BG" altLang="bg-BG" b="1" dirty="0" smtClean="0"/>
              <a:t>ЛЗС не трябва да се използват при следните дефекти</a:t>
            </a:r>
            <a:r>
              <a:rPr lang="en-US" altLang="bg-BG" b="1" dirty="0" smtClean="0"/>
              <a:t>:</a:t>
            </a:r>
            <a:endParaRPr lang="en-US" altLang="bg-BG" dirty="0" smtClean="0"/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Отвори,</a:t>
            </a:r>
            <a:r>
              <a:rPr lang="en-US" altLang="bg-BG" sz="3200" dirty="0" smtClean="0"/>
              <a:t> </a:t>
            </a:r>
            <a:r>
              <a:rPr lang="bg-BG" altLang="bg-BG" sz="3200" dirty="0" smtClean="0"/>
              <a:t>пукнатини,</a:t>
            </a:r>
            <a:r>
              <a:rPr lang="en-US" altLang="bg-BG" sz="3200" dirty="0" smtClean="0"/>
              <a:t> </a:t>
            </a:r>
            <a:r>
              <a:rPr lang="bg-BG" altLang="bg-BG" sz="3200" dirty="0" smtClean="0"/>
              <a:t>разкъсвания и други наранявания.</a:t>
            </a:r>
            <a:endParaRPr lang="en-US" altLang="bg-BG" sz="3200" dirty="0" smtClean="0"/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Ако им е изтекъл срокът на годност от последната проверка в оторизирана лаборатория.</a:t>
            </a:r>
            <a:r>
              <a:rPr lang="en-US" altLang="bg-BG" sz="3200" dirty="0" smtClean="0"/>
              <a:t> </a:t>
            </a:r>
          </a:p>
        </p:txBody>
      </p:sp>
    </p:spTree>
  </p:cSld>
  <p:clrMapOvr>
    <a:masterClrMapping/>
  </p:clrMapOvr>
  <p:transition spd="med"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Проверка на ЛЗС</a:t>
            </a:r>
            <a:endParaRPr lang="en-US" altLang="bg-BG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91400" cy="4114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bg-BG" sz="2400" b="1" dirty="0" smtClean="0"/>
              <a:t>    </a:t>
            </a:r>
            <a:r>
              <a:rPr lang="bg-BG" altLang="bg-BG" sz="2600" b="1" dirty="0" smtClean="0">
                <a:solidFill>
                  <a:schemeClr val="tx1"/>
                </a:solidFill>
              </a:rPr>
              <a:t>ЛЗС не трябва да се използват ако</a:t>
            </a:r>
            <a:r>
              <a:rPr lang="en-US" altLang="bg-BG" sz="2600" b="1" dirty="0" smtClean="0">
                <a:solidFill>
                  <a:schemeClr val="tx1"/>
                </a:solidFill>
              </a:rPr>
              <a:t>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bg-BG" sz="2600" b="1" dirty="0" smtClean="0"/>
          </a:p>
          <a:p>
            <a:pPr lvl="1" eaLnBrk="1" hangingPunct="1">
              <a:lnSpc>
                <a:spcPct val="90000"/>
              </a:lnSpc>
            </a:pPr>
            <a:r>
              <a:rPr lang="bg-BG" altLang="bg-BG" sz="2600" dirty="0" smtClean="0"/>
              <a:t>Имат структурни промени</a:t>
            </a:r>
            <a:r>
              <a:rPr lang="en-US" altLang="bg-BG" sz="2600" dirty="0" smtClean="0"/>
              <a:t>: </a:t>
            </a:r>
            <a:r>
              <a:rPr lang="bg-BG" altLang="bg-BG" sz="2600" dirty="0" smtClean="0"/>
              <a:t>подутини,</a:t>
            </a:r>
            <a:r>
              <a:rPr lang="en-US" altLang="bg-BG" sz="2600" dirty="0" smtClean="0"/>
              <a:t> </a:t>
            </a:r>
            <a:r>
              <a:rPr lang="bg-BG" altLang="bg-BG" sz="2600" dirty="0" smtClean="0"/>
              <a:t>омекване,</a:t>
            </a:r>
            <a:r>
              <a:rPr lang="en-US" altLang="bg-BG" sz="2600" dirty="0" smtClean="0"/>
              <a:t> </a:t>
            </a:r>
            <a:r>
              <a:rPr lang="bg-BG" altLang="bg-BG" sz="2600" dirty="0" smtClean="0"/>
              <a:t>втвърдяване,</a:t>
            </a:r>
            <a:r>
              <a:rPr lang="en-US" altLang="bg-BG" sz="2600" dirty="0" smtClean="0"/>
              <a:t> </a:t>
            </a:r>
            <a:r>
              <a:rPr lang="bg-BG" altLang="bg-BG" sz="2600" dirty="0" smtClean="0"/>
              <a:t>лепкавост,</a:t>
            </a:r>
            <a:r>
              <a:rPr lang="en-US" altLang="bg-BG" sz="2600" dirty="0" smtClean="0"/>
              <a:t> </a:t>
            </a:r>
            <a:r>
              <a:rPr lang="bg-BG" altLang="bg-BG" sz="2600" dirty="0" smtClean="0"/>
              <a:t>загуба на еластичност и др. изменения.</a:t>
            </a:r>
            <a:endParaRPr lang="en-US" altLang="bg-BG" sz="2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bg-BG" sz="2600" dirty="0" smtClean="0"/>
              <a:t> </a:t>
            </a:r>
            <a:r>
              <a:rPr lang="bg-BG" altLang="bg-BG" sz="2600" dirty="0" smtClean="0"/>
              <a:t>Ако са замърсени или захабени.</a:t>
            </a:r>
            <a:r>
              <a:rPr lang="en-US" altLang="bg-BG" sz="26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bg-BG" sz="2600" dirty="0" smtClean="0"/>
              <a:t> </a:t>
            </a:r>
            <a:r>
              <a:rPr lang="bg-BG" altLang="bg-BG" sz="2600" dirty="0" smtClean="0"/>
              <a:t>При други дефекти или загуба на изолационните свойства.</a:t>
            </a:r>
            <a:endParaRPr lang="en-US" altLang="bg-BG" sz="2600" dirty="0" smtClean="0">
              <a:solidFill>
                <a:srgbClr val="CC6600"/>
              </a:solidFill>
            </a:endParaRPr>
          </a:p>
          <a:p>
            <a:pPr lvl="1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bg-BG" altLang="bg-BG" sz="3200" b="1" dirty="0" smtClean="0">
                <a:solidFill>
                  <a:srgbClr val="CC6600"/>
                </a:solidFill>
              </a:rPr>
              <a:t>Не използвайте дефектни ЛЗС</a:t>
            </a:r>
            <a:r>
              <a:rPr lang="en-US" altLang="bg-BG" sz="3200" b="1" dirty="0" smtClean="0">
                <a:solidFill>
                  <a:srgbClr val="CC6600"/>
                </a:solidFill>
              </a:rPr>
              <a:t>!</a:t>
            </a:r>
          </a:p>
        </p:txBody>
      </p:sp>
    </p:spTree>
  </p:cSld>
  <p:clrMapOvr>
    <a:masterClrMapping/>
  </p:clrMapOvr>
  <p:transition spd="med"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Тестване на ЛЗС</a:t>
            </a:r>
            <a:endParaRPr lang="en-US" altLang="bg-BG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altLang="bg-BG" dirty="0" smtClean="0">
                <a:cs typeface="Arial" panose="020B0604020202020204" pitchFamily="34" charset="0"/>
              </a:rPr>
              <a:t> </a:t>
            </a:r>
            <a:r>
              <a:rPr lang="bg-BG" altLang="bg-BG" dirty="0" smtClean="0">
                <a:cs typeface="Arial" panose="020B0604020202020204" pitchFamily="34" charset="0"/>
              </a:rPr>
              <a:t>Диелектрични ръкавици.</a:t>
            </a:r>
            <a:r>
              <a:rPr lang="en-US" altLang="bg-BG" dirty="0" smtClean="0"/>
              <a:t> </a:t>
            </a:r>
          </a:p>
          <a:p>
            <a:pPr lvl="3" eaLnBrk="1" hangingPunct="1">
              <a:lnSpc>
                <a:spcPct val="90000"/>
              </a:lnSpc>
            </a:pPr>
            <a:r>
              <a:rPr lang="bg-BG" altLang="bg-BG" b="1" dirty="0" smtClean="0">
                <a:cs typeface="Arial" panose="020B0604020202020204" pitchFamily="34" charset="0"/>
              </a:rPr>
              <a:t>На 6 месеца</a:t>
            </a:r>
            <a:r>
              <a:rPr lang="en-US" altLang="bg-BG" dirty="0" smtClean="0"/>
              <a:t> </a:t>
            </a:r>
            <a:endParaRPr lang="bg-BG" altLang="bg-BG" dirty="0" smtClean="0"/>
          </a:p>
          <a:p>
            <a:pPr lvl="1" eaLnBrk="1" hangingPunct="1">
              <a:lnSpc>
                <a:spcPct val="90000"/>
              </a:lnSpc>
            </a:pPr>
            <a:r>
              <a:rPr lang="bg-BG" altLang="bg-BG" dirty="0" smtClean="0">
                <a:cs typeface="Arial" panose="020B0604020202020204" pitchFamily="34" charset="0"/>
              </a:rPr>
              <a:t>Фазоуказателни</a:t>
            </a:r>
            <a:r>
              <a:rPr lang="bg-BG" altLang="bg-BG" dirty="0" smtClean="0">
                <a:cs typeface="Arial" panose="020B0604020202020204" pitchFamily="34" charset="0"/>
              </a:rPr>
              <a:t> щанги.</a:t>
            </a:r>
            <a:r>
              <a:rPr lang="en-US" altLang="bg-BG" dirty="0" smtClean="0"/>
              <a:t> </a:t>
            </a:r>
          </a:p>
          <a:p>
            <a:pPr lvl="3" eaLnBrk="1" hangingPunct="1">
              <a:lnSpc>
                <a:spcPct val="90000"/>
              </a:lnSpc>
            </a:pPr>
            <a:r>
              <a:rPr lang="bg-BG" altLang="bg-BG" b="1" dirty="0" smtClean="0">
                <a:cs typeface="Arial" panose="020B0604020202020204" pitchFamily="34" charset="0"/>
              </a:rPr>
              <a:t>На 12 месеца</a:t>
            </a:r>
            <a:r>
              <a:rPr lang="en-US" altLang="bg-BG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bg-BG" dirty="0" smtClean="0">
                <a:cs typeface="Arial" panose="020B0604020202020204" pitchFamily="34" charset="0"/>
              </a:rPr>
              <a:t> </a:t>
            </a:r>
            <a:r>
              <a:rPr lang="bg-BG" altLang="bg-BG" dirty="0" smtClean="0">
                <a:cs typeface="Arial" panose="020B0604020202020204" pitchFamily="34" charset="0"/>
              </a:rPr>
              <a:t>Изолационни щанги.</a:t>
            </a:r>
            <a:r>
              <a:rPr lang="en-US" altLang="bg-BG" dirty="0" smtClean="0"/>
              <a:t> </a:t>
            </a:r>
          </a:p>
          <a:p>
            <a:pPr lvl="3" eaLnBrk="1" hangingPunct="1">
              <a:lnSpc>
                <a:spcPct val="90000"/>
              </a:lnSpc>
            </a:pPr>
            <a:r>
              <a:rPr lang="bg-BG" altLang="bg-BG" b="1" dirty="0" smtClean="0">
                <a:cs typeface="Arial" panose="020B0604020202020204" pitchFamily="34" charset="0"/>
              </a:rPr>
              <a:t>На 24 месеца</a:t>
            </a:r>
            <a:endParaRPr lang="en-US" altLang="bg-BG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bg-BG" dirty="0" smtClean="0">
                <a:cs typeface="Arial" panose="020B0604020202020204" pitchFamily="34" charset="0"/>
              </a:rPr>
              <a:t> </a:t>
            </a:r>
            <a:r>
              <a:rPr lang="bg-BG" altLang="bg-BG" dirty="0" smtClean="0">
                <a:cs typeface="Arial" panose="020B0604020202020204" pitchFamily="34" charset="0"/>
              </a:rPr>
              <a:t>Диелектрични боти. </a:t>
            </a:r>
            <a:r>
              <a:rPr lang="en-US" altLang="bg-BG" dirty="0" smtClean="0"/>
              <a:t> </a:t>
            </a:r>
          </a:p>
          <a:p>
            <a:pPr lvl="3" eaLnBrk="1" hangingPunct="1">
              <a:lnSpc>
                <a:spcPct val="90000"/>
              </a:lnSpc>
            </a:pPr>
            <a:r>
              <a:rPr lang="bg-BG" altLang="bg-BG" b="1" dirty="0" smtClean="0">
                <a:cs typeface="Arial" panose="020B0604020202020204" pitchFamily="34" charset="0"/>
              </a:rPr>
              <a:t>На 36 месеца</a:t>
            </a:r>
            <a:r>
              <a:rPr lang="en-US" altLang="bg-BG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bg-BG" altLang="bg-BG" dirty="0" smtClean="0">
                <a:cs typeface="Arial" panose="020B0604020202020204" pitchFamily="34" charset="0"/>
              </a:rPr>
              <a:t>Изолационни килимчета.</a:t>
            </a:r>
            <a:r>
              <a:rPr lang="en-US" altLang="bg-BG" dirty="0" smtClean="0"/>
              <a:t> </a:t>
            </a:r>
          </a:p>
          <a:p>
            <a:pPr lvl="3" eaLnBrk="1" hangingPunct="1">
              <a:lnSpc>
                <a:spcPct val="90000"/>
              </a:lnSpc>
            </a:pPr>
            <a:r>
              <a:rPr lang="bg-BG" altLang="bg-BG" b="1" dirty="0" smtClean="0">
                <a:cs typeface="Arial" panose="020B0604020202020204" pitchFamily="34" charset="0"/>
              </a:rPr>
              <a:t>При съмнение, че са с нарушена изолация</a:t>
            </a:r>
            <a:endParaRPr lang="en-US" altLang="bg-BG" b="1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Инструменти и приспособления</a:t>
            </a:r>
            <a:endParaRPr lang="en-US" altLang="bg-BG" sz="40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162800" cy="4114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Clr>
                <a:srgbClr val="15229B"/>
              </a:buClr>
            </a:pPr>
            <a:r>
              <a:rPr lang="en-US" altLang="bg-BG" b="1" dirty="0" smtClean="0"/>
              <a:t> </a:t>
            </a:r>
            <a:r>
              <a:rPr lang="bg-BG" altLang="bg-BG" dirty="0" smtClean="0"/>
              <a:t>Въжетата и аксесоарите използвани в близост до </a:t>
            </a:r>
            <a:r>
              <a:rPr lang="bg-BG" altLang="bg-BG" dirty="0" smtClean="0"/>
              <a:t>тоководещи</a:t>
            </a:r>
            <a:r>
              <a:rPr lang="bg-BG" altLang="bg-BG" dirty="0" smtClean="0"/>
              <a:t> части трябва да бъдат </a:t>
            </a:r>
            <a:r>
              <a:rPr lang="bg-BG" altLang="bg-BG" dirty="0" smtClean="0"/>
              <a:t>непроводими</a:t>
            </a:r>
            <a:r>
              <a:rPr lang="en-US" altLang="bg-BG" dirty="0" smtClean="0"/>
              <a:t>. </a:t>
            </a:r>
          </a:p>
          <a:p>
            <a:pPr lvl="1" eaLnBrk="1" hangingPunct="1">
              <a:lnSpc>
                <a:spcPct val="90000"/>
              </a:lnSpc>
              <a:buClr>
                <a:srgbClr val="15229B"/>
              </a:buClr>
            </a:pPr>
            <a:r>
              <a:rPr lang="en-US" altLang="bg-BG" dirty="0" smtClean="0"/>
              <a:t> </a:t>
            </a:r>
            <a:r>
              <a:rPr lang="bg-BG" altLang="bg-BG" dirty="0" smtClean="0"/>
              <a:t>Използвайте инструменти с изолирани дръжки при работа с ел. съоръжения</a:t>
            </a:r>
            <a:r>
              <a:rPr lang="en-US" altLang="bg-BG" dirty="0" smtClean="0"/>
              <a:t>. </a:t>
            </a:r>
          </a:p>
          <a:p>
            <a:pPr lvl="1" eaLnBrk="1" hangingPunct="1">
              <a:lnSpc>
                <a:spcPct val="90000"/>
              </a:lnSpc>
              <a:buClr>
                <a:srgbClr val="15229B"/>
              </a:buClr>
            </a:pPr>
            <a:r>
              <a:rPr lang="en-US" altLang="bg-BG" dirty="0" smtClean="0"/>
              <a:t> </a:t>
            </a:r>
            <a:r>
              <a:rPr lang="bg-BG" altLang="bg-BG" dirty="0" smtClean="0"/>
              <a:t>Подмяна на предпазители под напрежение се извършва само със специални приспособления, при изключен товар и липса на късо съединение във веригата</a:t>
            </a:r>
            <a:r>
              <a:rPr lang="en-US" altLang="bg-BG" dirty="0" smtClean="0"/>
              <a:t>. </a:t>
            </a:r>
            <a:endParaRPr lang="en-US" altLang="bg-BG" sz="2400" dirty="0" smtClean="0"/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Електробезопасност</a:t>
            </a:r>
            <a:endParaRPr lang="en-US" altLang="bg-BG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543800" cy="4267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bg-BG" b="1" dirty="0" smtClean="0"/>
              <a:t> </a:t>
            </a:r>
            <a:r>
              <a:rPr lang="bg-BG" altLang="bg-BG" dirty="0" smtClean="0"/>
              <a:t>За работа с ел.</a:t>
            </a:r>
            <a:r>
              <a:rPr lang="en-US" altLang="bg-BG" dirty="0" smtClean="0"/>
              <a:t> </a:t>
            </a:r>
            <a:r>
              <a:rPr lang="bg-BG" altLang="bg-BG" dirty="0" smtClean="0"/>
              <a:t>съоръжения се изисква специално обучение и изпит за квалификационна група по ел.</a:t>
            </a:r>
            <a:r>
              <a:rPr lang="en-US" altLang="bg-BG" dirty="0" smtClean="0"/>
              <a:t> </a:t>
            </a:r>
            <a:r>
              <a:rPr lang="bg-BG" altLang="bg-BG" dirty="0" smtClean="0"/>
              <a:t>безопасност.</a:t>
            </a:r>
            <a:endParaRPr lang="en-US" altLang="bg-BG" dirty="0" smtClean="0"/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bg-BG" dirty="0" smtClean="0"/>
              <a:t>   </a:t>
            </a:r>
            <a:r>
              <a:rPr lang="bg-BG" altLang="bg-BG" dirty="0" smtClean="0"/>
              <a:t>Само правоспособен персонал има право да работи с ел.</a:t>
            </a:r>
            <a:r>
              <a:rPr lang="en-US" altLang="bg-BG" dirty="0" smtClean="0"/>
              <a:t> </a:t>
            </a:r>
            <a:r>
              <a:rPr lang="bg-BG" altLang="bg-BG" dirty="0" smtClean="0"/>
              <a:t>съоръженията във фирмата.</a:t>
            </a:r>
            <a:endParaRPr lang="en-US" altLang="bg-BG" dirty="0" smtClean="0"/>
          </a:p>
          <a:p>
            <a:pPr eaLnBrk="1" hangingPunct="1"/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7239000" cy="1143000"/>
          </a:xfrm>
        </p:spPr>
        <p:txBody>
          <a:bodyPr/>
          <a:lstStyle/>
          <a:p>
            <a:pPr algn="l" eaLnBrk="1" hangingPunct="1"/>
            <a:r>
              <a:rPr lang="bg-BG" altLang="bg-BG" sz="4000" dirty="0" smtClean="0"/>
              <a:t>Безопасна </a:t>
            </a:r>
            <a:r>
              <a:rPr lang="en-US" altLang="bg-BG" sz="4000" dirty="0" smtClean="0"/>
              <a:t> </a:t>
            </a:r>
            <a:r>
              <a:rPr lang="bg-BG" altLang="bg-BG" sz="4000" dirty="0" smtClean="0"/>
              <a:t/>
            </a:r>
            <a:br>
              <a:rPr lang="bg-BG" altLang="bg-BG" sz="4000" dirty="0" smtClean="0"/>
            </a:br>
            <a:r>
              <a:rPr lang="bg-BG" altLang="bg-BG" sz="4000" dirty="0" smtClean="0"/>
              <a:t>работна зона</a:t>
            </a:r>
            <a:endParaRPr lang="en-US" altLang="bg-BG" sz="4000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eaLnBrk="1" hangingPunct="1"/>
            <a:r>
              <a:rPr lang="en-US" altLang="bg-BG" sz="2800" dirty="0" smtClean="0"/>
              <a:t>   </a:t>
            </a:r>
            <a:r>
              <a:rPr lang="bg-BG" altLang="bg-BG" sz="2800" dirty="0" smtClean="0"/>
              <a:t>При работа със съоръжения, които са под напрежение трябва да си осигурите добра видимост</a:t>
            </a:r>
            <a:r>
              <a:rPr lang="en-US" altLang="bg-BG" sz="2800" dirty="0" smtClean="0"/>
              <a:t>.</a:t>
            </a:r>
          </a:p>
          <a:p>
            <a:pPr lvl="1" eaLnBrk="1" hangingPunct="1"/>
            <a:r>
              <a:rPr lang="en-US" altLang="bg-BG" sz="2400" dirty="0" smtClean="0"/>
              <a:t> </a:t>
            </a:r>
            <a:r>
              <a:rPr lang="bg-BG" altLang="bg-BG" sz="2400" dirty="0" smtClean="0"/>
              <a:t>Не работете на съоръжения под напрежение, ако:</a:t>
            </a:r>
            <a:endParaRPr lang="en-US" altLang="bg-BG" sz="2400" dirty="0" smtClean="0"/>
          </a:p>
          <a:p>
            <a:pPr lvl="2" eaLnBrk="1" hangingPunct="1"/>
            <a:r>
              <a:rPr lang="bg-BG" altLang="bg-BG" b="1" dirty="0" smtClean="0"/>
              <a:t>Без добро осветление на </a:t>
            </a:r>
            <a:r>
              <a:rPr lang="bg-BG" altLang="bg-BG" b="1" dirty="0" smtClean="0"/>
              <a:t>участъка;</a:t>
            </a:r>
            <a:endParaRPr lang="en-US" altLang="bg-BG" b="1" dirty="0" smtClean="0"/>
          </a:p>
          <a:p>
            <a:pPr lvl="2" eaLnBrk="1" hangingPunct="1"/>
            <a:r>
              <a:rPr lang="bg-BG" altLang="bg-BG" b="1" dirty="0" smtClean="0"/>
              <a:t>Ако предмети или други съоръжения пречат на видимостта;</a:t>
            </a:r>
            <a:r>
              <a:rPr lang="en-US" altLang="bg-BG" b="1" dirty="0" smtClean="0"/>
              <a:t> </a:t>
            </a:r>
          </a:p>
          <a:p>
            <a:pPr lvl="2" eaLnBrk="1" hangingPunct="1"/>
            <a:r>
              <a:rPr lang="bg-BG" altLang="bg-BG" b="1" dirty="0" smtClean="0"/>
              <a:t>Ако трябва да достигнеш до съоръжението без да имаш добра видимост.</a:t>
            </a:r>
            <a:r>
              <a:rPr lang="en-US" altLang="bg-BG" b="1" dirty="0" smtClean="0"/>
              <a:t> </a:t>
            </a:r>
          </a:p>
        </p:txBody>
      </p:sp>
      <p:pic>
        <p:nvPicPr>
          <p:cNvPr id="32772" name="Picture 5" descr="elect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04800"/>
            <a:ext cx="1752600" cy="121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Предупреждение за другите членове на екипа</a:t>
            </a:r>
            <a:endParaRPr lang="en-US" altLang="bg-BG" sz="4000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2390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bg-BG" altLang="bg-BG" sz="2800" dirty="0" smtClean="0">
                <a:solidFill>
                  <a:srgbClr val="15229B"/>
                </a:solidFill>
              </a:rPr>
              <a:t>Използвай защитни прегради, за да ограничиш достъпа до съоръженията под напрежение</a:t>
            </a:r>
            <a:r>
              <a:rPr lang="en-US" altLang="bg-BG" sz="2800" dirty="0" smtClean="0">
                <a:solidFill>
                  <a:srgbClr val="15229B"/>
                </a:solidFill>
              </a:rPr>
              <a:t>. </a:t>
            </a:r>
          </a:p>
          <a:p>
            <a:pPr eaLnBrk="1" hangingPunct="1">
              <a:lnSpc>
                <a:spcPct val="8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bg-BG" altLang="bg-BG" sz="2800" dirty="0" smtClean="0">
                <a:solidFill>
                  <a:srgbClr val="15229B"/>
                </a:solidFill>
              </a:rPr>
              <a:t>Ако знаците, табелите и преградите не могат да гарантират безопасност, то поставете на опасния участък наблюдаващ, който да предупреждава членовете на бригадата</a:t>
            </a:r>
            <a:r>
              <a:rPr lang="en-US" altLang="bg-BG" sz="2800" dirty="0" smtClean="0">
                <a:solidFill>
                  <a:srgbClr val="15229B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bg-BG" altLang="bg-BG" sz="2800" dirty="0" smtClean="0">
                <a:solidFill>
                  <a:srgbClr val="15229B"/>
                </a:solidFill>
              </a:rPr>
              <a:t>Широко използвай предупредителни табели, надписи и символи за да гарантираш, че хората са предупредени</a:t>
            </a:r>
            <a:r>
              <a:rPr lang="en-US" altLang="bg-BG" sz="2800" dirty="0" smtClean="0">
                <a:solidFill>
                  <a:srgbClr val="15229B"/>
                </a:solidFill>
              </a:rPr>
              <a:t>.</a:t>
            </a:r>
            <a:r>
              <a:rPr lang="en-US" altLang="bg-BG" sz="2800" dirty="0" smtClean="0"/>
              <a:t> </a:t>
            </a:r>
          </a:p>
        </p:txBody>
      </p:sp>
    </p:spTree>
  </p:cSld>
  <p:clrMapOvr>
    <a:masterClrMapping/>
  </p:clrMapOvr>
  <p:transition spd="med">
    <p:rand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Опасна среда</a:t>
            </a:r>
            <a:endParaRPr lang="en-US" altLang="bg-BG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bg-BG" dirty="0" smtClean="0"/>
              <a:t>   </a:t>
            </a:r>
            <a:r>
              <a:rPr lang="bg-BG" altLang="bg-BG" dirty="0" smtClean="0"/>
              <a:t>Работата с преносими ръчни инструменти и гъвкави захранващи кабели в помещения с повишена влажност се счита за работа в опасна среда.</a:t>
            </a:r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Електрически системи</a:t>
            </a:r>
            <a:endParaRPr lang="en-US" altLang="bg-BG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bg-BG" b="1" dirty="0" smtClean="0"/>
              <a:t>    </a:t>
            </a:r>
            <a:r>
              <a:rPr lang="bg-BG" altLang="bg-BG" b="1" dirty="0" smtClean="0"/>
              <a:t>Блокировки</a:t>
            </a:r>
            <a:endParaRPr lang="en-US" altLang="bg-BG" dirty="0" smtClean="0"/>
          </a:p>
          <a:p>
            <a:pPr eaLnBrk="1" hangingPunct="1">
              <a:lnSpc>
                <a:spcPct val="9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en-US" altLang="bg-BG" dirty="0" smtClean="0">
                <a:solidFill>
                  <a:srgbClr val="CC6600"/>
                </a:solidFill>
              </a:rPr>
              <a:t> </a:t>
            </a:r>
            <a:r>
              <a:rPr lang="bg-BG" altLang="bg-BG" dirty="0" smtClean="0">
                <a:solidFill>
                  <a:srgbClr val="15229B"/>
                </a:solidFill>
              </a:rPr>
              <a:t>Само квалифициран персонал има право да премахва блокировките и то само за периода, в който трябва да се извърши определена работа</a:t>
            </a:r>
            <a:r>
              <a:rPr lang="en-US" altLang="bg-BG" dirty="0" smtClean="0">
                <a:solidFill>
                  <a:srgbClr val="15229B"/>
                </a:solidFill>
              </a:rPr>
              <a:t>.  </a:t>
            </a:r>
          </a:p>
          <a:p>
            <a:pPr eaLnBrk="1" hangingPunct="1">
              <a:lnSpc>
                <a:spcPct val="9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en-US" altLang="bg-BG" dirty="0" smtClean="0">
                <a:solidFill>
                  <a:srgbClr val="15229B"/>
                </a:solidFill>
              </a:rPr>
              <a:t> </a:t>
            </a:r>
            <a:r>
              <a:rPr lang="bg-BG" altLang="bg-BG" dirty="0" smtClean="0">
                <a:solidFill>
                  <a:srgbClr val="15229B"/>
                </a:solidFill>
              </a:rPr>
              <a:t>При приключване на работата блокировките трябва да се възстановят в първоначалното си състояние</a:t>
            </a:r>
            <a:r>
              <a:rPr lang="en-US" altLang="bg-BG" dirty="0" smtClean="0">
                <a:solidFill>
                  <a:srgbClr val="15229B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bg-BG" dirty="0" smtClean="0">
              <a:solidFill>
                <a:srgbClr val="15229B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Електрически системи</a:t>
            </a:r>
            <a:endParaRPr lang="en-US" altLang="bg-BG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bg-BG" sz="2800" b="1" dirty="0" smtClean="0"/>
              <a:t>    </a:t>
            </a:r>
            <a:r>
              <a:rPr lang="bg-BG" altLang="bg-BG" sz="2800" b="1" dirty="0" smtClean="0"/>
              <a:t>Включване на съоръжението под напрежение след изключване.</a:t>
            </a:r>
            <a:r>
              <a:rPr lang="en-US" altLang="bg-BG" sz="2800" dirty="0" smtClean="0"/>
              <a:t> </a:t>
            </a:r>
          </a:p>
          <a:p>
            <a:pPr eaLnBrk="1" hangingPunct="1"/>
            <a:r>
              <a:rPr lang="en-US" altLang="bg-BG" sz="2800" dirty="0" smtClean="0">
                <a:solidFill>
                  <a:srgbClr val="CC6600"/>
                </a:solidFill>
              </a:rPr>
              <a:t>   </a:t>
            </a:r>
            <a:r>
              <a:rPr lang="bg-BG" altLang="bg-BG" sz="2800" dirty="0" smtClean="0">
                <a:solidFill>
                  <a:srgbClr val="CC6600"/>
                </a:solidFill>
              </a:rPr>
              <a:t>Преди да се провери каква е причината за изключването е забранено да се включва ръчно от място разединител или да се подменят предпазители под напрежение</a:t>
            </a:r>
            <a:r>
              <a:rPr lang="en-US" altLang="bg-BG" sz="2800" dirty="0" smtClean="0">
                <a:solidFill>
                  <a:srgbClr val="CC6600"/>
                </a:solidFill>
              </a:rPr>
              <a:t>.</a:t>
            </a:r>
            <a:r>
              <a:rPr lang="en-US" altLang="bg-BG" sz="2800" dirty="0" smtClean="0"/>
              <a:t> </a:t>
            </a:r>
          </a:p>
        </p:txBody>
      </p:sp>
    </p:spTree>
  </p:cSld>
  <p:clrMapOvr>
    <a:masterClrMapping/>
  </p:clrMapOvr>
  <p:transition spd="med">
    <p:rand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Защита от късо съединение</a:t>
            </a:r>
            <a:endParaRPr lang="en-US" altLang="bg-BG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bg-BG" b="1" dirty="0" smtClean="0"/>
              <a:t>   </a:t>
            </a:r>
            <a:r>
              <a:rPr lang="bg-BG" altLang="bg-BG" b="1" dirty="0" smtClean="0"/>
              <a:t>Забранено е да се използват съоръжения без да е </a:t>
            </a:r>
            <a:r>
              <a:rPr lang="bg-BG" altLang="bg-BG" b="1" dirty="0" smtClean="0"/>
              <a:t>включена </a:t>
            </a:r>
            <a:r>
              <a:rPr lang="bg-BG" altLang="bg-BG" b="1" dirty="0" smtClean="0"/>
              <a:t>защита от късо съединение</a:t>
            </a:r>
            <a:r>
              <a:rPr lang="en-US" altLang="bg-BG" sz="3600" dirty="0" smtClean="0">
                <a:solidFill>
                  <a:srgbClr val="CC6600"/>
                </a:solidFill>
              </a:rPr>
              <a:t>.</a:t>
            </a:r>
          </a:p>
          <a:p>
            <a:pPr eaLnBrk="1" hangingPunct="1"/>
            <a:endParaRPr lang="en-US" altLang="bg-BG" sz="3600" dirty="0" smtClean="0">
              <a:solidFill>
                <a:srgbClr val="CC6600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Система на маркиране</a:t>
            </a:r>
            <a:endParaRPr lang="en-US" altLang="bg-BG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391400" cy="4114800"/>
          </a:xfrm>
        </p:spPr>
        <p:txBody>
          <a:bodyPr/>
          <a:lstStyle/>
          <a:p>
            <a:pPr eaLnBrk="1" hangingPunct="1"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en-US" altLang="bg-BG" sz="2800" dirty="0" smtClean="0"/>
              <a:t>   </a:t>
            </a:r>
            <a:r>
              <a:rPr lang="bg-BG" altLang="bg-BG" sz="2800" dirty="0" smtClean="0"/>
              <a:t>Електрическите съоръжения не трябва да се използват без на тях да е отбелязано името на производителя, търговската марка или друг пояснителен надпис.</a:t>
            </a:r>
            <a:endParaRPr lang="en-US" altLang="bg-BG" sz="2800" dirty="0" smtClean="0">
              <a:solidFill>
                <a:srgbClr val="15229B"/>
              </a:solidFill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bg-BG" sz="2800" dirty="0" smtClean="0">
                <a:solidFill>
                  <a:srgbClr val="15229B"/>
                </a:solidFill>
              </a:rPr>
              <a:t>   </a:t>
            </a:r>
            <a:r>
              <a:rPr lang="bg-BG" altLang="bg-BG" sz="2800" dirty="0" smtClean="0">
                <a:solidFill>
                  <a:srgbClr val="15229B"/>
                </a:solidFill>
              </a:rPr>
              <a:t>Допълнително на апарата трябва да е посочено работното напрежение, ток, мощност и др. технически данни</a:t>
            </a:r>
            <a:r>
              <a:rPr lang="en-US" altLang="bg-BG" sz="2800" dirty="0" smtClean="0">
                <a:solidFill>
                  <a:srgbClr val="15229B"/>
                </a:solidFill>
              </a:rPr>
              <a:t>. </a:t>
            </a:r>
          </a:p>
        </p:txBody>
      </p:sp>
    </p:spTree>
  </p:cSld>
  <p:clrMapOvr>
    <a:masterClrMapping/>
  </p:clrMapOvr>
  <p:transition spd="med">
    <p:rand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Надписи на апарати</a:t>
            </a:r>
            <a:endParaRPr lang="en-US" altLang="bg-BG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bg-BG" sz="2400" b="1" dirty="0" smtClean="0"/>
              <a:t>    </a:t>
            </a:r>
            <a:endParaRPr lang="en-US" altLang="bg-BG" sz="2400" dirty="0" smtClean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3200" b="1" dirty="0" smtClean="0"/>
              <a:t>На всеки апарат трябва ясно и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3200" b="1" dirty="0" smtClean="0"/>
              <a:t>еднозначно да е написано кое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3200" b="1" dirty="0" smtClean="0"/>
              <a:t>съоръжение защитава или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3200" b="1" dirty="0" smtClean="0"/>
              <a:t>управлява, както и предназначението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3200" b="1" dirty="0" smtClean="0"/>
              <a:t>му и как е отбелязан в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bg-BG" altLang="bg-BG" sz="3200" b="1" dirty="0" smtClean="0"/>
              <a:t>електрическата схема.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bg-BG" sz="3200" dirty="0" smtClean="0"/>
          </a:p>
          <a:p>
            <a:pPr eaLnBrk="1" hangingPunct="1"/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Това е твое задължение</a:t>
            </a:r>
            <a:endParaRPr lang="en-US" altLang="bg-BG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91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en-US" altLang="bg-BG" dirty="0" smtClean="0">
                <a:solidFill>
                  <a:srgbClr val="15229B"/>
                </a:solidFill>
              </a:rPr>
              <a:t> </a:t>
            </a:r>
            <a:r>
              <a:rPr lang="bg-BG" altLang="bg-BG" dirty="0" smtClean="0">
                <a:solidFill>
                  <a:srgbClr val="15229B"/>
                </a:solidFill>
              </a:rPr>
              <a:t>Да си запознат с опасностите при работа с електрическо напрежение.</a:t>
            </a:r>
            <a:endParaRPr lang="en-US" altLang="bg-BG" dirty="0" smtClean="0">
              <a:solidFill>
                <a:srgbClr val="15229B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en-US" altLang="bg-BG" dirty="0" smtClean="0">
                <a:solidFill>
                  <a:srgbClr val="15229B"/>
                </a:solidFill>
              </a:rPr>
              <a:t> </a:t>
            </a:r>
            <a:r>
              <a:rPr lang="bg-BG" altLang="bg-BG" dirty="0" smtClean="0">
                <a:solidFill>
                  <a:srgbClr val="15229B"/>
                </a:solidFill>
              </a:rPr>
              <a:t>Да познаваш съоръженията.</a:t>
            </a:r>
            <a:endParaRPr lang="en-US" altLang="bg-BG" dirty="0" smtClean="0">
              <a:solidFill>
                <a:srgbClr val="15229B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en-US" altLang="bg-BG" dirty="0" smtClean="0">
                <a:solidFill>
                  <a:srgbClr val="15229B"/>
                </a:solidFill>
              </a:rPr>
              <a:t> </a:t>
            </a:r>
            <a:r>
              <a:rPr lang="bg-BG" altLang="bg-BG" dirty="0" smtClean="0">
                <a:solidFill>
                  <a:srgbClr val="15229B"/>
                </a:solidFill>
              </a:rPr>
              <a:t>Да работиш безопасно.</a:t>
            </a:r>
            <a:endParaRPr lang="en-US" altLang="bg-BG" dirty="0" smtClean="0">
              <a:solidFill>
                <a:srgbClr val="15229B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en-US" altLang="bg-BG" dirty="0" smtClean="0">
                <a:solidFill>
                  <a:srgbClr val="15229B"/>
                </a:solidFill>
              </a:rPr>
              <a:t> </a:t>
            </a:r>
            <a:r>
              <a:rPr lang="bg-BG" altLang="bg-BG" dirty="0" smtClean="0">
                <a:solidFill>
                  <a:srgbClr val="15229B"/>
                </a:solidFill>
              </a:rPr>
              <a:t>Да проверяваш ЛЗС преди всяка употреба.</a:t>
            </a:r>
            <a:endParaRPr lang="en-US" altLang="bg-BG" dirty="0" smtClean="0">
              <a:solidFill>
                <a:srgbClr val="15229B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15229B"/>
              </a:buClr>
              <a:buFont typeface="Wingdings" panose="05000000000000000000" pitchFamily="2" charset="2"/>
              <a:buChar char="q"/>
            </a:pPr>
            <a:r>
              <a:rPr lang="en-US" altLang="bg-BG" dirty="0" smtClean="0">
                <a:solidFill>
                  <a:srgbClr val="15229B"/>
                </a:solidFill>
              </a:rPr>
              <a:t> </a:t>
            </a:r>
            <a:r>
              <a:rPr lang="bg-BG" altLang="bg-BG" dirty="0" smtClean="0">
                <a:solidFill>
                  <a:srgbClr val="15229B"/>
                </a:solidFill>
              </a:rPr>
              <a:t>Да не работиш по съоръжения под напрежение без разрешение.</a:t>
            </a:r>
            <a:endParaRPr lang="en-US" altLang="bg-BG" dirty="0" smtClean="0">
              <a:solidFill>
                <a:srgbClr val="15229B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Специално обучение</a:t>
            </a:r>
            <a:endParaRPr lang="en-US" altLang="bg-BG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752600"/>
            <a:ext cx="7543800" cy="4114800"/>
          </a:xfrm>
        </p:spPr>
        <p:txBody>
          <a:bodyPr/>
          <a:lstStyle/>
          <a:p>
            <a:pPr eaLnBrk="1" hangingPunct="1"/>
            <a:r>
              <a:rPr lang="en-US" altLang="bg-BG" b="1" dirty="0" smtClean="0"/>
              <a:t>   </a:t>
            </a:r>
            <a:r>
              <a:rPr lang="bg-BG" altLang="bg-BG" dirty="0" smtClean="0"/>
              <a:t>Обучението по </a:t>
            </a:r>
            <a:r>
              <a:rPr lang="bg-BG" altLang="bg-BG" dirty="0" smtClean="0"/>
              <a:t>ел.безопасност</a:t>
            </a:r>
            <a:r>
              <a:rPr lang="bg-BG" altLang="bg-BG" dirty="0" smtClean="0"/>
              <a:t> </a:t>
            </a:r>
            <a:r>
              <a:rPr lang="bg-BG" altLang="bg-BG" dirty="0" smtClean="0"/>
              <a:t>включва</a:t>
            </a:r>
            <a:r>
              <a:rPr lang="en-US" altLang="bg-BG" dirty="0" smtClean="0"/>
              <a:t>:</a:t>
            </a:r>
          </a:p>
          <a:p>
            <a:pPr lvl="1" eaLnBrk="1" hangingPunct="1"/>
            <a:r>
              <a:rPr lang="bg-BG" altLang="bg-BG" sz="3200" dirty="0" smtClean="0"/>
              <a:t>Безопасни методи на работа</a:t>
            </a:r>
            <a:r>
              <a:rPr lang="en-US" altLang="bg-BG" sz="3200" dirty="0" smtClean="0"/>
              <a:t>. </a:t>
            </a:r>
          </a:p>
          <a:p>
            <a:pPr lvl="1" eaLnBrk="1" hangingPunct="1"/>
            <a:r>
              <a:rPr lang="bg-BG" altLang="bg-BG" sz="3200" dirty="0" smtClean="0"/>
              <a:t>Изолиране на ел.</a:t>
            </a:r>
            <a:r>
              <a:rPr lang="en-US" altLang="bg-BG" sz="3200" dirty="0" smtClean="0"/>
              <a:t> </a:t>
            </a:r>
            <a:r>
              <a:rPr lang="bg-BG" altLang="bg-BG" sz="3200" dirty="0" smtClean="0"/>
              <a:t>вериги</a:t>
            </a:r>
            <a:r>
              <a:rPr lang="en-US" altLang="bg-BG" sz="3200" dirty="0" smtClean="0"/>
              <a:t>.</a:t>
            </a:r>
          </a:p>
          <a:p>
            <a:pPr lvl="1" eaLnBrk="1" hangingPunct="1"/>
            <a:r>
              <a:rPr lang="bg-BG" altLang="bg-BG" sz="3200" dirty="0" smtClean="0"/>
              <a:t>Уреди за замерване</a:t>
            </a:r>
            <a:r>
              <a:rPr lang="en-US" altLang="bg-BG" sz="3200" dirty="0" smtClean="0"/>
              <a:t>. </a:t>
            </a:r>
          </a:p>
          <a:p>
            <a:pPr lvl="1" eaLnBrk="1" hangingPunct="1"/>
            <a:r>
              <a:rPr lang="bg-BG" altLang="bg-BG" sz="3200" dirty="0" smtClean="0"/>
              <a:t>Инструменти и лични предпазни средства</a:t>
            </a:r>
            <a:r>
              <a:rPr lang="en-US" altLang="bg-BG" sz="3200" dirty="0" smtClean="0"/>
              <a:t>.</a:t>
            </a:r>
          </a:p>
          <a:p>
            <a:pPr eaLnBrk="1" hangingPunct="1"/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Опасности</a:t>
            </a:r>
            <a:endParaRPr lang="en-US" altLang="bg-BG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91400" cy="4114800"/>
          </a:xfrm>
        </p:spPr>
        <p:txBody>
          <a:bodyPr/>
          <a:lstStyle/>
          <a:p>
            <a:pPr eaLnBrk="1" hangingPunct="1"/>
            <a:r>
              <a:rPr lang="bg-BG" altLang="bg-BG" b="1" dirty="0" smtClean="0"/>
              <a:t>Рисковете при работа с ел</a:t>
            </a:r>
            <a:r>
              <a:rPr lang="bg-BG" altLang="bg-BG" b="1" dirty="0" smtClean="0"/>
              <a:t>. ток </a:t>
            </a:r>
            <a:r>
              <a:rPr lang="bg-BG" altLang="bg-BG" b="1" dirty="0" smtClean="0"/>
              <a:t>са:</a:t>
            </a:r>
            <a:endParaRPr lang="en-US" altLang="bg-BG" dirty="0" smtClean="0"/>
          </a:p>
          <a:p>
            <a:pPr lvl="1" eaLnBrk="1" hangingPunct="1"/>
            <a:r>
              <a:rPr lang="en-US" altLang="bg-BG" sz="3200" b="1" dirty="0" smtClean="0"/>
              <a:t> </a:t>
            </a:r>
            <a:r>
              <a:rPr lang="bg-BG" altLang="bg-BG" sz="3200" dirty="0" smtClean="0"/>
              <a:t>Удар от ел.</a:t>
            </a:r>
            <a:r>
              <a:rPr lang="en-US" altLang="bg-BG" sz="3200" dirty="0" smtClean="0"/>
              <a:t> </a:t>
            </a:r>
            <a:r>
              <a:rPr lang="bg-BG" altLang="bg-BG" sz="3200" dirty="0" smtClean="0"/>
              <a:t>ток</a:t>
            </a:r>
            <a:r>
              <a:rPr lang="en-US" altLang="bg-BG" sz="3200" dirty="0" smtClean="0"/>
              <a:t>. </a:t>
            </a:r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Електрическа дъга</a:t>
            </a:r>
            <a:r>
              <a:rPr lang="en-US" altLang="bg-BG" sz="3200" dirty="0" smtClean="0"/>
              <a:t>. </a:t>
            </a:r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Електрически изгаряния</a:t>
            </a:r>
            <a:r>
              <a:rPr lang="en-US" altLang="bg-BG" sz="3200" dirty="0" smtClean="0"/>
              <a:t>.</a:t>
            </a:r>
          </a:p>
          <a:p>
            <a:pPr eaLnBrk="1" hangingPunct="1"/>
            <a:r>
              <a:rPr lang="bg-BG" altLang="bg-BG" b="1" dirty="0" smtClean="0">
                <a:solidFill>
                  <a:srgbClr val="CC6600"/>
                </a:solidFill>
              </a:rPr>
              <a:t>Тези опасности могат да предизвикат</a:t>
            </a:r>
          </a:p>
          <a:p>
            <a:pPr eaLnBrk="1" hangingPunct="1"/>
            <a:r>
              <a:rPr lang="bg-BG" altLang="bg-BG" b="1" dirty="0" smtClean="0">
                <a:solidFill>
                  <a:srgbClr val="CC6600"/>
                </a:solidFill>
              </a:rPr>
              <a:t>сериозни увреждания и дори смърт</a:t>
            </a:r>
            <a:r>
              <a:rPr lang="en-US" altLang="bg-BG" b="1" dirty="0" smtClean="0">
                <a:solidFill>
                  <a:srgbClr val="CC6600"/>
                </a:solidFill>
              </a:rPr>
              <a:t>.</a:t>
            </a:r>
            <a:endParaRPr lang="en-US" altLang="bg-BG" dirty="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Безопасни методи на работа</a:t>
            </a:r>
            <a:endParaRPr lang="en-US" altLang="bg-BG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sz="2800" b="1" dirty="0" smtClean="0"/>
              <a:t>Преди започване на работа:</a:t>
            </a:r>
            <a:endParaRPr lang="en-US" altLang="bg-BG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bg-BG" sz="2400" b="1" dirty="0" smtClean="0"/>
              <a:t> </a:t>
            </a:r>
            <a:r>
              <a:rPr lang="bg-BG" altLang="bg-BG" sz="2400" b="1" dirty="0" smtClean="0"/>
              <a:t>Направете проба за наличие на напрежение на всички ел.</a:t>
            </a:r>
            <a:r>
              <a:rPr lang="en-US" altLang="bg-BG" sz="2400" b="1" dirty="0" smtClean="0"/>
              <a:t> </a:t>
            </a:r>
            <a:r>
              <a:rPr lang="bg-BG" altLang="bg-BG" sz="2400" b="1" dirty="0" smtClean="0"/>
              <a:t>вериги с напрежение над 24 в</a:t>
            </a:r>
            <a:r>
              <a:rPr lang="en-US" altLang="bg-BG" sz="2400" b="1" dirty="0" smtClean="0"/>
              <a:t>.</a:t>
            </a:r>
            <a:endParaRPr lang="bg-BG" altLang="bg-BG" sz="2400" b="1" dirty="0" smtClean="0"/>
          </a:p>
          <a:p>
            <a:pPr lvl="1" eaLnBrk="1" hangingPunct="1">
              <a:lnSpc>
                <a:spcPct val="90000"/>
              </a:lnSpc>
            </a:pPr>
            <a:r>
              <a:rPr lang="bg-BG" altLang="bg-BG" sz="2400" b="1" dirty="0" smtClean="0"/>
              <a:t>Изключете всички източници на енергия</a:t>
            </a:r>
            <a:r>
              <a:rPr lang="en-US" altLang="bg-BG" sz="2400" b="1" dirty="0" smtClean="0"/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bg-BG" sz="2400" b="1" dirty="0" smtClean="0"/>
              <a:t> </a:t>
            </a:r>
            <a:r>
              <a:rPr lang="bg-BG" altLang="bg-BG" sz="2400" b="1" dirty="0" smtClean="0"/>
              <a:t>Изключете</a:t>
            </a:r>
            <a:r>
              <a:rPr lang="en-US" altLang="bg-BG" sz="2400" b="1" dirty="0" smtClean="0"/>
              <a:t>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bg-BG" altLang="bg-BG" b="1" dirty="0" smtClean="0"/>
              <a:t>Апаратите за управление на ел.</a:t>
            </a:r>
            <a:r>
              <a:rPr lang="en-US" altLang="bg-BG" b="1" dirty="0" smtClean="0"/>
              <a:t> </a:t>
            </a:r>
            <a:r>
              <a:rPr lang="bg-BG" altLang="bg-BG" b="1" dirty="0" smtClean="0"/>
              <a:t>вериги като</a:t>
            </a:r>
            <a:r>
              <a:rPr lang="en-US" altLang="bg-BG" b="1" dirty="0" smtClean="0"/>
              <a:t>:</a:t>
            </a:r>
          </a:p>
          <a:p>
            <a:pPr lvl="3" eaLnBrk="1" hangingPunct="1">
              <a:lnSpc>
                <a:spcPct val="90000"/>
              </a:lnSpc>
            </a:pPr>
            <a:r>
              <a:rPr lang="bg-BG" altLang="bg-BG" dirty="0" smtClean="0"/>
              <a:t>Пускови бутони</a:t>
            </a:r>
            <a:r>
              <a:rPr lang="en-US" altLang="bg-BG" dirty="0" smtClean="0"/>
              <a:t>; </a:t>
            </a:r>
          </a:p>
          <a:p>
            <a:pPr lvl="3" eaLnBrk="1" hangingPunct="1">
              <a:lnSpc>
                <a:spcPct val="90000"/>
              </a:lnSpc>
            </a:pPr>
            <a:r>
              <a:rPr lang="bg-BG" altLang="bg-BG" dirty="0" smtClean="0"/>
              <a:t>Ключове за избор на режими</a:t>
            </a:r>
            <a:r>
              <a:rPr lang="en-US" altLang="bg-BG" dirty="0" smtClean="0"/>
              <a:t>. 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bg-BG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Табели и ограждения</a:t>
            </a:r>
            <a:endParaRPr lang="en-US" altLang="bg-BG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91400" cy="4114800"/>
          </a:xfrm>
        </p:spPr>
        <p:txBody>
          <a:bodyPr/>
          <a:lstStyle/>
          <a:p>
            <a:pPr eaLnBrk="1" hangingPunct="1"/>
            <a:r>
              <a:rPr lang="bg-BG" altLang="bg-BG" b="1" dirty="0" smtClean="0"/>
              <a:t>Поставете ограждения и табели </a:t>
            </a:r>
            <a:r>
              <a:rPr lang="en-US" altLang="bg-BG" dirty="0" smtClean="0"/>
              <a:t> </a:t>
            </a:r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Поставете табели и ограждения на всички изключени източници на напрежение</a:t>
            </a:r>
            <a:r>
              <a:rPr lang="en-US" altLang="bg-BG" sz="3200" dirty="0" smtClean="0"/>
              <a:t>. </a:t>
            </a:r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Поставете блокировки с цел избягване на включването на изключените вериги</a:t>
            </a:r>
            <a:r>
              <a:rPr lang="en-US" altLang="bg-BG" sz="3200" dirty="0" smtClean="0"/>
              <a:t>.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Ако няма блокировка</a:t>
            </a:r>
            <a:endParaRPr lang="en-US" altLang="bg-BG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bg-BG" sz="2400" dirty="0" smtClean="0"/>
              <a:t>   </a:t>
            </a:r>
            <a:r>
              <a:rPr lang="bg-BG" altLang="bg-BG" sz="2400" dirty="0" smtClean="0"/>
              <a:t>Ако се използва табела без блокировка трябва да се приложи поне още една допълнителна мярка за безопасност,</a:t>
            </a:r>
            <a:r>
              <a:rPr lang="en-US" altLang="bg-BG" sz="2400" dirty="0" smtClean="0"/>
              <a:t> </a:t>
            </a:r>
            <a:r>
              <a:rPr lang="bg-BG" altLang="bg-BG" sz="2400" dirty="0" smtClean="0"/>
              <a:t>което да гарантира,</a:t>
            </a:r>
            <a:r>
              <a:rPr lang="en-US" altLang="bg-BG" sz="2400" dirty="0" smtClean="0"/>
              <a:t> </a:t>
            </a:r>
            <a:r>
              <a:rPr lang="bg-BG" altLang="bg-BG" sz="2400" dirty="0" smtClean="0"/>
              <a:t>че няма да има </a:t>
            </a:r>
            <a:r>
              <a:rPr lang="bg-BG" altLang="bg-BG" sz="2400" dirty="0" smtClean="0"/>
              <a:t>само включване</a:t>
            </a:r>
            <a:r>
              <a:rPr lang="en-US" altLang="bg-BG" sz="2400" dirty="0" smtClean="0"/>
              <a:t>.</a:t>
            </a:r>
            <a:endParaRPr lang="bg-BG" altLang="bg-BG" sz="2400" dirty="0" smtClean="0"/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rgbClr val="CC6600"/>
                </a:solidFill>
              </a:rPr>
              <a:t>Примери</a:t>
            </a:r>
            <a:r>
              <a:rPr lang="en-US" altLang="bg-BG" sz="2800" dirty="0" smtClean="0">
                <a:solidFill>
                  <a:srgbClr val="CC6600"/>
                </a:solidFill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bg-BG" sz="2400" dirty="0" smtClean="0"/>
              <a:t> </a:t>
            </a:r>
            <a:r>
              <a:rPr lang="bg-BG" altLang="bg-BG" dirty="0" smtClean="0"/>
              <a:t>Развиване на предпазител с цел видимо разкъсване на веригата</a:t>
            </a:r>
            <a:r>
              <a:rPr lang="en-US" altLang="bg-BG" dirty="0" smtClean="0"/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bg-BG" dirty="0" smtClean="0"/>
              <a:t> </a:t>
            </a:r>
            <a:r>
              <a:rPr lang="bg-BG" altLang="bg-BG" dirty="0" smtClean="0"/>
              <a:t>Блокиране на управляващия ключ</a:t>
            </a:r>
            <a:r>
              <a:rPr lang="en-US" altLang="bg-BG" dirty="0" smtClean="0"/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bg-BG" dirty="0" smtClean="0"/>
              <a:t> </a:t>
            </a:r>
            <a:r>
              <a:rPr lang="bg-BG" altLang="bg-BG" dirty="0" smtClean="0"/>
              <a:t>Видимо разкъсване от разединител или демонтиране на </a:t>
            </a:r>
            <a:r>
              <a:rPr lang="bg-BG" altLang="bg-BG" dirty="0" smtClean="0"/>
              <a:t>тоководещ</a:t>
            </a:r>
            <a:r>
              <a:rPr lang="bg-BG" altLang="bg-BG" dirty="0" smtClean="0"/>
              <a:t> елемент от веригата</a:t>
            </a:r>
            <a:r>
              <a:rPr lang="en-US" altLang="bg-BG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altLang="bg-BG" sz="2800" dirty="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Изпразнете заредените елементи</a:t>
            </a:r>
            <a:endParaRPr lang="en-US" altLang="bg-BG" sz="40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752600"/>
            <a:ext cx="7467600" cy="4114800"/>
          </a:xfrm>
        </p:spPr>
        <p:txBody>
          <a:bodyPr/>
          <a:lstStyle/>
          <a:p>
            <a:pPr eaLnBrk="1" hangingPunct="1"/>
            <a:r>
              <a:rPr lang="en-US" altLang="bg-BG" dirty="0" smtClean="0"/>
              <a:t>   </a:t>
            </a:r>
            <a:r>
              <a:rPr lang="bg-BG" altLang="bg-BG" dirty="0" smtClean="0"/>
              <a:t>Съхранената енергия трябва да се изпразни преди започване на работа</a:t>
            </a:r>
            <a:r>
              <a:rPr lang="en-US" altLang="bg-BG" dirty="0" smtClean="0"/>
              <a:t>.</a:t>
            </a:r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Изпразнете към земя и между фази всички </a:t>
            </a:r>
            <a:r>
              <a:rPr lang="bg-BG" altLang="bg-BG" sz="3200" dirty="0" smtClean="0"/>
              <a:t>капацитивни</a:t>
            </a:r>
            <a:r>
              <a:rPr lang="bg-BG" altLang="bg-BG" sz="3200" dirty="0" smtClean="0"/>
              <a:t> елементи</a:t>
            </a:r>
            <a:r>
              <a:rPr lang="en-US" altLang="bg-BG" sz="3200" dirty="0" smtClean="0"/>
              <a:t>.</a:t>
            </a:r>
          </a:p>
          <a:p>
            <a:pPr lvl="1" eaLnBrk="1" hangingPunct="1"/>
            <a:r>
              <a:rPr lang="en-US" altLang="bg-BG" sz="3200" dirty="0" smtClean="0"/>
              <a:t> </a:t>
            </a:r>
            <a:r>
              <a:rPr lang="bg-BG" altLang="bg-BG" sz="3200" dirty="0" smtClean="0"/>
              <a:t>Разредете всички кондензатори и дълги кабелни линии</a:t>
            </a:r>
            <a:r>
              <a:rPr lang="en-US" altLang="bg-BG" dirty="0" smtClean="0"/>
              <a:t>.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398</TotalTime>
  <Words>1458</Words>
  <Application>Microsoft Office PowerPoint</Application>
  <PresentationFormat>Презентация на цял екран (4:3)</PresentationFormat>
  <Paragraphs>185</Paragraphs>
  <Slides>38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38</vt:i4>
      </vt:variant>
    </vt:vector>
  </HeadingPairs>
  <TitlesOfParts>
    <vt:vector size="43" baseType="lpstr">
      <vt:lpstr>Times New Roman</vt:lpstr>
      <vt:lpstr>Arial</vt:lpstr>
      <vt:lpstr>Wingdings</vt:lpstr>
      <vt:lpstr>Calibri</vt:lpstr>
      <vt:lpstr>Notebook</vt:lpstr>
      <vt:lpstr>Електробезопасност</vt:lpstr>
      <vt:lpstr>Ще се запознаете със следните теми</vt:lpstr>
      <vt:lpstr>Електробезопасност</vt:lpstr>
      <vt:lpstr>Специално обучение</vt:lpstr>
      <vt:lpstr>Опасности</vt:lpstr>
      <vt:lpstr>Безопасни методи на работа</vt:lpstr>
      <vt:lpstr>Табели и ограждения</vt:lpstr>
      <vt:lpstr>Ако няма блокировка</vt:lpstr>
      <vt:lpstr>Изпразнете заредените елементи</vt:lpstr>
      <vt:lpstr>  Има ли напрежение?</vt:lpstr>
      <vt:lpstr>Проверете уреда, с който ще работите</vt:lpstr>
      <vt:lpstr>Преди подаване на напрежение</vt:lpstr>
      <vt:lpstr>Работа под напрежение</vt:lpstr>
      <vt:lpstr>Работа с ел. вериги под напрежение</vt:lpstr>
      <vt:lpstr>Проводими материали</vt:lpstr>
      <vt:lpstr>Проводими дрехи и аксесоари</vt:lpstr>
      <vt:lpstr>Преносими ел. инструменти</vt:lpstr>
      <vt:lpstr>Визуална проверка</vt:lpstr>
      <vt:lpstr>Извеждане от употреба</vt:lpstr>
      <vt:lpstr>Включване към контакта</vt:lpstr>
      <vt:lpstr>Стълби</vt:lpstr>
      <vt:lpstr>Проверка на инструментите</vt:lpstr>
      <vt:lpstr>Обхват на уредите</vt:lpstr>
      <vt:lpstr>Лична защитна екипировка</vt:lpstr>
      <vt:lpstr>Още за личните предпазни средства</vt:lpstr>
      <vt:lpstr>Проверка на ЛЗС</vt:lpstr>
      <vt:lpstr>Проверка на ЛЗС</vt:lpstr>
      <vt:lpstr>Тестване на ЛЗС</vt:lpstr>
      <vt:lpstr>Инструменти и приспособления</vt:lpstr>
      <vt:lpstr>Безопасна   работна зона</vt:lpstr>
      <vt:lpstr>Предупреждение за другите членове на екипа</vt:lpstr>
      <vt:lpstr>Опасна среда</vt:lpstr>
      <vt:lpstr>Електрически системи</vt:lpstr>
      <vt:lpstr>Електрически системи</vt:lpstr>
      <vt:lpstr>Защита от късо съединение</vt:lpstr>
      <vt:lpstr>Система на маркиране</vt:lpstr>
      <vt:lpstr>Надписи на апарати</vt:lpstr>
      <vt:lpstr>Това е твое задължение</vt:lpstr>
    </vt:vector>
  </TitlesOfParts>
  <Company>Safety Info.Com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Electrical Safety</dc:title>
  <dc:creator>OESS</dc:creator>
  <cp:lastModifiedBy>Rumen Yordanov</cp:lastModifiedBy>
  <cp:revision>31</cp:revision>
  <dcterms:created xsi:type="dcterms:W3CDTF">1999-07-24T16:00:03Z</dcterms:created>
  <dcterms:modified xsi:type="dcterms:W3CDTF">2026-04-11T09:28:39Z</dcterms:modified>
</cp:coreProperties>
</file>