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7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40" autoAdjust="0"/>
    <p:restoredTop sz="94728" autoAdjust="0"/>
  </p:normalViewPr>
  <p:slideViewPr>
    <p:cSldViewPr>
      <p:cViewPr varScale="1">
        <p:scale>
          <a:sx n="102" d="100"/>
          <a:sy n="102" d="100"/>
        </p:scale>
        <p:origin x="264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4"/>
          <p:cNvSpPr>
            <a:spLocks/>
          </p:cNvSpPr>
          <p:nvPr/>
        </p:nvSpPr>
        <p:spPr bwMode="auto">
          <a:xfrm>
            <a:off x="285750" y="2803525"/>
            <a:ext cx="1588" cy="3035300"/>
          </a:xfrm>
          <a:custGeom>
            <a:avLst/>
            <a:gdLst>
              <a:gd name="T0" fmla="*/ 0 w 1588"/>
              <a:gd name="T1" fmla="*/ 0 h 1912"/>
              <a:gd name="T2" fmla="*/ 0 w 1588"/>
              <a:gd name="T3" fmla="*/ 15120938 h 1912"/>
              <a:gd name="T4" fmla="*/ 0 w 1588"/>
              <a:gd name="T5" fmla="*/ 15120938 h 1912"/>
              <a:gd name="T6" fmla="*/ 0 w 1588"/>
              <a:gd name="T7" fmla="*/ 151209375 h 1912"/>
              <a:gd name="T8" fmla="*/ 0 w 1588"/>
              <a:gd name="T9" fmla="*/ 2147483647 h 1912"/>
              <a:gd name="T10" fmla="*/ 0 w 1588"/>
              <a:gd name="T11" fmla="*/ 2147483647 h 1912"/>
              <a:gd name="T12" fmla="*/ 0 w 1588"/>
              <a:gd name="T13" fmla="*/ 0 h 1912"/>
              <a:gd name="T14" fmla="*/ 0 w 1588"/>
              <a:gd name="T15" fmla="*/ 0 h 1912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1588" h="1912">
                <a:moveTo>
                  <a:pt x="0" y="0"/>
                </a:moveTo>
                <a:lnTo>
                  <a:pt x="0" y="6"/>
                </a:lnTo>
                <a:lnTo>
                  <a:pt x="0" y="60"/>
                </a:lnTo>
                <a:lnTo>
                  <a:pt x="0" y="1912"/>
                </a:lnTo>
                <a:lnTo>
                  <a:pt x="0" y="0"/>
                </a:lnTo>
                <a:close/>
              </a:path>
            </a:pathLst>
          </a:custGeom>
          <a:solidFill>
            <a:srgbClr val="6BBA2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bg-BG" dirty="0"/>
          </a:p>
        </p:txBody>
      </p:sp>
      <p:sp>
        <p:nvSpPr>
          <p:cNvPr id="32770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997075"/>
            <a:ext cx="7772400" cy="1431925"/>
          </a:xfrm>
        </p:spPr>
        <p:txBody>
          <a:bodyPr anchor="b" anchorCtr="1"/>
          <a:lstStyle>
            <a:lvl1pPr algn="ctr">
              <a:defRPr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52FEC66-3B58-4E8B-94B5-FC1A00E8EE0C}" type="slidenum">
              <a:rPr lang="en-US" altLang="bg-BG"/>
              <a:pPr/>
              <a:t>‹#›</a:t>
            </a:fld>
            <a:endParaRPr lang="en-US" altLang="bg-BG" dirty="0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61207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1F8897F-CE73-4089-BEFF-D3312AD96209}" type="slidenum">
              <a:rPr lang="en-US" altLang="bg-BG"/>
              <a:pPr/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32301526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92100"/>
            <a:ext cx="2057400" cy="57277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92100"/>
            <a:ext cx="6019800" cy="57277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5DBEB8A-788B-4CBB-B374-7A5728A46333}" type="slidenum">
              <a:rPr lang="en-US" altLang="bg-BG"/>
              <a:pPr/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9472144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9FE90D7-5114-4F9B-A302-3F04051BC598}" type="slidenum">
              <a:rPr lang="en-US" altLang="bg-BG"/>
              <a:pPr/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5566388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8EFC21E-B575-49A0-8819-4E9068E4F68A}" type="slidenum">
              <a:rPr lang="en-US" altLang="bg-BG"/>
              <a:pPr/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32863032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0CBF154-C778-43CA-A197-86AB87683F10}" type="slidenum">
              <a:rPr lang="en-US" altLang="bg-BG"/>
              <a:pPr/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10135584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530E8C9-AD5D-4BDA-975B-BFECC55E9A83}" type="slidenum">
              <a:rPr lang="en-US" altLang="bg-BG"/>
              <a:pPr/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37782312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B48FCB3-661A-4241-A61B-7AF245651629}" type="slidenum">
              <a:rPr lang="en-US" altLang="bg-BG"/>
              <a:pPr/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38570192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4625129-D486-4AE8-91DF-F07C6B3AEEB3}" type="slidenum">
              <a:rPr lang="en-US" altLang="bg-BG"/>
              <a:pPr/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30733676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E98F4F4-2088-4F5A-9A3F-D56B7A2BB584}" type="slidenum">
              <a:rPr lang="en-US" altLang="bg-BG"/>
              <a:pPr/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38796937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bg-BG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D9F54D7-4E0F-48CC-AE7B-511E29D6E0C3}" type="slidenum">
              <a:rPr lang="en-US" altLang="bg-BG"/>
              <a:pPr/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24715135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92100"/>
            <a:ext cx="8229600" cy="1384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05000"/>
            <a:ext cx="82296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174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174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175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1pPr>
          </a:lstStyle>
          <a:p>
            <a:fld id="{81D77D1D-8914-4CA5-A4E8-8A353EA0AF24}" type="slidenum">
              <a:rPr lang="en-US" altLang="bg-BG"/>
              <a:pPr/>
              <a:t>‹#›</a:t>
            </a:fld>
            <a:endParaRPr lang="en-US" altLang="bg-BG" dirty="0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02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Tahoma" panose="020B0604030504040204" pitchFamily="34" charset="0"/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Tahoma" panose="020B0604030504040204" pitchFamily="34" charset="0"/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anose="05000000000000000000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bg-BG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50825" y="1989138"/>
            <a:ext cx="8713788" cy="2087562"/>
          </a:xfrm>
        </p:spPr>
        <p:txBody>
          <a:bodyPr/>
          <a:lstStyle/>
          <a:p>
            <a:pPr eaLnBrk="1" hangingPunct="1">
              <a:defRPr/>
            </a:pPr>
            <a:r>
              <a:rPr lang="bg-BG" sz="6600" b="1" dirty="0" smtClean="0">
                <a:latin typeface="Times New Roman" charset="0"/>
              </a:rPr>
              <a:t>Поражения на ел</a:t>
            </a:r>
            <a:r>
              <a:rPr lang="bg-BG" sz="6600" b="1" dirty="0" smtClean="0">
                <a:latin typeface="Times New Roman" charset="0"/>
              </a:rPr>
              <a:t>. съоръжения </a:t>
            </a:r>
            <a:r>
              <a:rPr lang="bg-BG" sz="6600" b="1" dirty="0" smtClean="0">
                <a:latin typeface="Times New Roman" charset="0"/>
              </a:rPr>
              <a:t>от пренапрежение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908050"/>
          </a:xfrm>
        </p:spPr>
        <p:txBody>
          <a:bodyPr/>
          <a:lstStyle/>
          <a:p>
            <a:pPr eaLnBrk="1" hangingPunct="1">
              <a:defRPr/>
            </a:pPr>
            <a:r>
              <a:rPr lang="bg-BG" sz="3600" dirty="0" smtClean="0">
                <a:latin typeface="Times New Roman" charset="0"/>
              </a:rPr>
              <a:t>1.Описание на проблема</a:t>
            </a:r>
            <a:r>
              <a:rPr lang="en-US" sz="3600" dirty="0" smtClean="0">
                <a:latin typeface="Times New Roman" charset="0"/>
              </a:rPr>
              <a:t> </a:t>
            </a:r>
            <a:r>
              <a:rPr lang="bg-BG" sz="3600" dirty="0" smtClean="0">
                <a:latin typeface="Times New Roman" charset="0"/>
              </a:rPr>
              <a:t>на НР Баниска.</a:t>
            </a:r>
            <a:endParaRPr lang="en-US" sz="3600" dirty="0" smtClean="0">
              <a:latin typeface="Times New Roman" charset="0"/>
            </a:endParaRP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125538"/>
            <a:ext cx="8229600" cy="511175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bg-BG" sz="2400" dirty="0" smtClean="0">
                <a:latin typeface="Times New Roman" charset="0"/>
              </a:rPr>
              <a:t>Вследствие на гръмотевична буря отказва да отговаря обектът;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bg-BG" sz="2400" dirty="0" smtClean="0">
                <a:latin typeface="Times New Roman" charset="0"/>
              </a:rPr>
              <a:t>НР Баниска е важен елемент от цялостоно управление на ВГ Баниска,</a:t>
            </a:r>
            <a:r>
              <a:rPr lang="en-US" sz="2400" dirty="0" smtClean="0">
                <a:latin typeface="Times New Roman" charset="0"/>
              </a:rPr>
              <a:t> </a:t>
            </a:r>
            <a:r>
              <a:rPr lang="bg-BG" sz="2400" dirty="0" smtClean="0">
                <a:latin typeface="Times New Roman" charset="0"/>
              </a:rPr>
              <a:t>която има 3 подема и водоснабдява редица населени места;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bg-BG" sz="2400" dirty="0" smtClean="0">
                <a:latin typeface="Times New Roman" charset="0"/>
              </a:rPr>
              <a:t>При посещението на обекта имаше следните поражения:</a:t>
            </a:r>
          </a:p>
          <a:p>
            <a:pPr eaLnBrk="1" hangingPunct="1">
              <a:lnSpc>
                <a:spcPct val="90000"/>
              </a:lnSpc>
              <a:buFontTx/>
              <a:buAutoNum type="arabicPeriod"/>
              <a:defRPr/>
            </a:pPr>
            <a:r>
              <a:rPr lang="bg-BG" sz="2400" dirty="0" smtClean="0">
                <a:latin typeface="Times New Roman" charset="0"/>
              </a:rPr>
              <a:t>Аварирала антена на радиотелефона – глава и кабел;</a:t>
            </a:r>
          </a:p>
          <a:p>
            <a:pPr eaLnBrk="1" hangingPunct="1">
              <a:lnSpc>
                <a:spcPct val="90000"/>
              </a:lnSpc>
              <a:buFontTx/>
              <a:buAutoNum type="arabicPeriod"/>
              <a:defRPr/>
            </a:pPr>
            <a:r>
              <a:rPr lang="bg-BG" sz="2400" dirty="0" smtClean="0">
                <a:latin typeface="Times New Roman" charset="0"/>
              </a:rPr>
              <a:t>Повреда в терминалната станция;</a:t>
            </a:r>
          </a:p>
          <a:p>
            <a:pPr eaLnBrk="1" hangingPunct="1">
              <a:lnSpc>
                <a:spcPct val="90000"/>
              </a:lnSpc>
              <a:buFontTx/>
              <a:buAutoNum type="arabicPeriod"/>
              <a:defRPr/>
            </a:pPr>
            <a:r>
              <a:rPr lang="bg-BG" sz="2400" dirty="0" smtClean="0">
                <a:latin typeface="Times New Roman" charset="0"/>
              </a:rPr>
              <a:t>Изгорял нивомер;</a:t>
            </a:r>
          </a:p>
          <a:p>
            <a:pPr eaLnBrk="1" hangingPunct="1">
              <a:lnSpc>
                <a:spcPct val="90000"/>
              </a:lnSpc>
              <a:buFontTx/>
              <a:buAutoNum type="arabicPeriod"/>
              <a:defRPr/>
            </a:pPr>
            <a:r>
              <a:rPr lang="bg-BG" sz="2400" dirty="0" smtClean="0">
                <a:latin typeface="Times New Roman" charset="0"/>
              </a:rPr>
              <a:t>Изгорял радиотелефон;</a:t>
            </a:r>
          </a:p>
          <a:p>
            <a:pPr eaLnBrk="1" hangingPunct="1">
              <a:lnSpc>
                <a:spcPct val="90000"/>
              </a:lnSpc>
              <a:buFontTx/>
              <a:buAutoNum type="arabicPeriod"/>
              <a:defRPr/>
            </a:pPr>
            <a:r>
              <a:rPr lang="bg-BG" sz="2400" dirty="0" smtClean="0">
                <a:latin typeface="Times New Roman" charset="0"/>
              </a:rPr>
              <a:t>Поражения в междинните релета в ел.табло – диспечеризация.</a:t>
            </a:r>
            <a:endParaRPr lang="en-US" sz="2400" dirty="0" smtClean="0">
              <a:latin typeface="Times New Roman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1042988" y="0"/>
            <a:ext cx="8385175" cy="936625"/>
          </a:xfrm>
        </p:spPr>
        <p:txBody>
          <a:bodyPr/>
          <a:lstStyle/>
          <a:p>
            <a:pPr eaLnBrk="1" hangingPunct="1">
              <a:defRPr/>
            </a:pPr>
            <a:r>
              <a:rPr lang="bg-BG" sz="3200" dirty="0" smtClean="0">
                <a:latin typeface="Times New Roman" charset="0"/>
              </a:rPr>
              <a:t>2.Анализ на съществуващото положение.</a:t>
            </a:r>
            <a:endParaRPr lang="en-US" sz="3200" dirty="0" smtClean="0">
              <a:latin typeface="Times New Roman" charset="0"/>
            </a:endParaRP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27088" y="1196975"/>
            <a:ext cx="8007350" cy="5327650"/>
          </a:xfrm>
        </p:spPr>
        <p:txBody>
          <a:bodyPr/>
          <a:lstStyle/>
          <a:p>
            <a:pPr marL="609600" indent="-609600" eaLnBrk="1" hangingPunct="1">
              <a:defRPr/>
            </a:pPr>
            <a:r>
              <a:rPr lang="bg-BG" dirty="0" smtClean="0">
                <a:latin typeface="Times New Roman" charset="0"/>
              </a:rPr>
              <a:t>От характера на пораженията стигнахме до извода,че има пряко поражение върху антената – най-високата точка в близост до обекта.</a:t>
            </a:r>
          </a:p>
          <a:p>
            <a:pPr marL="609600" indent="-609600" eaLnBrk="1" hangingPunct="1">
              <a:defRPr/>
            </a:pPr>
            <a:r>
              <a:rPr lang="bg-BG" dirty="0" smtClean="0">
                <a:latin typeface="Times New Roman" charset="0"/>
              </a:rPr>
              <a:t>От антената по кабела вълната е влязла в радиотелефона,</a:t>
            </a:r>
            <a:r>
              <a:rPr lang="en-US" dirty="0" smtClean="0">
                <a:latin typeface="Times New Roman" charset="0"/>
              </a:rPr>
              <a:t> </a:t>
            </a:r>
            <a:r>
              <a:rPr lang="bg-BG" dirty="0" smtClean="0">
                <a:latin typeface="Times New Roman" charset="0"/>
              </a:rPr>
              <a:t>терминалната станция и е стигнала до нивомера.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827088" y="-26988"/>
            <a:ext cx="8385175" cy="647701"/>
          </a:xfrm>
        </p:spPr>
        <p:txBody>
          <a:bodyPr/>
          <a:lstStyle/>
          <a:p>
            <a:pPr eaLnBrk="1" hangingPunct="1">
              <a:defRPr/>
            </a:pPr>
            <a:r>
              <a:rPr lang="en-US" sz="4000" dirty="0" smtClean="0">
                <a:latin typeface="Times New Roman" charset="0"/>
              </a:rPr>
              <a:t>3.</a:t>
            </a:r>
            <a:r>
              <a:rPr lang="bg-BG" sz="4000" dirty="0" smtClean="0">
                <a:latin typeface="Times New Roman" charset="0"/>
              </a:rPr>
              <a:t>Решение на проблема</a:t>
            </a:r>
            <a:endParaRPr lang="en-US" sz="4000" dirty="0" smtClean="0">
              <a:latin typeface="Times New Roman" charset="0"/>
            </a:endParaRP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27088" y="893763"/>
            <a:ext cx="8007350" cy="5199062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bg-BG" sz="2400" dirty="0" smtClean="0">
                <a:latin typeface="Times New Roman" charset="0"/>
              </a:rPr>
              <a:t>Преработихме антената,</a:t>
            </a:r>
            <a:r>
              <a:rPr lang="en-US" sz="2400" dirty="0" smtClean="0">
                <a:latin typeface="Times New Roman" charset="0"/>
              </a:rPr>
              <a:t> </a:t>
            </a:r>
            <a:r>
              <a:rPr lang="bg-BG" sz="2400" dirty="0" smtClean="0">
                <a:latin typeface="Times New Roman" charset="0"/>
              </a:rPr>
              <a:t>като най-високата й част използвахме за гръмоотвод,</a:t>
            </a:r>
            <a:r>
              <a:rPr lang="en-US" sz="2400" dirty="0" smtClean="0">
                <a:latin typeface="Times New Roman" charset="0"/>
              </a:rPr>
              <a:t> </a:t>
            </a:r>
            <a:r>
              <a:rPr lang="bg-BG" sz="2400" dirty="0" smtClean="0">
                <a:latin typeface="Times New Roman" charset="0"/>
              </a:rPr>
              <a:t>а по-надолу спуснахме антените.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bg-BG" sz="2400" dirty="0" smtClean="0">
                <a:latin typeface="Times New Roman" charset="0"/>
              </a:rPr>
              <a:t>Подобрихме заземлението на мачтата за антените и ел.</a:t>
            </a:r>
            <a:r>
              <a:rPr lang="en-US" sz="2400" dirty="0" smtClean="0">
                <a:latin typeface="Times New Roman" charset="0"/>
              </a:rPr>
              <a:t> </a:t>
            </a:r>
            <a:r>
              <a:rPr lang="bg-BG" sz="2400" dirty="0" smtClean="0">
                <a:latin typeface="Times New Roman" charset="0"/>
              </a:rPr>
              <a:t>таблата,</a:t>
            </a:r>
            <a:r>
              <a:rPr lang="en-US" sz="2400" dirty="0" smtClean="0">
                <a:latin typeface="Times New Roman" charset="0"/>
              </a:rPr>
              <a:t> </a:t>
            </a:r>
            <a:r>
              <a:rPr lang="bg-BG" sz="2400" dirty="0" smtClean="0">
                <a:latin typeface="Times New Roman" charset="0"/>
              </a:rPr>
              <a:t>като използвахме и естествен заземител – водопроводна тръба.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bg-BG" sz="2400" dirty="0" smtClean="0">
                <a:latin typeface="Times New Roman" charset="0"/>
              </a:rPr>
              <a:t>Монтирахме катоден отводител за ниско напрежение на входа на ел.таблото.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bg-BG" sz="2400" dirty="0" smtClean="0">
                <a:latin typeface="Times New Roman" charset="0"/>
              </a:rPr>
              <a:t>Променихме типа на нивомера с по-устойчив на пренапрежение и ремонтопригоден.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bg-BG" sz="2400" dirty="0" smtClean="0">
                <a:latin typeface="Times New Roman" charset="0"/>
              </a:rPr>
              <a:t>Монтирахме защита между нивомера и свързващото табло.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bg-BG" sz="2400" dirty="0" smtClean="0">
                <a:latin typeface="Times New Roman" charset="0"/>
              </a:rPr>
              <a:t>Заземихме корпуса на токоизправителя и радиостанцията.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endParaRPr lang="en-US" sz="2400" dirty="0" smtClean="0">
              <a:latin typeface="Times New Roman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1116013" y="333375"/>
            <a:ext cx="8229600" cy="503238"/>
          </a:xfrm>
        </p:spPr>
        <p:txBody>
          <a:bodyPr/>
          <a:lstStyle/>
          <a:p>
            <a:pPr eaLnBrk="1" hangingPunct="1">
              <a:defRPr/>
            </a:pPr>
            <a:r>
              <a:rPr lang="bg-BG" sz="3600" dirty="0" smtClean="0">
                <a:latin typeface="Times New Roman" charset="0"/>
              </a:rPr>
              <a:t>4.Други обекти с подобен проблем</a:t>
            </a:r>
            <a:endParaRPr lang="en-US" sz="3600" dirty="0" smtClean="0">
              <a:latin typeface="Times New Roman" charset="0"/>
            </a:endParaRP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7950" y="908050"/>
            <a:ext cx="8856663" cy="54737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bg-BG" sz="2800" dirty="0" smtClean="0">
                <a:latin typeface="Times New Roman" charset="0"/>
              </a:rPr>
              <a:t>На много обекти е имало сериозни поражения от пренапрежения –Николово2,</a:t>
            </a:r>
            <a:r>
              <a:rPr lang="en-US" sz="2800" dirty="0" smtClean="0">
                <a:latin typeface="Times New Roman" charset="0"/>
              </a:rPr>
              <a:t> </a:t>
            </a:r>
            <a:r>
              <a:rPr lang="bg-BG" sz="2800" dirty="0" smtClean="0">
                <a:latin typeface="Times New Roman" charset="0"/>
              </a:rPr>
              <a:t>І-ви подем,</a:t>
            </a:r>
            <a:r>
              <a:rPr lang="en-US" sz="2800" dirty="0" smtClean="0">
                <a:latin typeface="Times New Roman" charset="0"/>
              </a:rPr>
              <a:t> </a:t>
            </a:r>
            <a:r>
              <a:rPr lang="bg-BG" sz="2800" dirty="0" smtClean="0">
                <a:latin typeface="Times New Roman" charset="0"/>
              </a:rPr>
              <a:t>Ср.кула,</a:t>
            </a:r>
            <a:r>
              <a:rPr lang="en-US" sz="2800" dirty="0" smtClean="0">
                <a:latin typeface="Times New Roman" charset="0"/>
              </a:rPr>
              <a:t> </a:t>
            </a:r>
            <a:r>
              <a:rPr lang="bg-BG" sz="2800" dirty="0" smtClean="0">
                <a:latin typeface="Times New Roman" charset="0"/>
              </a:rPr>
              <a:t>Батин,</a:t>
            </a:r>
            <a:r>
              <a:rPr lang="en-US" sz="2800" dirty="0" smtClean="0">
                <a:latin typeface="Times New Roman" charset="0"/>
              </a:rPr>
              <a:t> </a:t>
            </a:r>
            <a:r>
              <a:rPr lang="bg-BG" sz="2800" dirty="0" smtClean="0">
                <a:latin typeface="Times New Roman" charset="0"/>
              </a:rPr>
              <a:t>Божичен,Топчии и др.</a:t>
            </a:r>
            <a:endParaRPr lang="en-US" sz="2800" dirty="0" smtClean="0">
              <a:latin typeface="Times New Roman" charset="0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bg-BG" sz="2800" dirty="0" smtClean="0">
                <a:latin typeface="Times New Roman" charset="0"/>
              </a:rPr>
              <a:t>Пожар в ел.</a:t>
            </a:r>
            <a:r>
              <a:rPr lang="en-US" sz="2800" dirty="0" smtClean="0">
                <a:latin typeface="Times New Roman" charset="0"/>
              </a:rPr>
              <a:t> </a:t>
            </a:r>
            <a:r>
              <a:rPr lang="bg-BG" sz="2800" dirty="0" smtClean="0">
                <a:latin typeface="Times New Roman" charset="0"/>
              </a:rPr>
              <a:t>подстанция І-ви подем следствие пряко попадение на гръмотевица и лошо състояние на гръмозащитната уредба.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bg-BG" sz="2800" dirty="0" smtClean="0">
                <a:latin typeface="Times New Roman" charset="0"/>
              </a:rPr>
              <a:t>Жертва на гръмотевици са ставали: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bg-BG" sz="2800" dirty="0" smtClean="0">
                <a:latin typeface="Times New Roman" charset="0"/>
              </a:rPr>
              <a:t>	ел.</a:t>
            </a:r>
            <a:r>
              <a:rPr lang="en-US" sz="2800" dirty="0" smtClean="0">
                <a:latin typeface="Times New Roman" charset="0"/>
              </a:rPr>
              <a:t> </a:t>
            </a:r>
            <a:r>
              <a:rPr lang="bg-BG" sz="2800" dirty="0" smtClean="0">
                <a:latin typeface="Times New Roman" charset="0"/>
              </a:rPr>
              <a:t>апарати,</a:t>
            </a:r>
            <a:r>
              <a:rPr lang="en-US" sz="2800" dirty="0" smtClean="0">
                <a:latin typeface="Times New Roman" charset="0"/>
              </a:rPr>
              <a:t> </a:t>
            </a:r>
            <a:r>
              <a:rPr lang="bg-BG" sz="2800" dirty="0" smtClean="0">
                <a:latin typeface="Times New Roman" charset="0"/>
              </a:rPr>
              <a:t>кабели,</a:t>
            </a:r>
            <a:r>
              <a:rPr lang="en-US" sz="2800" dirty="0" smtClean="0">
                <a:latin typeface="Times New Roman" charset="0"/>
              </a:rPr>
              <a:t> </a:t>
            </a:r>
            <a:r>
              <a:rPr lang="bg-BG" sz="2800" dirty="0" smtClean="0">
                <a:latin typeface="Times New Roman" charset="0"/>
              </a:rPr>
              <a:t>силови трансформатори,</a:t>
            </a:r>
            <a:r>
              <a:rPr lang="en-US" sz="2800" dirty="0" smtClean="0">
                <a:latin typeface="Times New Roman" charset="0"/>
              </a:rPr>
              <a:t> </a:t>
            </a:r>
            <a:endParaRPr lang="bg-BG" sz="2800" dirty="0" smtClean="0">
              <a:latin typeface="Times New Roman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bg-BG" sz="2800" dirty="0" smtClean="0">
                <a:latin typeface="Times New Roman" charset="0"/>
              </a:rPr>
              <a:t>	статори на ел.</a:t>
            </a:r>
            <a:r>
              <a:rPr lang="en-US" sz="2800" dirty="0" smtClean="0">
                <a:latin typeface="Times New Roman" charset="0"/>
              </a:rPr>
              <a:t> </a:t>
            </a:r>
            <a:r>
              <a:rPr lang="bg-BG" sz="2800" dirty="0" smtClean="0">
                <a:latin typeface="Times New Roman" charset="0"/>
              </a:rPr>
              <a:t>мотори,</a:t>
            </a:r>
            <a:r>
              <a:rPr lang="en-US" sz="2800" dirty="0" smtClean="0">
                <a:latin typeface="Times New Roman" charset="0"/>
              </a:rPr>
              <a:t> </a:t>
            </a:r>
            <a:r>
              <a:rPr lang="bg-BG" sz="2800" dirty="0" smtClean="0">
                <a:latin typeface="Times New Roman" charset="0"/>
              </a:rPr>
              <a:t>КиПиА съоръжения,</a:t>
            </a:r>
            <a:r>
              <a:rPr lang="en-US" sz="2800" dirty="0" smtClean="0">
                <a:latin typeface="Times New Roman" charset="0"/>
              </a:rPr>
              <a:t> </a:t>
            </a:r>
            <a:endParaRPr lang="bg-BG" sz="2800" dirty="0" smtClean="0">
              <a:latin typeface="Times New Roman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bg-BG" sz="2800" dirty="0" smtClean="0">
                <a:latin typeface="Times New Roman" charset="0"/>
              </a:rPr>
              <a:t>	компютърна техника и др.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bg-BG" sz="2800" dirty="0" smtClean="0">
                <a:latin typeface="Times New Roman" charset="0"/>
              </a:rPr>
              <a:t>Най-уязвими са нисковолтовите съоръжения, защото при тях разстоянията са малки поради стремеж към миниатюризация и пробивите са по-вероятни.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endParaRPr lang="bg-BG" sz="2800" dirty="0" smtClean="0">
              <a:latin typeface="Times New Roman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endParaRPr lang="en-US" sz="2800" dirty="0" smtClean="0">
              <a:latin typeface="Times New Roman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1116013" y="0"/>
            <a:ext cx="8385175" cy="881063"/>
          </a:xfrm>
        </p:spPr>
        <p:txBody>
          <a:bodyPr/>
          <a:lstStyle/>
          <a:p>
            <a:pPr eaLnBrk="1" hangingPunct="1">
              <a:defRPr/>
            </a:pPr>
            <a:r>
              <a:rPr lang="bg-BG" sz="4800" dirty="0" smtClean="0">
                <a:latin typeface="Times New Roman" charset="0"/>
              </a:rPr>
              <a:t>5.Изводи</a:t>
            </a:r>
            <a:endParaRPr lang="en-US" sz="4800" dirty="0" smtClean="0">
              <a:latin typeface="Times New Roman" charset="0"/>
            </a:endParaRP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27088" y="1325563"/>
            <a:ext cx="8007350" cy="41910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bg-BG" sz="2800" dirty="0" smtClean="0">
                <a:latin typeface="Times New Roman" charset="0"/>
              </a:rPr>
              <a:t>Пренапреженията са много опасен противник за нормалната експлоатация на ел. съоръженията.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bg-BG" sz="2800" dirty="0" smtClean="0">
                <a:latin typeface="Times New Roman" charset="0"/>
              </a:rPr>
              <a:t>Борбата с тях е трудна и скъпо струваща.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bg-BG" sz="2800" dirty="0" smtClean="0">
                <a:latin typeface="Times New Roman" charset="0"/>
              </a:rPr>
              <a:t> При изграждане на нови съоръжения и при реконструкцията и модернизацията на съществуващите задължително трябва да има раздел за гръмозащита.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bg-BG" sz="2800" dirty="0" smtClean="0">
                <a:latin typeface="Times New Roman" charset="0"/>
              </a:rPr>
              <a:t>Всяко подценяване на проблема на по-късен етап ни създава много сериозни проблеми.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1331913" y="-100013"/>
            <a:ext cx="8229600" cy="1130301"/>
          </a:xfrm>
        </p:spPr>
        <p:txBody>
          <a:bodyPr/>
          <a:lstStyle/>
          <a:p>
            <a:pPr eaLnBrk="1" hangingPunct="1">
              <a:defRPr/>
            </a:pPr>
            <a:r>
              <a:rPr lang="bg-BG" sz="4800" dirty="0" smtClean="0">
                <a:latin typeface="Times New Roman" charset="0"/>
              </a:rPr>
              <a:t>6.Препоръки</a:t>
            </a:r>
            <a:endParaRPr lang="en-US" sz="4800" dirty="0" smtClean="0">
              <a:latin typeface="Times New Roman" charset="0"/>
            </a:endParaRP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0113" y="1412875"/>
            <a:ext cx="8007350" cy="5040313"/>
          </a:xfrm>
        </p:spPr>
        <p:txBody>
          <a:bodyPr/>
          <a:lstStyle/>
          <a:p>
            <a:pPr marL="533400" indent="-533400" eaLnBrk="1" hangingPunct="1">
              <a:lnSpc>
                <a:spcPct val="90000"/>
              </a:lnSpc>
              <a:defRPr/>
            </a:pPr>
            <a:r>
              <a:rPr lang="bg-BG" sz="2400" dirty="0" smtClean="0">
                <a:latin typeface="Times New Roman" charset="0"/>
              </a:rPr>
              <a:t>За всяка сграда и антена да се изгради надеждна гръмозащита</a:t>
            </a:r>
            <a:r>
              <a:rPr lang="bg-BG" sz="2400" dirty="0" smtClean="0">
                <a:latin typeface="Times New Roman" charset="0"/>
              </a:rPr>
              <a:t> чрез пилони, мрежи и по-добри хромникелови заземители.</a:t>
            </a:r>
          </a:p>
          <a:p>
            <a:pPr marL="533400" indent="-533400" eaLnBrk="1" hangingPunct="1">
              <a:lnSpc>
                <a:spcPct val="90000"/>
              </a:lnSpc>
              <a:defRPr/>
            </a:pPr>
            <a:r>
              <a:rPr lang="bg-BG" sz="2400" dirty="0" smtClean="0">
                <a:latin typeface="Times New Roman" charset="0"/>
              </a:rPr>
              <a:t>Да се осигури защита от пренапрежения на всички нива на напрежение: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bg-BG" sz="2400" dirty="0" smtClean="0">
                <a:latin typeface="Times New Roman" charset="0"/>
              </a:rPr>
              <a:t>СН 20 Кв катодни защити и искрища;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bg-BG" sz="2400" dirty="0" smtClean="0">
                <a:latin typeface="Times New Roman" charset="0"/>
              </a:rPr>
              <a:t>НН – катодни защити, защита при отпадане на напрежението, изравняване на потенциалите и заземяване.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bg-BG" sz="2400" dirty="0" smtClean="0">
                <a:latin typeface="Times New Roman" charset="0"/>
              </a:rPr>
              <a:t>Галванично разделяне на нисковолтовите съоръжения – трансформатори, оптронни групи и др.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bg-BG" sz="2400" dirty="0" smtClean="0">
                <a:latin typeface="Times New Roman" charset="0"/>
              </a:rPr>
              <a:t>Монтиране на допълнителни защити за кабелните линии – искрища и реглети, разрядници и токоограничители.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cean">
  <a:themeElements>
    <a:clrScheme name="Ocean 1">
      <a:dk1>
        <a:srgbClr val="010199"/>
      </a:dk1>
      <a:lt1>
        <a:srgbClr val="FFFFFF"/>
      </a:lt1>
      <a:dk2>
        <a:srgbClr val="000099"/>
      </a:dk2>
      <a:lt2>
        <a:srgbClr val="FFFFFF"/>
      </a:lt2>
      <a:accent1>
        <a:srgbClr val="33CCCC"/>
      </a:accent1>
      <a:accent2>
        <a:srgbClr val="00C600"/>
      </a:accent2>
      <a:accent3>
        <a:srgbClr val="AAAACA"/>
      </a:accent3>
      <a:accent4>
        <a:srgbClr val="DADADA"/>
      </a:accent4>
      <a:accent5>
        <a:srgbClr val="ADE2E2"/>
      </a:accent5>
      <a:accent6>
        <a:srgbClr val="00B300"/>
      </a:accent6>
      <a:hlink>
        <a:srgbClr val="FFCC00"/>
      </a:hlink>
      <a:folHlink>
        <a:srgbClr val="6699FF"/>
      </a:folHlink>
    </a:clrScheme>
    <a:fontScheme name="Ocean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Ocean 1">
        <a:dk1>
          <a:srgbClr val="010199"/>
        </a:dk1>
        <a:lt1>
          <a:srgbClr val="FFFFFF"/>
        </a:lt1>
        <a:dk2>
          <a:srgbClr val="000099"/>
        </a:dk2>
        <a:lt2>
          <a:srgbClr val="FFFFFF"/>
        </a:lt2>
        <a:accent1>
          <a:srgbClr val="33CCCC"/>
        </a:accent1>
        <a:accent2>
          <a:srgbClr val="00C600"/>
        </a:accent2>
        <a:accent3>
          <a:srgbClr val="AAAACA"/>
        </a:accent3>
        <a:accent4>
          <a:srgbClr val="DADADA"/>
        </a:accent4>
        <a:accent5>
          <a:srgbClr val="ADE2E2"/>
        </a:accent5>
        <a:accent6>
          <a:srgbClr val="00B300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2">
        <a:dk1>
          <a:srgbClr val="000066"/>
        </a:dk1>
        <a:lt1>
          <a:srgbClr val="FFFFFF"/>
        </a:lt1>
        <a:dk2>
          <a:srgbClr val="5D93FF"/>
        </a:dk2>
        <a:lt2>
          <a:srgbClr val="FFFFFF"/>
        </a:lt2>
        <a:accent1>
          <a:srgbClr val="6666FF"/>
        </a:accent1>
        <a:accent2>
          <a:srgbClr val="9999FF"/>
        </a:accent2>
        <a:accent3>
          <a:srgbClr val="B6C8FF"/>
        </a:accent3>
        <a:accent4>
          <a:srgbClr val="DADADA"/>
        </a:accent4>
        <a:accent5>
          <a:srgbClr val="B8B8FF"/>
        </a:accent5>
        <a:accent6>
          <a:srgbClr val="8A8AE7"/>
        </a:accent6>
        <a:hlink>
          <a:srgbClr val="FF33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3">
        <a:dk1>
          <a:srgbClr val="000000"/>
        </a:dk1>
        <a:lt1>
          <a:srgbClr val="FFFFFF"/>
        </a:lt1>
        <a:dk2>
          <a:srgbClr val="572E88"/>
        </a:dk2>
        <a:lt2>
          <a:srgbClr val="FFFFFF"/>
        </a:lt2>
        <a:accent1>
          <a:srgbClr val="FF6600"/>
        </a:accent1>
        <a:accent2>
          <a:srgbClr val="FFCC00"/>
        </a:accent2>
        <a:accent3>
          <a:srgbClr val="B4ADC3"/>
        </a:accent3>
        <a:accent4>
          <a:srgbClr val="DADADA"/>
        </a:accent4>
        <a:accent5>
          <a:srgbClr val="FFB8AA"/>
        </a:accent5>
        <a:accent6>
          <a:srgbClr val="E7B900"/>
        </a:accent6>
        <a:hlink>
          <a:srgbClr val="33CCCC"/>
        </a:hlink>
        <a:folHlink>
          <a:srgbClr val="36CC6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4">
        <a:dk1>
          <a:srgbClr val="003366"/>
        </a:dk1>
        <a:lt1>
          <a:srgbClr val="FFFFFF"/>
        </a:lt1>
        <a:dk2>
          <a:srgbClr val="666699"/>
        </a:dk2>
        <a:lt2>
          <a:srgbClr val="FFFFFF"/>
        </a:lt2>
        <a:accent1>
          <a:srgbClr val="9966FF"/>
        </a:accent1>
        <a:accent2>
          <a:srgbClr val="00CC66"/>
        </a:accent2>
        <a:accent3>
          <a:srgbClr val="B8B8CA"/>
        </a:accent3>
        <a:accent4>
          <a:srgbClr val="DADADA"/>
        </a:accent4>
        <a:accent5>
          <a:srgbClr val="CAB8FF"/>
        </a:accent5>
        <a:accent6>
          <a:srgbClr val="00B95C"/>
        </a:accent6>
        <a:hlink>
          <a:srgbClr val="65C8FF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5">
        <a:dk1>
          <a:srgbClr val="000000"/>
        </a:dk1>
        <a:lt1>
          <a:srgbClr val="FFFFFF"/>
        </a:lt1>
        <a:dk2>
          <a:srgbClr val="336600"/>
        </a:dk2>
        <a:lt2>
          <a:srgbClr val="FFFFFF"/>
        </a:lt2>
        <a:accent1>
          <a:srgbClr val="B7C533"/>
        </a:accent1>
        <a:accent2>
          <a:srgbClr val="CCCCFF"/>
        </a:accent2>
        <a:accent3>
          <a:srgbClr val="ADB8AA"/>
        </a:accent3>
        <a:accent4>
          <a:srgbClr val="DADADA"/>
        </a:accent4>
        <a:accent5>
          <a:srgbClr val="D8DFAD"/>
        </a:accent5>
        <a:accent6>
          <a:srgbClr val="B9B9E7"/>
        </a:accent6>
        <a:hlink>
          <a:srgbClr val="FFFFC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6">
        <a:dk1>
          <a:srgbClr val="000000"/>
        </a:dk1>
        <a:lt1>
          <a:srgbClr val="FFFFFF"/>
        </a:lt1>
        <a:dk2>
          <a:srgbClr val="006B80"/>
        </a:dk2>
        <a:lt2>
          <a:srgbClr val="C1CB75"/>
        </a:lt2>
        <a:accent1>
          <a:srgbClr val="6F8406"/>
        </a:accent1>
        <a:accent2>
          <a:srgbClr val="D9E288"/>
        </a:accent2>
        <a:accent3>
          <a:srgbClr val="AABAC0"/>
        </a:accent3>
        <a:accent4>
          <a:srgbClr val="DADADA"/>
        </a:accent4>
        <a:accent5>
          <a:srgbClr val="BBC2AA"/>
        </a:accent5>
        <a:accent6>
          <a:srgbClr val="C4CD7B"/>
        </a:accent6>
        <a:hlink>
          <a:srgbClr val="00CC00"/>
        </a:hlink>
        <a:folHlink>
          <a:srgbClr val="C0FF7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7">
        <a:dk1>
          <a:srgbClr val="5F5F5F"/>
        </a:dk1>
        <a:lt1>
          <a:srgbClr val="FFFFFF"/>
        </a:lt1>
        <a:dk2>
          <a:srgbClr val="FF6600"/>
        </a:dk2>
        <a:lt2>
          <a:srgbClr val="FFFFFF"/>
        </a:lt2>
        <a:accent1>
          <a:srgbClr val="CC6600"/>
        </a:accent1>
        <a:accent2>
          <a:srgbClr val="FF6600"/>
        </a:accent2>
        <a:accent3>
          <a:srgbClr val="FFB8AA"/>
        </a:accent3>
        <a:accent4>
          <a:srgbClr val="DADADA"/>
        </a:accent4>
        <a:accent5>
          <a:srgbClr val="E2B8AA"/>
        </a:accent5>
        <a:accent6>
          <a:srgbClr val="E75C00"/>
        </a:accent6>
        <a:hlink>
          <a:srgbClr val="FFFF99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8">
        <a:dk1>
          <a:srgbClr val="000000"/>
        </a:dk1>
        <a:lt1>
          <a:srgbClr val="FFFFFF"/>
        </a:lt1>
        <a:dk2>
          <a:srgbClr val="FFBA2F"/>
        </a:dk2>
        <a:lt2>
          <a:srgbClr val="A50021"/>
        </a:lt2>
        <a:accent1>
          <a:srgbClr val="FF6600"/>
        </a:accent1>
        <a:accent2>
          <a:srgbClr val="CC6600"/>
        </a:accent2>
        <a:accent3>
          <a:srgbClr val="FFD9AD"/>
        </a:accent3>
        <a:accent4>
          <a:srgbClr val="DADADA"/>
        </a:accent4>
        <a:accent5>
          <a:srgbClr val="FFB8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Ocean</Template>
  <TotalTime>403</TotalTime>
  <Words>398</Words>
  <Application>Microsoft Office PowerPoint</Application>
  <PresentationFormat>Презентация на цял екран (4:3)</PresentationFormat>
  <Paragraphs>40</Paragraphs>
  <Slides>7</Slides>
  <Notes>0</Notes>
  <HiddenSlides>0</HiddenSlides>
  <MMClips>0</MMClips>
  <ScaleCrop>false</ScaleCrop>
  <HeadingPairs>
    <vt:vector size="6" baseType="variant">
      <vt:variant>
        <vt:lpstr>Използвани шрифтове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Заглавия на слайдовете</vt:lpstr>
      </vt:variant>
      <vt:variant>
        <vt:i4>7</vt:i4>
      </vt:variant>
    </vt:vector>
  </HeadingPairs>
  <TitlesOfParts>
    <vt:vector size="13" baseType="lpstr">
      <vt:lpstr>Tahoma</vt:lpstr>
      <vt:lpstr>Arial</vt:lpstr>
      <vt:lpstr>Wingdings</vt:lpstr>
      <vt:lpstr>Calibri</vt:lpstr>
      <vt:lpstr>Times New Roman</vt:lpstr>
      <vt:lpstr>Ocean</vt:lpstr>
      <vt:lpstr>Поражения на ел. съоръжения от пренапрежение</vt:lpstr>
      <vt:lpstr>1.Описание на проблема на НР Баниска.</vt:lpstr>
      <vt:lpstr>2.Анализ на съществуващото положение.</vt:lpstr>
      <vt:lpstr>3.Решение на проблема</vt:lpstr>
      <vt:lpstr>4.Други обекти с подобен проблем</vt:lpstr>
      <vt:lpstr>5.Изводи</vt:lpstr>
      <vt:lpstr>6.Препоръки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Смукатели на ПС Николово 2</dc:title>
  <dc:creator>pc</dc:creator>
  <cp:lastModifiedBy>Rumen Yordanov</cp:lastModifiedBy>
  <cp:revision>32</cp:revision>
  <dcterms:created xsi:type="dcterms:W3CDTF">2007-01-05T19:43:42Z</dcterms:created>
  <dcterms:modified xsi:type="dcterms:W3CDTF">2026-04-18T09:03:50Z</dcterms:modified>
</cp:coreProperties>
</file>