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73" r:id="rId3"/>
    <p:sldId id="265" r:id="rId4"/>
    <p:sldId id="268" r:id="rId5"/>
    <p:sldId id="269" r:id="rId6"/>
    <p:sldId id="270" r:id="rId7"/>
    <p:sldId id="271" r:id="rId8"/>
    <p:sldId id="266" r:id="rId9"/>
    <p:sldId id="257" r:id="rId10"/>
    <p:sldId id="267" r:id="rId11"/>
    <p:sldId id="258" r:id="rId12"/>
    <p:sldId id="259" r:id="rId13"/>
    <p:sldId id="26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54B17-6AD4-4CB9-917F-2368C541793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1519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18325-9BEE-4851-AE27-47F427CF8B5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979930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4636E-BD19-42E3-B513-1523447C758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8028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0BE761-31CD-4968-8CA7-CF63F6D7990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915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6DAEC-ADC5-4BFF-A882-419E4B48ECA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3741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F7E17-87EF-4638-A978-800BF7AEFEB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52549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40605-C5D4-4F18-B732-15C968EB4AB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2412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B6C103-85B5-48C9-9F8D-5E05BCB1AA0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33143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2F18A-BB80-4BAA-ABD8-55A91CC8A80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3930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42FB9-9A77-4FEB-B770-779F96E4E9F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559040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85E3A-DC89-4F28-B9D9-2EAC54F0AD2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2681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42D5256-1821-4CAA-80E4-A52DDE09411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323850" y="333375"/>
            <a:ext cx="8820150" cy="626427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/>
              <a:t>Подобряване ефективността на основните п</a:t>
            </a:r>
            <a:r>
              <a:rPr lang="en-US" dirty="0" smtClean="0"/>
              <a:t>омпени</a:t>
            </a:r>
            <a:r>
              <a:rPr lang="en-US" dirty="0" smtClean="0"/>
              <a:t> </a:t>
            </a:r>
            <a:r>
              <a:rPr lang="en-US" dirty="0" smtClean="0"/>
              <a:t>станции</a:t>
            </a:r>
            <a:r>
              <a:rPr lang="bg-BG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dirty="0" smtClean="0"/>
              <a:t>във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sz="8000" dirty="0" smtClean="0"/>
              <a:t>ВиК Русе ООД</a:t>
            </a:r>
            <a:r>
              <a:rPr lang="bg-BG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bg-BG" sz="5400" dirty="0" smtClean="0"/>
              <a:t>по проекта</a:t>
            </a:r>
            <a:br>
              <a:rPr lang="bg-BG" sz="5400" dirty="0" smtClean="0"/>
            </a:br>
            <a:r>
              <a:rPr lang="bg-BG" sz="9600" dirty="0" smtClean="0"/>
              <a:t>ИСПА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-171450"/>
            <a:ext cx="9505950" cy="762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bg-BG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Заедно с подмяната на ПА</a:t>
            </a:r>
            <a:endParaRPr lang="bg-BG" sz="40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се подмен</a:t>
            </a:r>
            <a:r>
              <a:rPr lang="bg-BG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иха: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- 10 бр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хидрофорни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помпени системи   Вило в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гр.Русе ;</a:t>
            </a:r>
          </a:p>
          <a:p>
            <a:pPr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 Х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идромеханичната арматура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–</a:t>
            </a:r>
          </a:p>
          <a:p>
            <a:pPr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спирателни кранове Данфос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обратни   </a:t>
            </a:r>
            <a:endParaRPr lang="bg-BG" sz="36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клапи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удароубиватели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  </a:t>
            </a:r>
          </a:p>
          <a:p>
            <a:pPr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въздушници Сокла;</a:t>
            </a:r>
          </a:p>
          <a:p>
            <a:pPr>
              <a:buFontTx/>
              <a:buChar char="-"/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21 бр. електронни 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защитите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з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ел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</a:t>
            </a:r>
            <a:r>
              <a:rPr lang="en-US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моторите</a:t>
            </a:r>
            <a:r>
              <a:rPr lang="bg-BG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KV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Sepam </a:t>
            </a: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от Шнайдер Електрик;</a:t>
            </a:r>
          </a:p>
          <a:p>
            <a:pPr>
              <a:buFontTx/>
              <a:buChar char="-"/>
              <a:defRPr/>
            </a:pPr>
            <a:r>
              <a:rPr lang="bg-BG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3 бр. силови трансформатори български.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36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u="sng" dirty="0" smtClean="0"/>
              <a:t>Ползи</a:t>
            </a:r>
            <a:r>
              <a:rPr lang="en-US" u="sng" dirty="0" smtClean="0"/>
              <a:t> </a:t>
            </a:r>
            <a:r>
              <a:rPr lang="en-US" u="sng" dirty="0" smtClean="0"/>
              <a:t>от</a:t>
            </a:r>
            <a:r>
              <a:rPr lang="en-US" u="sng" dirty="0" smtClean="0"/>
              <a:t> </a:t>
            </a:r>
            <a:r>
              <a:rPr lang="en-US" u="sng" dirty="0" smtClean="0"/>
              <a:t>реализирането</a:t>
            </a:r>
            <a:r>
              <a:rPr lang="en-US" u="sng" dirty="0" smtClean="0"/>
              <a:t> </a:t>
            </a:r>
            <a:r>
              <a:rPr lang="en-US" u="sng" dirty="0" smtClean="0"/>
              <a:t>на</a:t>
            </a:r>
            <a:r>
              <a:rPr lang="en-US" u="sng" dirty="0" smtClean="0"/>
              <a:t> </a:t>
            </a:r>
            <a:r>
              <a:rPr lang="en-US" u="sng" dirty="0" smtClean="0"/>
              <a:t>проекта</a:t>
            </a:r>
            <a:r>
              <a:rPr lang="en-US" u="sng" dirty="0" smtClean="0"/>
              <a:t>:</a:t>
            </a:r>
            <a:endParaRPr lang="bg-BG" u="sng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900" u="sng" dirty="0" smtClean="0"/>
          </a:p>
          <a:p>
            <a:pPr eaLnBrk="1" hangingPunct="1">
              <a:defRPr/>
            </a:pPr>
            <a:r>
              <a:rPr lang="en-US" sz="2800" dirty="0" smtClean="0"/>
              <a:t>Намаляване</a:t>
            </a:r>
            <a:r>
              <a:rPr lang="en-US" sz="2800" dirty="0" smtClean="0"/>
              <a:t> </a:t>
            </a:r>
            <a:r>
              <a:rPr lang="en-US" sz="2800" dirty="0" smtClean="0"/>
              <a:t>броя</a:t>
            </a:r>
            <a:r>
              <a:rPr lang="en-US" sz="2800" dirty="0" smtClean="0"/>
              <a:t> </a:t>
            </a:r>
            <a:r>
              <a:rPr lang="en-US" sz="2800" dirty="0" smtClean="0"/>
              <a:t>на</a:t>
            </a:r>
            <a:r>
              <a:rPr lang="en-US" sz="2800" dirty="0" smtClean="0"/>
              <a:t> </a:t>
            </a:r>
            <a:r>
              <a:rPr lang="en-US" sz="2800" dirty="0" smtClean="0"/>
              <a:t>отказите</a:t>
            </a:r>
            <a:r>
              <a:rPr lang="en-US" sz="2800" dirty="0" smtClean="0"/>
              <a:t> </a:t>
            </a:r>
            <a:r>
              <a:rPr lang="en-US" sz="2800" dirty="0" smtClean="0"/>
              <a:t>на</a:t>
            </a:r>
            <a:r>
              <a:rPr lang="en-US" sz="2800" dirty="0" smtClean="0"/>
              <a:t> ПА</a:t>
            </a:r>
            <a:r>
              <a:rPr lang="bg-BG" sz="2800" dirty="0" smtClean="0"/>
              <a:t>.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Снижаване</a:t>
            </a:r>
            <a:r>
              <a:rPr lang="en-US" sz="2800" dirty="0" smtClean="0"/>
              <a:t> </a:t>
            </a:r>
            <a:r>
              <a:rPr lang="en-US" sz="2800" dirty="0" smtClean="0"/>
              <a:t>на</a:t>
            </a:r>
            <a:r>
              <a:rPr lang="en-US" sz="2800" dirty="0" smtClean="0"/>
              <a:t> </a:t>
            </a:r>
            <a:r>
              <a:rPr lang="en-US" sz="2800" dirty="0" smtClean="0"/>
              <a:t>разходите</a:t>
            </a:r>
            <a:r>
              <a:rPr lang="en-US" sz="2800" dirty="0" smtClean="0"/>
              <a:t> </a:t>
            </a:r>
            <a:r>
              <a:rPr lang="en-US" sz="2800" dirty="0" smtClean="0"/>
              <a:t>за</a:t>
            </a:r>
            <a:r>
              <a:rPr lang="en-US" sz="2800" dirty="0" smtClean="0"/>
              <a:t> </a:t>
            </a:r>
            <a:r>
              <a:rPr lang="en-US" sz="2800" dirty="0" smtClean="0"/>
              <a:t>ремонт</a:t>
            </a:r>
            <a:r>
              <a:rPr lang="en-US" sz="2800" dirty="0" smtClean="0"/>
              <a:t> и </a:t>
            </a:r>
            <a:r>
              <a:rPr lang="en-US" sz="2800" dirty="0" smtClean="0"/>
              <a:t>поддръжка</a:t>
            </a:r>
            <a:r>
              <a:rPr lang="en-US" sz="2800" dirty="0" smtClean="0"/>
              <a:t>.</a:t>
            </a:r>
            <a:r>
              <a:rPr lang="bg-BG" sz="2800" dirty="0" smtClean="0"/>
              <a:t> </a:t>
            </a:r>
            <a:r>
              <a:rPr lang="en-US" sz="2800" dirty="0" smtClean="0"/>
              <a:t>Все</a:t>
            </a:r>
            <a:r>
              <a:rPr lang="en-US" sz="2800" dirty="0" smtClean="0"/>
              <a:t> </a:t>
            </a:r>
            <a:r>
              <a:rPr lang="en-US" sz="2800" dirty="0" smtClean="0"/>
              <a:t>по-трудно</a:t>
            </a:r>
            <a:r>
              <a:rPr lang="en-US" sz="2800" dirty="0" smtClean="0"/>
              <a:t> </a:t>
            </a:r>
            <a:r>
              <a:rPr lang="en-US" sz="2800" dirty="0" smtClean="0"/>
              <a:t>се</a:t>
            </a:r>
            <a:r>
              <a:rPr lang="en-US" sz="2800" dirty="0" smtClean="0"/>
              <a:t> </a:t>
            </a:r>
            <a:r>
              <a:rPr lang="en-US" sz="2800" dirty="0" smtClean="0"/>
              <a:t>осигуряват</a:t>
            </a:r>
            <a:r>
              <a:rPr lang="en-US" sz="2800" dirty="0" smtClean="0"/>
              <a:t> </a:t>
            </a:r>
            <a:r>
              <a:rPr lang="en-US" sz="2800" dirty="0" smtClean="0"/>
              <a:t>резервни</a:t>
            </a:r>
            <a:r>
              <a:rPr lang="en-US" sz="2800" dirty="0" smtClean="0"/>
              <a:t> </a:t>
            </a:r>
            <a:r>
              <a:rPr lang="en-US" sz="2800" dirty="0" smtClean="0"/>
              <a:t>части</a:t>
            </a:r>
            <a:r>
              <a:rPr lang="en-US" sz="2800" dirty="0" smtClean="0"/>
              <a:t> </a:t>
            </a:r>
            <a:r>
              <a:rPr lang="en-US" sz="2800" dirty="0" smtClean="0"/>
              <a:t>за</a:t>
            </a:r>
            <a:r>
              <a:rPr lang="en-US" sz="2800" dirty="0" smtClean="0"/>
              <a:t> </a:t>
            </a:r>
            <a:r>
              <a:rPr lang="en-US" sz="2800" dirty="0" smtClean="0"/>
              <a:t>остарялото</a:t>
            </a:r>
            <a:r>
              <a:rPr lang="en-US" sz="2800" dirty="0" smtClean="0"/>
              <a:t> </a:t>
            </a:r>
            <a:r>
              <a:rPr lang="bg-BG" sz="2800" dirty="0" smtClean="0"/>
              <a:t>–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    </a:t>
            </a:r>
            <a:r>
              <a:rPr lang="en-US" sz="2800" dirty="0" smtClean="0"/>
              <a:t>над</a:t>
            </a:r>
            <a:r>
              <a:rPr lang="en-US" sz="2800" dirty="0" smtClean="0"/>
              <a:t> 30 </a:t>
            </a:r>
            <a:r>
              <a:rPr lang="en-US" sz="2800" dirty="0" smtClean="0"/>
              <a:t>год</a:t>
            </a:r>
            <a:r>
              <a:rPr lang="en-US" sz="2800" dirty="0" smtClean="0"/>
              <a:t>. </a:t>
            </a:r>
            <a:r>
              <a:rPr lang="bg-BG" sz="2800" dirty="0" smtClean="0"/>
              <a:t>о</a:t>
            </a:r>
            <a:r>
              <a:rPr lang="en-US" sz="2800" dirty="0" smtClean="0"/>
              <a:t>борудване</a:t>
            </a:r>
            <a:r>
              <a:rPr lang="bg-BG" sz="2800" dirty="0" smtClean="0"/>
              <a:t>.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Снижение</a:t>
            </a:r>
            <a:r>
              <a:rPr lang="en-US" sz="2800" dirty="0" smtClean="0"/>
              <a:t> </a:t>
            </a:r>
            <a:r>
              <a:rPr lang="en-US" sz="2800" dirty="0" smtClean="0"/>
              <a:t>на</a:t>
            </a:r>
            <a:r>
              <a:rPr lang="en-US" sz="2800" dirty="0" smtClean="0"/>
              <a:t> </a:t>
            </a:r>
            <a:r>
              <a:rPr lang="en-US" sz="2800" dirty="0" smtClean="0"/>
              <a:t>разходите</a:t>
            </a:r>
            <a:r>
              <a:rPr lang="en-US" sz="2800" dirty="0" smtClean="0"/>
              <a:t> </a:t>
            </a:r>
            <a:r>
              <a:rPr lang="en-US" sz="2800" dirty="0" smtClean="0"/>
              <a:t>за</a:t>
            </a:r>
            <a:r>
              <a:rPr lang="en-US" sz="2800" dirty="0" smtClean="0"/>
              <a:t> </a:t>
            </a:r>
            <a:r>
              <a:rPr lang="en-US" sz="2800" dirty="0" smtClean="0"/>
              <a:t>ел</a:t>
            </a:r>
            <a:r>
              <a:rPr lang="en-US" sz="2800" dirty="0" smtClean="0"/>
              <a:t>.</a:t>
            </a:r>
            <a:r>
              <a:rPr lang="bg-BG" sz="2800" dirty="0" smtClean="0"/>
              <a:t> </a:t>
            </a:r>
            <a:r>
              <a:rPr lang="en-US" sz="2800" dirty="0" smtClean="0"/>
              <a:t>енергия</a:t>
            </a:r>
            <a:r>
              <a:rPr lang="en-US" sz="2800" dirty="0" smtClean="0"/>
              <a:t> </a:t>
            </a:r>
            <a:r>
              <a:rPr lang="bg-BG" sz="2800" dirty="0" smtClean="0"/>
              <a:t>- новите</a:t>
            </a:r>
            <a:r>
              <a:rPr lang="en-US" sz="2800" dirty="0" smtClean="0"/>
              <a:t> ПА </a:t>
            </a:r>
            <a:r>
              <a:rPr lang="bg-BG" sz="2800" dirty="0" smtClean="0"/>
              <a:t>са </a:t>
            </a:r>
            <a:r>
              <a:rPr lang="en-US" sz="2800" dirty="0" smtClean="0"/>
              <a:t>с </a:t>
            </a:r>
            <a:r>
              <a:rPr lang="en-US" sz="2800" dirty="0" smtClean="0"/>
              <a:t>по-висок</a:t>
            </a:r>
            <a:r>
              <a:rPr lang="en-US" sz="2800" dirty="0" smtClean="0"/>
              <a:t> КПД</a:t>
            </a:r>
            <a:r>
              <a:rPr lang="bg-BG" sz="2800" dirty="0" smtClean="0"/>
              <a:t> средно 18 %.</a:t>
            </a:r>
          </a:p>
          <a:p>
            <a:pPr eaLnBrk="1" hangingPunct="1">
              <a:defRPr/>
            </a:pPr>
            <a:r>
              <a:rPr lang="bg-BG" sz="2800" dirty="0" smtClean="0"/>
              <a:t>Намаляване на вредните емисии в атмосферата – защита на околната среда.</a:t>
            </a: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3600" dirty="0" smtClean="0"/>
              <a:t>Ползи</a:t>
            </a:r>
            <a:r>
              <a:rPr lang="en-US" sz="3600" dirty="0" smtClean="0"/>
              <a:t> </a:t>
            </a:r>
            <a:r>
              <a:rPr lang="en-US" sz="3600" dirty="0" smtClean="0"/>
              <a:t>за</a:t>
            </a:r>
            <a:r>
              <a:rPr lang="en-US" sz="3600" dirty="0" smtClean="0"/>
              <a:t> </a:t>
            </a:r>
            <a:r>
              <a:rPr lang="en-US" sz="3600" dirty="0" smtClean="0"/>
              <a:t>консуматорите</a:t>
            </a:r>
            <a:r>
              <a:rPr lang="en-US" sz="3600" dirty="0" smtClean="0"/>
              <a:t>:</a:t>
            </a:r>
            <a:endParaRPr lang="bg-BG" sz="36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 smtClean="0"/>
          </a:p>
          <a:p>
            <a:pPr eaLnBrk="1" hangingPunct="1">
              <a:defRPr/>
            </a:pPr>
            <a:r>
              <a:rPr lang="en-US" sz="3600" dirty="0" smtClean="0"/>
              <a:t>Намаляване</a:t>
            </a:r>
            <a:r>
              <a:rPr lang="en-US" sz="3600" dirty="0" smtClean="0"/>
              <a:t> </a:t>
            </a:r>
            <a:r>
              <a:rPr lang="en-US" sz="3600" dirty="0" smtClean="0"/>
              <a:t>времето</a:t>
            </a:r>
            <a:r>
              <a:rPr lang="en-US" sz="3600" dirty="0" smtClean="0"/>
              <a:t> </a:t>
            </a:r>
            <a:r>
              <a:rPr lang="en-US" sz="3600" dirty="0" smtClean="0"/>
              <a:t>за</a:t>
            </a:r>
            <a:r>
              <a:rPr lang="en-US" sz="3600" dirty="0" smtClean="0"/>
              <a:t> </a:t>
            </a:r>
            <a:r>
              <a:rPr lang="en-US" sz="3600" dirty="0" smtClean="0"/>
              <a:t>прекъсване</a:t>
            </a:r>
            <a:r>
              <a:rPr lang="en-US" sz="3600" dirty="0" smtClean="0"/>
              <a:t> </a:t>
            </a:r>
            <a:r>
              <a:rPr lang="en-US" sz="3600" dirty="0" smtClean="0"/>
              <a:t>на</a:t>
            </a:r>
            <a:r>
              <a:rPr lang="en-US" sz="3600" dirty="0" smtClean="0"/>
              <a:t> </a:t>
            </a:r>
            <a:r>
              <a:rPr lang="en-US" sz="3600" dirty="0" smtClean="0"/>
              <a:t>водоподаването</a:t>
            </a:r>
            <a:r>
              <a:rPr lang="bg-BG" sz="3600" dirty="0" smtClean="0"/>
              <a:t>.</a:t>
            </a:r>
            <a:endParaRPr lang="en-US" sz="3600" dirty="0" smtClean="0"/>
          </a:p>
          <a:p>
            <a:pPr eaLnBrk="1" hangingPunct="1">
              <a:defRPr/>
            </a:pPr>
            <a:r>
              <a:rPr lang="en-US" sz="3600" dirty="0" smtClean="0"/>
              <a:t>Подобряване</a:t>
            </a:r>
            <a:r>
              <a:rPr lang="en-US" sz="3600" dirty="0" smtClean="0"/>
              <a:t> </a:t>
            </a:r>
            <a:r>
              <a:rPr lang="en-US" sz="3600" dirty="0" smtClean="0"/>
              <a:t>нивото</a:t>
            </a:r>
            <a:r>
              <a:rPr lang="en-US" sz="3600" dirty="0" smtClean="0"/>
              <a:t> </a:t>
            </a:r>
            <a:r>
              <a:rPr lang="en-US" sz="3600" dirty="0" smtClean="0"/>
              <a:t>на</a:t>
            </a:r>
            <a:r>
              <a:rPr lang="en-US" sz="3600" dirty="0" smtClean="0"/>
              <a:t> </a:t>
            </a:r>
            <a:r>
              <a:rPr lang="en-US" sz="3600" dirty="0" smtClean="0"/>
              <a:t>услугата</a:t>
            </a:r>
            <a:r>
              <a:rPr lang="bg-BG" sz="3600" dirty="0" smtClean="0"/>
              <a:t>.</a:t>
            </a:r>
            <a:r>
              <a:rPr lang="en-US" sz="3600" dirty="0" smtClean="0"/>
              <a:t> </a:t>
            </a:r>
          </a:p>
          <a:p>
            <a:pPr eaLnBrk="1" hangingPunct="1">
              <a:defRPr/>
            </a:pPr>
            <a:r>
              <a:rPr lang="en-US" sz="3600" dirty="0" smtClean="0"/>
              <a:t>Снижение</a:t>
            </a:r>
            <a:r>
              <a:rPr lang="en-US" sz="3600" dirty="0" smtClean="0"/>
              <a:t> </a:t>
            </a:r>
            <a:r>
              <a:rPr lang="en-US" sz="3600" dirty="0" smtClean="0"/>
              <a:t>на</a:t>
            </a:r>
            <a:r>
              <a:rPr lang="en-US" sz="4400" dirty="0" smtClean="0"/>
              <a:t> </a:t>
            </a:r>
            <a:r>
              <a:rPr lang="en-US" sz="4400" dirty="0" smtClean="0"/>
              <a:t>разходите</a:t>
            </a:r>
            <a:r>
              <a:rPr lang="en-US" sz="4400" dirty="0" smtClean="0"/>
              <a:t> </a:t>
            </a:r>
            <a:r>
              <a:rPr lang="en-US" sz="3600" dirty="0" smtClean="0"/>
              <a:t>за</a:t>
            </a:r>
            <a:r>
              <a:rPr lang="en-US" sz="3600" dirty="0" smtClean="0"/>
              <a:t> </a:t>
            </a:r>
            <a:r>
              <a:rPr lang="en-US" sz="3600" dirty="0" smtClean="0"/>
              <a:t>водоподаване</a:t>
            </a:r>
            <a:r>
              <a:rPr lang="bg-BG" sz="3600" dirty="0" smtClean="0"/>
              <a:t>.</a:t>
            </a:r>
            <a:endParaRPr lang="en-US" sz="36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549275"/>
            <a:ext cx="8507413" cy="590391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5400" dirty="0" smtClean="0"/>
              <a:t>Очакван</a:t>
            </a:r>
            <a:r>
              <a:rPr lang="en-US" sz="5400" dirty="0" smtClean="0"/>
              <a:t> </a:t>
            </a:r>
            <a:r>
              <a:rPr lang="en-US" sz="5400" dirty="0" smtClean="0"/>
              <a:t>ефект</a:t>
            </a:r>
            <a:r>
              <a:rPr lang="en-US" sz="5400" dirty="0" smtClean="0"/>
              <a:t> </a:t>
            </a:r>
            <a:r>
              <a:rPr lang="en-US" sz="5400" dirty="0" smtClean="0"/>
              <a:t>от</a:t>
            </a:r>
            <a:r>
              <a:rPr lang="en-US" sz="5400" dirty="0" smtClean="0"/>
              <a:t> </a:t>
            </a:r>
            <a:endParaRPr lang="bg-BG" sz="5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5400" dirty="0" smtClean="0"/>
              <a:t>п</a:t>
            </a:r>
            <a:r>
              <a:rPr lang="en-US" sz="5400" dirty="0" smtClean="0"/>
              <a:t>одмяната</a:t>
            </a:r>
            <a:r>
              <a:rPr lang="bg-BG" sz="5400" dirty="0" smtClean="0"/>
              <a:t> </a:t>
            </a:r>
            <a:r>
              <a:rPr lang="en-US" sz="5400" dirty="0" smtClean="0"/>
              <a:t>на</a:t>
            </a:r>
            <a:r>
              <a:rPr lang="en-US" sz="5400" dirty="0" smtClean="0"/>
              <a:t> </a:t>
            </a:r>
            <a:r>
              <a:rPr lang="en-US" sz="5400" dirty="0" smtClean="0"/>
              <a:t>помпените</a:t>
            </a:r>
            <a:r>
              <a:rPr lang="en-US" sz="5400" dirty="0" smtClean="0"/>
              <a:t> </a:t>
            </a:r>
            <a:endParaRPr lang="bg-BG" sz="5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5400" dirty="0" smtClean="0"/>
              <a:t>агрегати</a:t>
            </a:r>
            <a:r>
              <a:rPr lang="bg-BG" dirty="0" smtClean="0"/>
              <a:t>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5400" dirty="0" smtClean="0">
                <a:latin typeface="Times New Roman" pitchFamily="18" charset="0"/>
              </a:rPr>
              <a:t>Спестена ел</a:t>
            </a:r>
            <a:r>
              <a:rPr lang="bg-BG" sz="5400" dirty="0" smtClean="0">
                <a:latin typeface="Times New Roman" pitchFamily="18" charset="0"/>
              </a:rPr>
              <a:t>. енергия </a:t>
            </a:r>
            <a:r>
              <a:rPr lang="bg-BG" sz="5400" dirty="0" smtClean="0">
                <a:latin typeface="Times New Roman" pitchFamily="18" charset="0"/>
              </a:rPr>
              <a:t>–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>
                <a:latin typeface="Times New Roman" pitchFamily="18" charset="0"/>
              </a:rPr>
              <a:t>2 400 хил.</a:t>
            </a:r>
            <a:r>
              <a:rPr lang="en-US" sz="4800" dirty="0" smtClean="0">
                <a:latin typeface="Times New Roman" pitchFamily="18" charset="0"/>
              </a:rPr>
              <a:t>KWh </a:t>
            </a:r>
            <a:r>
              <a:rPr lang="bg-BG" sz="4800" dirty="0" smtClean="0">
                <a:latin typeface="Times New Roman" pitchFamily="18" charset="0"/>
              </a:rPr>
              <a:t>за 1 година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>
                <a:latin typeface="Times New Roman" pitchFamily="18" charset="0"/>
              </a:rPr>
              <a:t>или 150</a:t>
            </a:r>
            <a:r>
              <a:rPr lang="en-US" sz="4800" dirty="0" smtClean="0">
                <a:latin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</a:rPr>
              <a:t>хил</a:t>
            </a:r>
            <a:r>
              <a:rPr lang="en-US" sz="4800" dirty="0" smtClean="0">
                <a:latin typeface="Times New Roman" pitchFamily="18" charset="0"/>
              </a:rPr>
              <a:t>.</a:t>
            </a:r>
            <a:r>
              <a:rPr lang="bg-BG" sz="4800" dirty="0" smtClean="0">
                <a:latin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</a:rPr>
              <a:t>евро</a:t>
            </a:r>
            <a:r>
              <a:rPr lang="en-US" sz="4800" dirty="0" smtClean="0">
                <a:latin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</a:rPr>
              <a:t>годишно</a:t>
            </a:r>
            <a:r>
              <a:rPr lang="bg-BG" sz="4800" dirty="0" smtClean="0">
                <a:latin typeface="Times New Roman" pitchFamily="18" charset="0"/>
              </a:rPr>
              <a:t>.</a:t>
            </a:r>
            <a:endParaRPr lang="en-US" sz="4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404813"/>
            <a:ext cx="8540750" cy="6192837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/>
              <a:t>Възложител на проекта е Изпълнителна Агенция ИСПА към МРРБ гр</a:t>
            </a:r>
            <a:r>
              <a:rPr lang="bg-BG" sz="3600" dirty="0" smtClean="0"/>
              <a:t>. София</a:t>
            </a:r>
            <a:r>
              <a:rPr lang="bg-BG" sz="3600" dirty="0" smtClean="0"/>
              <a:t>.</a:t>
            </a:r>
          </a:p>
          <a:p>
            <a:pPr eaLnBrk="1" hangingPunct="1">
              <a:defRPr/>
            </a:pPr>
            <a:r>
              <a:rPr lang="bg-BG" sz="3600" dirty="0" smtClean="0"/>
              <a:t>Краен </a:t>
            </a:r>
            <a:r>
              <a:rPr lang="bg-BG" sz="3600" dirty="0" smtClean="0"/>
              <a:t>бенефициен</a:t>
            </a:r>
            <a:r>
              <a:rPr lang="bg-BG" sz="3600" dirty="0" smtClean="0"/>
              <a:t> Водоснабдяване и канализация ООД гр</a:t>
            </a:r>
            <a:r>
              <a:rPr lang="bg-BG" sz="3600" dirty="0" smtClean="0"/>
              <a:t>. Русе</a:t>
            </a:r>
            <a:r>
              <a:rPr lang="bg-BG" sz="3600" dirty="0" smtClean="0"/>
              <a:t>.</a:t>
            </a:r>
          </a:p>
          <a:p>
            <a:pPr eaLnBrk="1" hangingPunct="1">
              <a:defRPr/>
            </a:pPr>
            <a:r>
              <a:rPr lang="bg-BG" sz="3600" dirty="0" smtClean="0"/>
              <a:t>Проекта за подмяна на помпи и оборудване е част от </a:t>
            </a:r>
            <a:r>
              <a:rPr lang="bg-BG" sz="3600" dirty="0" smtClean="0"/>
              <a:t>мегапроекта</a:t>
            </a:r>
            <a:r>
              <a:rPr lang="bg-BG" sz="3600" dirty="0" smtClean="0"/>
              <a:t> Подобряване водния цикъл на гр</a:t>
            </a:r>
            <a:r>
              <a:rPr lang="bg-BG" sz="3600" dirty="0" smtClean="0"/>
              <a:t>. Русе</a:t>
            </a:r>
            <a:r>
              <a:rPr lang="bg-BG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333375"/>
            <a:ext cx="9144000" cy="619125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Доставката на ПА и оборудването се извърши от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bg-BG" sz="5400" dirty="0" smtClean="0"/>
              <a:t>немската фирма Вило</a:t>
            </a:r>
            <a:r>
              <a:rPr lang="bg-BG" sz="4800" dirty="0" smtClean="0"/>
              <a:t> </a:t>
            </a:r>
            <a:endParaRPr lang="en-US" sz="4800" dirty="0" smtClean="0"/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и възлиза на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bg-BG" sz="6000" dirty="0" smtClean="0"/>
              <a:t>1 120 000 евро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bg-BG" sz="12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468313" y="981075"/>
            <a:ext cx="9144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bg-BG" altLang="bg-BG" sz="4000" dirty="0"/>
              <a:t>Тези средства са получени като</a:t>
            </a:r>
          </a:p>
          <a:p>
            <a:r>
              <a:rPr lang="bg-BG" altLang="bg-BG" sz="4400" dirty="0"/>
              <a:t>безвъзмездна</a:t>
            </a:r>
            <a:r>
              <a:rPr lang="bg-BG" altLang="bg-BG" sz="4000" dirty="0"/>
              <a:t> помощ за ВиК Русе</a:t>
            </a:r>
          </a:p>
          <a:p>
            <a:r>
              <a:rPr lang="bg-BG" altLang="bg-BG" sz="4000" dirty="0"/>
              <a:t>както следва:</a:t>
            </a:r>
          </a:p>
          <a:p>
            <a:endParaRPr lang="bg-BG" altLang="bg-BG" sz="4000" dirty="0"/>
          </a:p>
          <a:p>
            <a:endParaRPr lang="bg-BG" altLang="bg-BG" sz="800" dirty="0"/>
          </a:p>
          <a:p>
            <a:pPr>
              <a:buFontTx/>
              <a:buAutoNum type="arabicPeriod"/>
            </a:pPr>
            <a:r>
              <a:rPr lang="bg-BG" altLang="bg-BG" sz="3200" dirty="0"/>
              <a:t>От </a:t>
            </a:r>
            <a:r>
              <a:rPr lang="bg-BG" altLang="bg-BG" sz="3600" dirty="0" smtClean="0"/>
              <a:t>ИСПА, като</a:t>
            </a:r>
            <a:r>
              <a:rPr lang="bg-BG" altLang="bg-BG" sz="3200" dirty="0" smtClean="0"/>
              <a:t> </a:t>
            </a:r>
            <a:r>
              <a:rPr lang="bg-BG" altLang="bg-BG" sz="3200" dirty="0"/>
              <a:t>елемент от общия</a:t>
            </a:r>
          </a:p>
          <a:p>
            <a:r>
              <a:rPr lang="bg-BG" altLang="bg-BG" sz="3200" dirty="0"/>
              <a:t>проект за подобряване на водния цикъл</a:t>
            </a:r>
          </a:p>
          <a:p>
            <a:r>
              <a:rPr lang="bg-BG" altLang="bg-BG" sz="3200" dirty="0"/>
              <a:t>на гр</a:t>
            </a:r>
            <a:r>
              <a:rPr lang="bg-BG" altLang="bg-BG" sz="3200" dirty="0" smtClean="0"/>
              <a:t>. Русе </a:t>
            </a:r>
            <a:r>
              <a:rPr lang="bg-BG" altLang="bg-BG" sz="3200" dirty="0"/>
              <a:t>в размер на 920 000 евро.</a:t>
            </a:r>
          </a:p>
          <a:p>
            <a:endParaRPr lang="bg-BG" altLang="bg-BG" sz="3200" dirty="0"/>
          </a:p>
          <a:p>
            <a:endParaRPr lang="bg-BG" altLang="bg-BG" sz="800" dirty="0"/>
          </a:p>
          <a:p>
            <a:pPr>
              <a:buFontTx/>
              <a:buAutoNum type="arabicPeriod" startAt="2"/>
            </a:pPr>
            <a:r>
              <a:rPr lang="bg-BG" altLang="bg-BG" sz="3200" dirty="0"/>
              <a:t>От Републиканския бюджет – 200 000 евро.</a:t>
            </a:r>
            <a:endParaRPr lang="en-US" altLang="bg-BG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333375"/>
            <a:ext cx="8540750" cy="57594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Това е </a:t>
            </a:r>
            <a:r>
              <a:rPr lang="bg-BG" sz="5400" dirty="0" smtClean="0"/>
              <a:t>първи</a:t>
            </a:r>
            <a:r>
              <a:rPr lang="bg-BG" sz="4800" dirty="0" smtClean="0"/>
              <a:t> за България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проект</a:t>
            </a:r>
            <a:r>
              <a:rPr lang="bg-BG" sz="4800" dirty="0" smtClean="0"/>
              <a:t>, който </a:t>
            </a:r>
            <a:r>
              <a:rPr lang="bg-BG" sz="4800" dirty="0" smtClean="0"/>
              <a:t>ползва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безвъзмездна помощ за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подобряване на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енергийната ефективност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4800" dirty="0" smtClean="0"/>
              <a:t>на водоснабдителна фирма.</a:t>
            </a:r>
            <a:endParaRPr lang="en-US" sz="4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88913"/>
            <a:ext cx="8540750" cy="64087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За по-малко от 1 година се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инвестираха в нови ПА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4000" dirty="0" smtClean="0"/>
              <a:t>2 200 000</a:t>
            </a:r>
            <a:r>
              <a:rPr lang="bg-BG" sz="3600" dirty="0" smtClean="0"/>
              <a:t> лева.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bg-BG" sz="10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Средно за година със собствени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средства закупуваме нови ПА за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4000" dirty="0" smtClean="0"/>
              <a:t>50 000</a:t>
            </a:r>
            <a:r>
              <a:rPr lang="bg-BG" sz="3600" dirty="0" smtClean="0"/>
              <a:t> лева.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bg-BG" sz="12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В този проект се вложиха пари за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енергийна ефективност колкото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обикновено влагаме за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bg-BG" sz="3600" dirty="0" smtClean="0"/>
              <a:t> </a:t>
            </a:r>
            <a:r>
              <a:rPr lang="bg-BG" sz="4400" dirty="0" smtClean="0"/>
              <a:t>45 години.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bg-BG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692150"/>
            <a:ext cx="8540750" cy="5407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Новите помпени агрегати работят по-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ефективно</a:t>
            </a:r>
            <a:r>
              <a:rPr lang="bg-BG" dirty="0" smtClean="0"/>
              <a:t>, защото </a:t>
            </a:r>
            <a:r>
              <a:rPr lang="bg-BG" dirty="0" smtClean="0"/>
              <a:t>са съвременни и са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произведени с натрупания опит в областта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на </a:t>
            </a:r>
            <a:r>
              <a:rPr lang="bg-BG" dirty="0" smtClean="0"/>
              <a:t>помпостроенето</a:t>
            </a:r>
            <a:r>
              <a:rPr lang="bg-BG" dirty="0" smtClean="0"/>
              <a:t> и с използването на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новооткрити материали през последните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30 години.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Те са подбрани</a:t>
            </a:r>
            <a:r>
              <a:rPr lang="bg-BG" dirty="0" smtClean="0"/>
              <a:t>, така </a:t>
            </a:r>
            <a:r>
              <a:rPr lang="bg-BG" dirty="0" smtClean="0"/>
              <a:t>че да работят с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максимално КПД съобразно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характеристиките на напорните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bg-BG" dirty="0" smtClean="0"/>
              <a:t>водопроводи.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50825" y="260350"/>
            <a:ext cx="864235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bg-BG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Срок на доставка на съоръженията </a:t>
            </a:r>
          </a:p>
          <a:p>
            <a:pPr algn="ctr">
              <a:defRPr/>
            </a:pPr>
            <a:r>
              <a:rPr lang="bg-BG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 календарни месеца</a:t>
            </a:r>
            <a:endParaRPr lang="en-US" sz="4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bg-BG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от 09.2007 до 02.2008 год.</a:t>
            </a:r>
            <a:r>
              <a:rPr lang="bg-BG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endParaRPr lang="bg-BG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bg-BG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Срок на монтаж на съоръженията  </a:t>
            </a:r>
          </a:p>
          <a:p>
            <a:pPr algn="ctr">
              <a:defRPr/>
            </a:pPr>
            <a:r>
              <a:rPr lang="bg-BG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 календарни месеца</a:t>
            </a:r>
            <a:endParaRPr lang="en-US" sz="4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bg-BG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от 03.2008 до</a:t>
            </a:r>
            <a:r>
              <a:rPr lang="en-US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bg-BG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09.2008 год.</a:t>
            </a:r>
          </a:p>
          <a:p>
            <a:pPr algn="ctr">
              <a:defRPr/>
            </a:pPr>
            <a:r>
              <a:rPr lang="bg-BG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bg-BG" sz="4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Изпълнител на монтажа -  ВиК Русе</a:t>
            </a:r>
            <a:endParaRPr lang="en-US" sz="48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0"/>
            <a:ext cx="8893175" cy="6669088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В </a:t>
            </a:r>
            <a:r>
              <a:rPr lang="en-US" dirty="0" smtClean="0"/>
              <a:t>проекта</a:t>
            </a:r>
            <a:r>
              <a:rPr lang="en-US" dirty="0" smtClean="0"/>
              <a:t> е </a:t>
            </a:r>
            <a:r>
              <a:rPr lang="en-US" dirty="0" smtClean="0"/>
              <a:t>включена</a:t>
            </a:r>
            <a:r>
              <a:rPr lang="en-US" dirty="0" smtClean="0"/>
              <a:t> </a:t>
            </a:r>
            <a:r>
              <a:rPr lang="en-US" dirty="0" smtClean="0"/>
              <a:t>подмяната</a:t>
            </a:r>
            <a:r>
              <a:rPr lang="en-US" dirty="0" smtClean="0"/>
              <a:t> </a:t>
            </a:r>
            <a:r>
              <a:rPr lang="en-US" dirty="0" smtClean="0"/>
              <a:t>на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старите</a:t>
            </a:r>
            <a:r>
              <a:rPr lang="en-US" dirty="0" smtClean="0"/>
              <a:t> ПА с </a:t>
            </a:r>
            <a:r>
              <a:rPr lang="en-US" dirty="0" smtClean="0"/>
              <a:t>нови</a:t>
            </a:r>
            <a:r>
              <a:rPr lang="en-US" dirty="0" smtClean="0"/>
              <a:t>, </a:t>
            </a:r>
            <a:r>
              <a:rPr lang="en-US" dirty="0" smtClean="0"/>
              <a:t>високоефективни</a:t>
            </a:r>
            <a:r>
              <a:rPr lang="bg-BG" dirty="0" smtClean="0"/>
              <a:t> п</a:t>
            </a:r>
            <a:r>
              <a:rPr lang="en-US" dirty="0" smtClean="0"/>
              <a:t>омпи</a:t>
            </a:r>
            <a:endParaRPr lang="bg-BG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dirty="0" smtClean="0"/>
              <a:t>Вило</a:t>
            </a:r>
            <a:r>
              <a:rPr lang="en-US" dirty="0" smtClean="0"/>
              <a:t>, </a:t>
            </a:r>
            <a:r>
              <a:rPr lang="en-US" dirty="0" smtClean="0"/>
              <a:t>както</a:t>
            </a:r>
            <a:r>
              <a:rPr lang="en-US" dirty="0" smtClean="0"/>
              <a:t> </a:t>
            </a:r>
            <a:r>
              <a:rPr lang="en-US" dirty="0" smtClean="0"/>
              <a:t>следва</a:t>
            </a:r>
            <a:r>
              <a:rPr lang="en-US" dirty="0" smtClean="0"/>
              <a:t>: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en-US" sz="20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ПС І-</a:t>
            </a:r>
            <a:r>
              <a:rPr lang="en-US" sz="2800" dirty="0" smtClean="0"/>
              <a:t>ви</a:t>
            </a:r>
            <a:r>
              <a:rPr lang="en-US" sz="2800" dirty="0" smtClean="0"/>
              <a:t> </a:t>
            </a:r>
            <a:r>
              <a:rPr lang="en-US" sz="2800" dirty="0" smtClean="0"/>
              <a:t>подем</a:t>
            </a:r>
            <a:r>
              <a:rPr lang="en-US" sz="2800" dirty="0" smtClean="0"/>
              <a:t> - 5 </a:t>
            </a:r>
            <a:r>
              <a:rPr lang="en-US" sz="2800" dirty="0" smtClean="0"/>
              <a:t>бр</a:t>
            </a:r>
            <a:r>
              <a:rPr lang="en-US" sz="2800" dirty="0" smtClean="0"/>
              <a:t>.  </a:t>
            </a:r>
            <a:r>
              <a:rPr lang="bg-BG" sz="2800" dirty="0" smtClean="0"/>
              <a:t>вертикални ПА  6 К</a:t>
            </a:r>
            <a:r>
              <a:rPr lang="en-US" sz="2800" dirty="0" smtClean="0"/>
              <a:t>V</a:t>
            </a:r>
            <a:r>
              <a:rPr lang="bg-BG" sz="2800" dirty="0" smtClean="0"/>
              <a:t> </a:t>
            </a:r>
            <a:endParaRPr lang="en-US" sz="28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ПС ІІ- </a:t>
            </a:r>
            <a:r>
              <a:rPr lang="en-US" sz="2800" dirty="0" smtClean="0"/>
              <a:t>ри</a:t>
            </a:r>
            <a:r>
              <a:rPr lang="en-US" sz="2800" dirty="0" smtClean="0"/>
              <a:t> </a:t>
            </a:r>
            <a:r>
              <a:rPr lang="en-US" sz="2800" dirty="0" smtClean="0"/>
              <a:t>подем</a:t>
            </a:r>
            <a:r>
              <a:rPr lang="en-US" sz="2800" dirty="0" smtClean="0"/>
              <a:t> - 5 </a:t>
            </a:r>
            <a:r>
              <a:rPr lang="en-US" sz="2800" dirty="0" smtClean="0"/>
              <a:t>бр</a:t>
            </a:r>
            <a:r>
              <a:rPr lang="en-US" sz="2800" dirty="0" smtClean="0"/>
              <a:t>. </a:t>
            </a:r>
            <a:r>
              <a:rPr lang="bg-BG" sz="2800" dirty="0" smtClean="0"/>
              <a:t>двуделни</a:t>
            </a:r>
            <a:r>
              <a:rPr lang="bg-BG" sz="2800" dirty="0" smtClean="0"/>
              <a:t> ПА 6 К</a:t>
            </a:r>
            <a:r>
              <a:rPr lang="en-US" sz="2800" dirty="0" smtClean="0"/>
              <a:t>V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8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 smtClean="0"/>
              <a:t>ПС ІІІ-</a:t>
            </a:r>
            <a:r>
              <a:rPr lang="en-US" sz="2800" dirty="0" smtClean="0"/>
              <a:t>ти</a:t>
            </a:r>
            <a:r>
              <a:rPr lang="en-US" sz="2800" dirty="0" smtClean="0"/>
              <a:t> </a:t>
            </a:r>
            <a:r>
              <a:rPr lang="en-US" sz="2800" dirty="0" smtClean="0"/>
              <a:t>подем</a:t>
            </a:r>
            <a:r>
              <a:rPr lang="en-US" sz="2800" dirty="0" smtClean="0"/>
              <a:t> - 4 </a:t>
            </a:r>
            <a:r>
              <a:rPr lang="en-US" sz="2800" dirty="0" smtClean="0"/>
              <a:t>бр</a:t>
            </a:r>
            <a:r>
              <a:rPr lang="en-US" sz="2800" dirty="0" smtClean="0"/>
              <a:t>.</a:t>
            </a:r>
            <a:r>
              <a:rPr lang="bg-BG" sz="2800" dirty="0" smtClean="0"/>
              <a:t> </a:t>
            </a:r>
            <a:r>
              <a:rPr lang="bg-BG" sz="2800" dirty="0" smtClean="0"/>
              <a:t>двуделни</a:t>
            </a:r>
            <a:r>
              <a:rPr lang="bg-BG" sz="2800" dirty="0" smtClean="0"/>
              <a:t> ПА 0,4 К</a:t>
            </a:r>
            <a:r>
              <a:rPr lang="en-US" sz="2800" dirty="0" smtClean="0"/>
              <a:t>V</a:t>
            </a:r>
            <a:r>
              <a:rPr lang="bg-BG" sz="2000" dirty="0" smtClean="0"/>
              <a:t>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endParaRPr lang="bg-BG" sz="20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Общо 14 от най-големите ПА във ВиК Русе</a:t>
            </a:r>
            <a:r>
              <a:rPr lang="bg-BG" sz="2800" dirty="0" smtClean="0"/>
              <a:t>, които</a:t>
            </a:r>
            <a:endParaRPr lang="bg-BG" sz="28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bg-BG" sz="2800" dirty="0" smtClean="0"/>
              <a:t>консумират 50 % от цялата ел</a:t>
            </a:r>
            <a:r>
              <a:rPr lang="bg-BG" sz="2800" dirty="0" smtClean="0"/>
              <a:t>. енергия </a:t>
            </a:r>
            <a:r>
              <a:rPr lang="bg-BG" sz="2800" dirty="0" smtClean="0"/>
              <a:t>за фирмата.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158</TotalTime>
  <Words>518</Words>
  <Application>Microsoft Office PowerPoint</Application>
  <PresentationFormat>Презентация на цял екран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13</vt:i4>
      </vt:variant>
    </vt:vector>
  </HeadingPairs>
  <TitlesOfParts>
    <vt:vector size="18" baseType="lpstr">
      <vt:lpstr>Arial</vt:lpstr>
      <vt:lpstr>Wingdings</vt:lpstr>
      <vt:lpstr>Calibri</vt:lpstr>
      <vt:lpstr>Times New Roman</vt:lpstr>
      <vt:lpstr>Clouds</vt:lpstr>
      <vt:lpstr>Подобряване ефективността на основните помпени станции  във  ВиК Русе ООД  по проекта ИСПА 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Помпени станции</dc:title>
  <dc:creator>pc</dc:creator>
  <cp:lastModifiedBy>Rumen Yordanov</cp:lastModifiedBy>
  <cp:revision>21</cp:revision>
  <dcterms:created xsi:type="dcterms:W3CDTF">2007-10-21T17:10:27Z</dcterms:created>
  <dcterms:modified xsi:type="dcterms:W3CDTF">2026-04-14T09:45:13Z</dcterms:modified>
</cp:coreProperties>
</file>