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13" autoAdjust="0"/>
    <p:restoredTop sz="94660"/>
  </p:normalViewPr>
  <p:slideViewPr>
    <p:cSldViewPr>
      <p:cViewPr varScale="1">
        <p:scale>
          <a:sx n="88" d="100"/>
          <a:sy n="88" d="100"/>
        </p:scale>
        <p:origin x="108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686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86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grpSp>
          <p:nvGrpSpPr>
            <p:cNvPr id="6861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86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86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86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86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86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86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86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86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86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86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86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86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86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</p:grpSp>
        <p:sp>
          <p:nvSpPr>
            <p:cNvPr id="686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86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86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86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86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86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86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86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86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86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86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  <p:grpSp>
          <p:nvGrpSpPr>
            <p:cNvPr id="686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86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86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86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86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86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</p:grpSp>
        <p:sp>
          <p:nvSpPr>
            <p:cNvPr id="686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86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</p:grpSp>
      <p:sp>
        <p:nvSpPr>
          <p:cNvPr id="686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bg-BG" noProof="0" smtClean="0"/>
              <a:t>Click to edit Master title style</a:t>
            </a:r>
          </a:p>
        </p:txBody>
      </p:sp>
      <p:sp>
        <p:nvSpPr>
          <p:cNvPr id="686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bg-BG" noProof="0" smtClean="0"/>
              <a:t>Click to edit Master subtitle style</a:t>
            </a:r>
          </a:p>
        </p:txBody>
      </p:sp>
      <p:sp>
        <p:nvSpPr>
          <p:cNvPr id="6864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6865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6865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4ECFD9A-D71B-45FD-947F-A9A96A78B1AB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C388D-7C28-40DC-A5A2-C8F93F2449DB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55133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A6B45-CFA2-42AD-8303-2290CFFC8926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21942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82174-93DF-43FD-B80B-C34A3DF146AF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331708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C126D-7531-410C-B462-689AB641A1EC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357104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69E28-580C-4B02-AED0-0A300E58724E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39297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F60FF-D2D0-4B11-8559-20AA093F8BB1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313852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DDDC3-B4B5-4570-A53D-4660C57881E3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387231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34758A-F95D-4EBD-8768-DA55989A2C57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389706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68545-03E5-4915-BB49-A4B8F5CD8FE0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181703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 dirty="0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E6BD2-6862-4179-9B9B-D80F551156C6}" type="slidenum">
              <a:rPr lang="en-US" altLang="bg-BG"/>
              <a:pPr/>
              <a:t>‹#›</a:t>
            </a:fld>
            <a:endParaRPr lang="en-US" altLang="bg-BG" dirty="0"/>
          </a:p>
        </p:txBody>
      </p:sp>
    </p:spTree>
    <p:extLst>
      <p:ext uri="{BB962C8B-B14F-4D97-AF65-F5344CB8AC3E}">
        <p14:creationId xmlns:p14="http://schemas.microsoft.com/office/powerpoint/2010/main" val="310465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75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75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75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grpSp>
          <p:nvGrpSpPr>
            <p:cNvPr id="6759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75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75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75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75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75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75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75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75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75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76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76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76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76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</p:grpSp>
        <p:sp>
          <p:nvSpPr>
            <p:cNvPr id="676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76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76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76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76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76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76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76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76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76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76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  <p:grpSp>
          <p:nvGrpSpPr>
            <p:cNvPr id="676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76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76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76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76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  <p:sp>
            <p:nvSpPr>
              <p:cNvPr id="676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bg-BG" dirty="0"/>
              </a:p>
            </p:txBody>
          </p:sp>
        </p:grpSp>
        <p:sp>
          <p:nvSpPr>
            <p:cNvPr id="676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  <p:sp>
          <p:nvSpPr>
            <p:cNvPr id="676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 dirty="0"/>
            </a:p>
          </p:txBody>
        </p:sp>
      </p:grpSp>
      <p:sp>
        <p:nvSpPr>
          <p:cNvPr id="676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676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bg-BG" dirty="0"/>
          </a:p>
        </p:txBody>
      </p:sp>
      <p:sp>
        <p:nvSpPr>
          <p:cNvPr id="676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bg-BG" dirty="0"/>
          </a:p>
        </p:txBody>
      </p:sp>
      <p:sp>
        <p:nvSpPr>
          <p:cNvPr id="676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E7239F51-D7F4-49A0-BC34-F8E4A8955CCA}" type="slidenum">
              <a:rPr lang="en-US" altLang="bg-BG"/>
              <a:pPr/>
              <a:t>‹#›</a:t>
            </a:fld>
            <a:endParaRPr lang="en-US" altLang="bg-BG" dirty="0"/>
          </a:p>
        </p:txBody>
      </p:sp>
      <p:sp>
        <p:nvSpPr>
          <p:cNvPr id="676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ISPAORG.doc" TargetMode="External"/><Relationship Id="rId2" Type="http://schemas.openxmlformats.org/officeDocument/2006/relationships/hyperlink" Target="grafik.DO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92275"/>
            <a:ext cx="7772400" cy="5165725"/>
          </a:xfrm>
        </p:spPr>
        <p:txBody>
          <a:bodyPr/>
          <a:lstStyle/>
          <a:p>
            <a:r>
              <a:rPr lang="bg-BG" altLang="bg-BG" sz="8800" dirty="0"/>
              <a:t>Стъпки</a:t>
            </a:r>
            <a:r>
              <a:rPr lang="bg-BG" altLang="bg-BG" dirty="0"/>
              <a:t> </a:t>
            </a:r>
            <a:br>
              <a:rPr lang="bg-BG" altLang="bg-BG" dirty="0"/>
            </a:br>
            <a:r>
              <a:rPr lang="bg-BG" altLang="bg-BG" dirty="0"/>
              <a:t>при реализация на проекта </a:t>
            </a:r>
            <a:r>
              <a:rPr lang="bg-BG" altLang="bg-BG" sz="7200" dirty="0"/>
              <a:t>ИСПА </a:t>
            </a:r>
            <a:r>
              <a:rPr lang="bg-BG" altLang="bg-BG" dirty="0"/>
              <a:t/>
            </a:r>
            <a:br>
              <a:rPr lang="bg-BG" altLang="bg-BG" dirty="0"/>
            </a:br>
            <a:r>
              <a:rPr lang="bg-BG" altLang="bg-BG" sz="7200" dirty="0"/>
              <a:t>Подобряване водния цикъл на град Русе</a:t>
            </a:r>
            <a:endParaRPr lang="en-US" altLang="bg-BG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54784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3600" dirty="0"/>
              <a:t>1.Формулиране на обхвата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3600" dirty="0"/>
              <a:t>целите на проекта.</a:t>
            </a:r>
          </a:p>
          <a:p>
            <a:pPr>
              <a:lnSpc>
                <a:spcPct val="90000"/>
              </a:lnSpc>
            </a:pPr>
            <a:r>
              <a:rPr lang="bg-BG" altLang="bg-BG" sz="3600" dirty="0"/>
              <a:t>Сформиране на екип за работа по проекта;</a:t>
            </a:r>
          </a:p>
          <a:p>
            <a:pPr>
              <a:lnSpc>
                <a:spcPct val="90000"/>
              </a:lnSpc>
            </a:pPr>
            <a:r>
              <a:rPr lang="bg-BG" altLang="bg-BG" sz="3600" dirty="0"/>
              <a:t>Проучване опита на ВиК Шумен;</a:t>
            </a:r>
          </a:p>
          <a:p>
            <a:pPr>
              <a:lnSpc>
                <a:spcPct val="90000"/>
              </a:lnSpc>
            </a:pPr>
            <a:r>
              <a:rPr lang="bg-BG" altLang="bg-BG" sz="3600" dirty="0"/>
              <a:t>Набиране на идеи за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3600" dirty="0"/>
              <a:t>подобрения и изготвяне на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3600" dirty="0"/>
              <a:t>дълъг списък с потенциални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3600" dirty="0"/>
              <a:t>обекти.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bg-BG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bg-BG" dirty="0"/>
              <a:t/>
            </a:r>
            <a:br>
              <a:rPr lang="en-US" altLang="bg-BG" dirty="0"/>
            </a:br>
            <a:r>
              <a:rPr lang="bg-BG" altLang="bg-BG" dirty="0"/>
              <a:t>2.Проучване и анализ на предложените обекти за изпълнимост.</a:t>
            </a:r>
          </a:p>
          <a:p>
            <a:r>
              <a:rPr lang="bg-BG" altLang="bg-BG" dirty="0"/>
              <a:t>Дали са икономически обосновани?</a:t>
            </a:r>
          </a:p>
          <a:p>
            <a:r>
              <a:rPr lang="bg-BG" altLang="bg-BG" dirty="0"/>
              <a:t>Дали ще бъдат одобрени от Европейската комисия?</a:t>
            </a:r>
          </a:p>
          <a:p>
            <a:r>
              <a:rPr lang="bg-BG" altLang="bg-BG" dirty="0"/>
              <a:t>Изготвяне на работни проекти за одобрените предложения.</a:t>
            </a:r>
            <a:endParaRPr lang="en-US" alt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800" dirty="0"/>
              <a:t>3.Изготвяне на доклад за изпълнимостта на проекта.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800" dirty="0"/>
              <a:t>4.Попълване на формулярите за кандидатстване за одобрение на проекта.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800" dirty="0"/>
              <a:t>Проучването</a:t>
            </a:r>
            <a:r>
              <a:rPr lang="bg-BG" altLang="bg-BG" sz="2800" dirty="0" smtClean="0"/>
              <a:t>, докладът </a:t>
            </a:r>
            <a:r>
              <a:rPr lang="bg-BG" altLang="bg-BG" sz="2800" dirty="0"/>
              <a:t>и попълването на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800" dirty="0"/>
              <a:t>формулярите се изпълни с помощта на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800" dirty="0"/>
              <a:t>консултанти.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800" dirty="0"/>
              <a:t>5.Одобрение на проекта и подписване на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800" dirty="0"/>
              <a:t>финансов меморандум.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800" dirty="0"/>
              <a:t>6.Изготвяне на тръжна документация –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bg-BG" altLang="bg-BG" sz="2800" dirty="0"/>
              <a:t>консултанти и Агенция ИСПА към МРРБ.</a:t>
            </a:r>
            <a:endParaRPr lang="en-US" alt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bg-BG" sz="2800" dirty="0"/>
              <a:t>7.</a:t>
            </a:r>
            <a:r>
              <a:rPr lang="bg-BG" altLang="bg-BG" sz="2800" dirty="0"/>
              <a:t>Провеждане на тръжна процедура и избор на доставчик на съоръженията.</a:t>
            </a:r>
          </a:p>
          <a:p>
            <a:pPr>
              <a:buFont typeface="Wingdings" panose="05000000000000000000" pitchFamily="2" charset="2"/>
              <a:buNone/>
            </a:pPr>
            <a:r>
              <a:rPr lang="bg-BG" altLang="bg-BG" sz="2800" dirty="0"/>
              <a:t>8.Сключване на Договор със спечелилия търга – фирма Вило.</a:t>
            </a:r>
          </a:p>
          <a:p>
            <a:pPr>
              <a:buFont typeface="Wingdings" panose="05000000000000000000" pitchFamily="2" charset="2"/>
              <a:buNone/>
            </a:pPr>
            <a:r>
              <a:rPr lang="bg-BG" altLang="bg-BG" sz="2800" dirty="0">
                <a:hlinkClick r:id="rId2" action="ppaction://hlinkfile"/>
              </a:rPr>
              <a:t>9.Изготвяне на график за доставка на оборудването</a:t>
            </a:r>
            <a:r>
              <a:rPr lang="bg-BG" altLang="bg-BG" sz="2800" dirty="0"/>
              <a:t>.</a:t>
            </a:r>
          </a:p>
          <a:p>
            <a:pPr>
              <a:buFont typeface="Wingdings" panose="05000000000000000000" pitchFamily="2" charset="2"/>
              <a:buNone/>
            </a:pPr>
            <a:r>
              <a:rPr lang="bg-BG" altLang="bg-BG" sz="2800" dirty="0">
                <a:hlinkClick r:id="rId3" action="ppaction://hlinkfile"/>
              </a:rPr>
              <a:t>10.Подготовка на ВиК за изпълнение на монтажа – сформиране на работни групи и оборудване на групите с необходимите инструменти и механизация</a:t>
            </a:r>
            <a:r>
              <a:rPr lang="bg-BG" altLang="bg-BG" sz="2800" dirty="0" smtClean="0">
                <a:hlinkClick r:id="rId3" action="ppaction://hlinkfile"/>
              </a:rPr>
              <a:t>; подготовка </a:t>
            </a:r>
            <a:r>
              <a:rPr lang="bg-BG" altLang="bg-BG" sz="2800" dirty="0">
                <a:hlinkClick r:id="rId3" action="ppaction://hlinkfile"/>
              </a:rPr>
              <a:t>на обектите за монтаж на оборудването</a:t>
            </a:r>
            <a:r>
              <a:rPr lang="bg-BG" altLang="bg-BG" sz="2800" dirty="0"/>
              <a:t>. </a:t>
            </a:r>
            <a:endParaRPr lang="en-US" altLang="bg-BG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507413" cy="5576888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bg-BG" altLang="bg-BG" sz="3600" dirty="0">
                <a:latin typeface="Times New Roman" panose="02020603050405020304" pitchFamily="18" charset="0"/>
              </a:rPr>
              <a:t>11.Провеждане на среща с изпълнителите на монтажа и запознаване с предстоящите задачи.</a:t>
            </a:r>
          </a:p>
          <a:p>
            <a:pPr>
              <a:buFont typeface="Wingdings" panose="05000000000000000000" pitchFamily="2" charset="2"/>
              <a:buNone/>
            </a:pPr>
            <a:r>
              <a:rPr lang="bg-BG" altLang="bg-BG" sz="3600" dirty="0">
                <a:latin typeface="Times New Roman" panose="02020603050405020304" pitchFamily="18" charset="0"/>
              </a:rPr>
              <a:t>12.Приемо – предаване на доставеното оборудване – централен склад гр</a:t>
            </a:r>
            <a:r>
              <a:rPr lang="bg-BG" altLang="bg-BG" sz="3600" dirty="0" smtClean="0">
                <a:latin typeface="Times New Roman" panose="02020603050405020304" pitchFamily="18" charset="0"/>
              </a:rPr>
              <a:t>. Русе</a:t>
            </a:r>
            <a:r>
              <a:rPr lang="bg-BG" altLang="bg-BG" sz="3600" dirty="0">
                <a:latin typeface="Times New Roman" panose="02020603050405020304" pitchFamily="18" charset="0"/>
              </a:rPr>
              <a:t>.</a:t>
            </a:r>
            <a:endParaRPr lang="en-US" altLang="bg-BG" sz="3600" dirty="0">
              <a:latin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bg-BG" sz="3600" dirty="0">
                <a:latin typeface="Times New Roman" panose="02020603050405020304" pitchFamily="18" charset="0"/>
              </a:rPr>
              <a:t>13.</a:t>
            </a:r>
            <a:r>
              <a:rPr lang="bg-BG" altLang="bg-BG" sz="3600" dirty="0">
                <a:latin typeface="Times New Roman" panose="02020603050405020304" pitchFamily="18" charset="0"/>
              </a:rPr>
              <a:t>Обучение на персонала.</a:t>
            </a:r>
          </a:p>
          <a:p>
            <a:pPr>
              <a:buFont typeface="Wingdings" panose="05000000000000000000" pitchFamily="2" charset="2"/>
              <a:buNone/>
            </a:pPr>
            <a:r>
              <a:rPr lang="bg-BG" altLang="bg-BG" sz="3600" dirty="0">
                <a:latin typeface="Times New Roman" panose="02020603050405020304" pitchFamily="18" charset="0"/>
              </a:rPr>
              <a:t>14.Монтаж на новите съоръжения.</a:t>
            </a:r>
          </a:p>
          <a:p>
            <a:pPr>
              <a:buFont typeface="Wingdings" panose="05000000000000000000" pitchFamily="2" charset="2"/>
              <a:buNone/>
            </a:pPr>
            <a:r>
              <a:rPr lang="bg-BG" altLang="bg-BG" sz="3600" dirty="0">
                <a:latin typeface="Times New Roman" panose="02020603050405020304" pitchFamily="18" charset="0"/>
              </a:rPr>
              <a:t>15.Тестване на ПА и въвеждане в експлоатация.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bg-BG" sz="3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450"/>
            <a:ext cx="9601200" cy="70548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bg-BG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108</TotalTime>
  <Words>193</Words>
  <Application>Microsoft Office PowerPoint</Application>
  <PresentationFormat>Презентация на цял екран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Verdana</vt:lpstr>
      <vt:lpstr>Wingdings</vt:lpstr>
      <vt:lpstr>Globe</vt:lpstr>
      <vt:lpstr>Стъпки  при реализация на проекта ИСПА  Подобряване водния цикъл на град Русе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Помпени станции</dc:title>
  <dc:creator>pc</dc:creator>
  <cp:lastModifiedBy>Rumen Yordanov</cp:lastModifiedBy>
  <cp:revision>13</cp:revision>
  <dcterms:created xsi:type="dcterms:W3CDTF">2007-10-21T17:10:27Z</dcterms:created>
  <dcterms:modified xsi:type="dcterms:W3CDTF">2026-04-14T09:45:56Z</dcterms:modified>
</cp:coreProperties>
</file>