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3"/>
  </p:notesMasterIdLst>
  <p:handoutMasterIdLst>
    <p:handoutMasterId r:id="rId34"/>
  </p:handoutMasterIdLst>
  <p:sldIdLst>
    <p:sldId id="265" r:id="rId2"/>
    <p:sldId id="286" r:id="rId3"/>
    <p:sldId id="326" r:id="rId4"/>
    <p:sldId id="322" r:id="rId5"/>
    <p:sldId id="288" r:id="rId6"/>
    <p:sldId id="325" r:id="rId7"/>
    <p:sldId id="290" r:id="rId8"/>
    <p:sldId id="285" r:id="rId9"/>
    <p:sldId id="330" r:id="rId10"/>
    <p:sldId id="291" r:id="rId11"/>
    <p:sldId id="292" r:id="rId12"/>
    <p:sldId id="314" r:id="rId13"/>
    <p:sldId id="293" r:id="rId14"/>
    <p:sldId id="315" r:id="rId15"/>
    <p:sldId id="316" r:id="rId16"/>
    <p:sldId id="317" r:id="rId17"/>
    <p:sldId id="297" r:id="rId18"/>
    <p:sldId id="298" r:id="rId19"/>
    <p:sldId id="318" r:id="rId20"/>
    <p:sldId id="319" r:id="rId21"/>
    <p:sldId id="320" r:id="rId22"/>
    <p:sldId id="324" r:id="rId23"/>
    <p:sldId id="332" r:id="rId24"/>
    <p:sldId id="301" r:id="rId25"/>
    <p:sldId id="310" r:id="rId26"/>
    <p:sldId id="302" r:id="rId27"/>
    <p:sldId id="311" r:id="rId28"/>
    <p:sldId id="276" r:id="rId29"/>
    <p:sldId id="270" r:id="rId30"/>
    <p:sldId id="272" r:id="rId31"/>
    <p:sldId id="312" r:id="rId32"/>
  </p:sldIdLst>
  <p:sldSz cx="10287000" cy="6858000" type="35mm"/>
  <p:notesSz cx="6858000" cy="9144000"/>
  <p:defaultTextStyle>
    <a:defPPr>
      <a:defRPr lang="en-US"/>
    </a:defPPr>
    <a:lvl1pPr algn="l" rtl="0" eaLnBrk="0" fontAlgn="base" hangingPunct="0">
      <a:spcBef>
        <a:spcPct val="0"/>
      </a:spcBef>
      <a:spcAft>
        <a:spcPct val="0"/>
      </a:spcAft>
      <a:defRPr sz="2400" b="1" kern="1200" baseline="-18000">
        <a:solidFill>
          <a:srgbClr val="EEDA1C"/>
        </a:solidFill>
        <a:latin typeface="Arial" panose="020B0604020202020204" pitchFamily="34" charset="0"/>
        <a:ea typeface="+mn-ea"/>
        <a:cs typeface="+mn-cs"/>
      </a:defRPr>
    </a:lvl1pPr>
    <a:lvl2pPr marL="457200" algn="l" rtl="0" eaLnBrk="0" fontAlgn="base" hangingPunct="0">
      <a:spcBef>
        <a:spcPct val="0"/>
      </a:spcBef>
      <a:spcAft>
        <a:spcPct val="0"/>
      </a:spcAft>
      <a:defRPr sz="2400" b="1" kern="1200" baseline="-18000">
        <a:solidFill>
          <a:srgbClr val="EEDA1C"/>
        </a:solidFill>
        <a:latin typeface="Arial" panose="020B0604020202020204" pitchFamily="34" charset="0"/>
        <a:ea typeface="+mn-ea"/>
        <a:cs typeface="+mn-cs"/>
      </a:defRPr>
    </a:lvl2pPr>
    <a:lvl3pPr marL="914400" algn="l" rtl="0" eaLnBrk="0" fontAlgn="base" hangingPunct="0">
      <a:spcBef>
        <a:spcPct val="0"/>
      </a:spcBef>
      <a:spcAft>
        <a:spcPct val="0"/>
      </a:spcAft>
      <a:defRPr sz="2400" b="1" kern="1200" baseline="-18000">
        <a:solidFill>
          <a:srgbClr val="EEDA1C"/>
        </a:solidFill>
        <a:latin typeface="Arial" panose="020B0604020202020204" pitchFamily="34" charset="0"/>
        <a:ea typeface="+mn-ea"/>
        <a:cs typeface="+mn-cs"/>
      </a:defRPr>
    </a:lvl3pPr>
    <a:lvl4pPr marL="1371600" algn="l" rtl="0" eaLnBrk="0" fontAlgn="base" hangingPunct="0">
      <a:spcBef>
        <a:spcPct val="0"/>
      </a:spcBef>
      <a:spcAft>
        <a:spcPct val="0"/>
      </a:spcAft>
      <a:defRPr sz="2400" b="1" kern="1200" baseline="-18000">
        <a:solidFill>
          <a:srgbClr val="EEDA1C"/>
        </a:solidFill>
        <a:latin typeface="Arial" panose="020B0604020202020204" pitchFamily="34" charset="0"/>
        <a:ea typeface="+mn-ea"/>
        <a:cs typeface="+mn-cs"/>
      </a:defRPr>
    </a:lvl4pPr>
    <a:lvl5pPr marL="1828800" algn="l" rtl="0" eaLnBrk="0" fontAlgn="base" hangingPunct="0">
      <a:spcBef>
        <a:spcPct val="0"/>
      </a:spcBef>
      <a:spcAft>
        <a:spcPct val="0"/>
      </a:spcAft>
      <a:defRPr sz="2400" b="1" kern="1200" baseline="-18000">
        <a:solidFill>
          <a:srgbClr val="EEDA1C"/>
        </a:solidFill>
        <a:latin typeface="Arial" panose="020B0604020202020204" pitchFamily="34" charset="0"/>
        <a:ea typeface="+mn-ea"/>
        <a:cs typeface="+mn-cs"/>
      </a:defRPr>
    </a:lvl5pPr>
    <a:lvl6pPr marL="2286000" algn="l" defTabSz="914400" rtl="0" eaLnBrk="1" latinLnBrk="0" hangingPunct="1">
      <a:defRPr sz="2400" b="1" kern="1200" baseline="-18000">
        <a:solidFill>
          <a:srgbClr val="EEDA1C"/>
        </a:solidFill>
        <a:latin typeface="Arial" panose="020B0604020202020204" pitchFamily="34" charset="0"/>
        <a:ea typeface="+mn-ea"/>
        <a:cs typeface="+mn-cs"/>
      </a:defRPr>
    </a:lvl6pPr>
    <a:lvl7pPr marL="2743200" algn="l" defTabSz="914400" rtl="0" eaLnBrk="1" latinLnBrk="0" hangingPunct="1">
      <a:defRPr sz="2400" b="1" kern="1200" baseline="-18000">
        <a:solidFill>
          <a:srgbClr val="EEDA1C"/>
        </a:solidFill>
        <a:latin typeface="Arial" panose="020B0604020202020204" pitchFamily="34" charset="0"/>
        <a:ea typeface="+mn-ea"/>
        <a:cs typeface="+mn-cs"/>
      </a:defRPr>
    </a:lvl7pPr>
    <a:lvl8pPr marL="3200400" algn="l" defTabSz="914400" rtl="0" eaLnBrk="1" latinLnBrk="0" hangingPunct="1">
      <a:defRPr sz="2400" b="1" kern="1200" baseline="-18000">
        <a:solidFill>
          <a:srgbClr val="EEDA1C"/>
        </a:solidFill>
        <a:latin typeface="Arial" panose="020B0604020202020204" pitchFamily="34" charset="0"/>
        <a:ea typeface="+mn-ea"/>
        <a:cs typeface="+mn-cs"/>
      </a:defRPr>
    </a:lvl8pPr>
    <a:lvl9pPr marL="3657600" algn="l" defTabSz="914400" rtl="0" eaLnBrk="1" latinLnBrk="0" hangingPunct="1">
      <a:defRPr sz="2400" b="1" kern="1200" baseline="-18000">
        <a:solidFill>
          <a:srgbClr val="EEDA1C"/>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a:srgbClr val="0099CC"/>
    <a:srgbClr val="3399FF"/>
    <a:srgbClr val="E2DE3C"/>
    <a:srgbClr val="E0BD3E"/>
    <a:srgbClr val="E9CB35"/>
    <a:srgbClr val="010101"/>
    <a:srgbClr val="FDFB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63" autoAdjust="0"/>
    <p:restoredTop sz="90929"/>
  </p:normalViewPr>
  <p:slideViewPr>
    <p:cSldViewPr>
      <p:cViewPr varScale="1">
        <p:scale>
          <a:sx n="92" d="100"/>
          <a:sy n="92" d="100"/>
        </p:scale>
        <p:origin x="90" y="222"/>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2" d="100"/>
          <a:sy n="82" d="100"/>
        </p:scale>
        <p:origin x="122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defRPr sz="1000" b="0" i="1" baseline="0">
                <a:solidFill>
                  <a:schemeClr val="tx1"/>
                </a:solidFill>
                <a:latin typeface="Times New Roman" pitchFamily="18" charset="0"/>
              </a:defRPr>
            </a:lvl1pPr>
          </a:lstStyle>
          <a:p>
            <a:pPr>
              <a:defRPr/>
            </a:pPr>
            <a:endParaRPr lang="en-US" dirty="0"/>
          </a:p>
        </p:txBody>
      </p:sp>
      <p:sp>
        <p:nvSpPr>
          <p:cNvPr id="307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a:defRPr sz="1000" b="0" i="1" baseline="0">
                <a:solidFill>
                  <a:schemeClr val="tx1"/>
                </a:solidFill>
                <a:latin typeface="Times New Roman" pitchFamily="18" charset="0"/>
              </a:defRPr>
            </a:lvl1pPr>
          </a:lstStyle>
          <a:p>
            <a:pPr>
              <a:defRPr/>
            </a:pPr>
            <a:endParaRPr lang="en-US" dirty="0"/>
          </a:p>
        </p:txBody>
      </p:sp>
      <p:sp>
        <p:nvSpPr>
          <p:cNvPr id="307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defRPr sz="1000" b="0" i="1" baseline="0">
                <a:solidFill>
                  <a:schemeClr val="tx1"/>
                </a:solidFill>
                <a:latin typeface="Times New Roman" pitchFamily="18" charset="0"/>
              </a:defRPr>
            </a:lvl1pPr>
          </a:lstStyle>
          <a:p>
            <a:pPr>
              <a:defRPr/>
            </a:pPr>
            <a:endParaRPr lang="en-US" dirty="0"/>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a:defRPr sz="1000" b="0" i="1" baseline="0" smtClean="0">
                <a:solidFill>
                  <a:schemeClr val="tx1"/>
                </a:solidFill>
                <a:latin typeface="Times New Roman" panose="02020603050405020304" pitchFamily="18" charset="0"/>
              </a:defRPr>
            </a:lvl1pPr>
          </a:lstStyle>
          <a:p>
            <a:pPr>
              <a:defRPr/>
            </a:pPr>
            <a:fld id="{FA829748-E2E1-4210-94D2-482562A4FCBB}" type="slidenum">
              <a:rPr lang="en-US" altLang="bg-BG"/>
              <a:pPr>
                <a:defRPr/>
              </a:pPr>
              <a:t>‹#›</a:t>
            </a:fld>
            <a:endParaRPr lang="en-US" altLang="bg-BG"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defRPr sz="1000" b="0" i="1" baseline="0">
                <a:solidFill>
                  <a:schemeClr val="tx1"/>
                </a:solidFill>
                <a:latin typeface="Times New Roman" pitchFamily="18" charset="0"/>
              </a:defRPr>
            </a:lvl1pPr>
          </a:lstStyle>
          <a:p>
            <a:pPr>
              <a:defRPr/>
            </a:pPr>
            <a:endParaRPr lang="en-US" dirty="0"/>
          </a:p>
        </p:txBody>
      </p:sp>
      <p:sp>
        <p:nvSpPr>
          <p:cNvPr id="205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a:defRPr sz="1000" b="0" i="1" baseline="0">
                <a:solidFill>
                  <a:schemeClr val="tx1"/>
                </a:solidFill>
                <a:latin typeface="Times New Roman" pitchFamily="18" charset="0"/>
              </a:defRPr>
            </a:lvl1pPr>
          </a:lstStyle>
          <a:p>
            <a:pPr>
              <a:defRPr/>
            </a:pPr>
            <a:endParaRPr lang="en-US" dirty="0"/>
          </a:p>
        </p:txBody>
      </p:sp>
      <p:sp>
        <p:nvSpPr>
          <p:cNvPr id="2052" name="Rectangle 4"/>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defRPr sz="1000" b="0" i="1" baseline="0">
                <a:solidFill>
                  <a:schemeClr val="tx1"/>
                </a:solidFill>
                <a:latin typeface="Times New Roman" pitchFamily="18" charset="0"/>
              </a:defRPr>
            </a:lvl1pPr>
          </a:lstStyle>
          <a:p>
            <a:pPr>
              <a:defRPr/>
            </a:pPr>
            <a:endParaRPr lang="en-US" dirty="0"/>
          </a:p>
        </p:txBody>
      </p:sp>
      <p:sp>
        <p:nvSpPr>
          <p:cNvPr id="2053" name="Rectangle 5"/>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a:defRPr sz="1000" b="0" i="1" baseline="0" smtClean="0">
                <a:solidFill>
                  <a:schemeClr val="tx1"/>
                </a:solidFill>
                <a:latin typeface="Times New Roman" panose="02020603050405020304" pitchFamily="18" charset="0"/>
              </a:defRPr>
            </a:lvl1pPr>
          </a:lstStyle>
          <a:p>
            <a:pPr>
              <a:defRPr/>
            </a:pPr>
            <a:fld id="{9AF9941D-D3E8-48C4-8C20-AE8C7B7A62D5}" type="slidenum">
              <a:rPr lang="en-US" altLang="bg-BG"/>
              <a:pPr>
                <a:defRPr/>
              </a:pPr>
              <a:t>‹#›</a:t>
            </a:fld>
            <a:endParaRPr lang="en-US" altLang="bg-BG" dirty="0"/>
          </a:p>
        </p:txBody>
      </p:sp>
      <p:sp>
        <p:nvSpPr>
          <p:cNvPr id="2054" name="Rectangle 6"/>
          <p:cNvSpPr>
            <a:spLocks noChangeArrowheads="1" noTextEdit="1"/>
          </p:cNvSpPr>
          <p:nvPr>
            <p:ph type="sldImg" idx="2"/>
          </p:nvPr>
        </p:nvSpPr>
        <p:spPr bwMode="auto">
          <a:xfrm>
            <a:off x="863600" y="692150"/>
            <a:ext cx="5130800" cy="3416300"/>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5" name="Rectangle 7"/>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E705122A-8A95-4CC3-A54B-295BBC3D9A00}" type="slidenum">
              <a:rPr lang="en-US" altLang="bg-BG" sz="1000" b="0" baseline="0">
                <a:solidFill>
                  <a:schemeClr val="tx1"/>
                </a:solidFill>
                <a:latin typeface="Times New Roman" panose="02020603050405020304" pitchFamily="18" charset="0"/>
              </a:rPr>
              <a:pPr/>
              <a:t>3</a:t>
            </a:fld>
            <a:endParaRPr lang="en-US" altLang="bg-BG" sz="1000" b="0" baseline="0" dirty="0">
              <a:solidFill>
                <a:schemeClr val="tx1"/>
              </a:solidFill>
              <a:latin typeface="Times New Roman" panose="02020603050405020304" pitchFamily="18" charset="0"/>
            </a:endParaRPr>
          </a:p>
        </p:txBody>
      </p:sp>
      <p:sp>
        <p:nvSpPr>
          <p:cNvPr id="7171" name="Rectangle 1026"/>
          <p:cNvSpPr>
            <a:spLocks noChangeArrowheads="1" noTextEdit="1"/>
          </p:cNvSpPr>
          <p:nvPr>
            <p:ph type="sldImg"/>
          </p:nvPr>
        </p:nvSpPr>
        <p:spPr>
          <a:xfrm>
            <a:off x="536575" y="214313"/>
            <a:ext cx="5638800" cy="3760787"/>
          </a:xfrm>
          <a:ln cap="flat"/>
        </p:spPr>
      </p:sp>
      <p:sp>
        <p:nvSpPr>
          <p:cNvPr id="7172" name="Rectangle 1027"/>
          <p:cNvSpPr>
            <a:spLocks noGrp="1" noChangeArrowheads="1"/>
          </p:cNvSpPr>
          <p:nvPr>
            <p:ph type="body" idx="1"/>
          </p:nvPr>
        </p:nvSpPr>
        <p:spPr>
          <a:xfrm>
            <a:off x="387350" y="4260850"/>
            <a:ext cx="6083300" cy="4114800"/>
          </a:xfrm>
          <a:noFill/>
        </p:spPr>
        <p:txBody>
          <a:bodyPr lIns="89792" tIns="44896" rIns="89792" bIns="44896"/>
          <a:lstStyle/>
          <a:p>
            <a:endParaRPr lang="bg-BG" altLang="bg-BG"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CC89D925-42DC-47A4-AB1F-3518390EE1E0}" type="slidenum">
              <a:rPr lang="en-US" altLang="bg-BG" sz="1000" b="0" baseline="0">
                <a:solidFill>
                  <a:schemeClr val="tx1"/>
                </a:solidFill>
                <a:latin typeface="Times New Roman" panose="02020603050405020304" pitchFamily="18" charset="0"/>
              </a:rPr>
              <a:pPr/>
              <a:t>16</a:t>
            </a:fld>
            <a:endParaRPr lang="en-US" altLang="bg-BG" sz="1000" b="0" baseline="0" dirty="0">
              <a:solidFill>
                <a:schemeClr val="tx1"/>
              </a:solidFill>
              <a:latin typeface="Times New Roman" panose="02020603050405020304" pitchFamily="18" charset="0"/>
            </a:endParaRPr>
          </a:p>
        </p:txBody>
      </p:sp>
      <p:sp>
        <p:nvSpPr>
          <p:cNvPr id="29699" name="Rectangle 2"/>
          <p:cNvSpPr>
            <a:spLocks noChangeArrowheads="1" noTextEdit="1"/>
          </p:cNvSpPr>
          <p:nvPr>
            <p:ph type="sldImg"/>
          </p:nvPr>
        </p:nvSpPr>
        <p:spPr>
          <a:xfrm>
            <a:off x="866775" y="692150"/>
            <a:ext cx="5124450" cy="3416300"/>
          </a:xfrm>
          <a:ln>
            <a:noFill/>
          </a:ln>
          <a:extLst>
            <a:ext uri="{91240B29-F687-4F45-9708-019B960494DF}">
              <a14:hiddenLine xmlns:a14="http://schemas.microsoft.com/office/drawing/2010/main" w="12700">
                <a:solidFill>
                  <a:srgbClr val="000000"/>
                </a:solidFill>
                <a:miter lim="800000"/>
                <a:headEnd/>
                <a:tailEnd/>
              </a14:hiddenLine>
            </a:ext>
          </a:extLst>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68B180CC-E54D-4B97-A398-513AB75E74A9}" type="slidenum">
              <a:rPr lang="en-US" altLang="bg-BG" sz="1000" b="0" baseline="0">
                <a:solidFill>
                  <a:schemeClr val="tx1"/>
                </a:solidFill>
                <a:latin typeface="Times New Roman" panose="02020603050405020304" pitchFamily="18" charset="0"/>
              </a:rPr>
              <a:pPr/>
              <a:t>17</a:t>
            </a:fld>
            <a:endParaRPr lang="en-US" altLang="bg-BG" sz="1000" b="0" baseline="0" dirty="0">
              <a:solidFill>
                <a:schemeClr val="tx1"/>
              </a:solidFill>
              <a:latin typeface="Times New Roman" panose="02020603050405020304" pitchFamily="18" charset="0"/>
            </a:endParaRPr>
          </a:p>
        </p:txBody>
      </p:sp>
      <p:sp>
        <p:nvSpPr>
          <p:cNvPr id="31747" name="Rectangle 2"/>
          <p:cNvSpPr>
            <a:spLocks noChangeArrowheads="1" noTextEdit="1"/>
          </p:cNvSpPr>
          <p:nvPr>
            <p:ph type="sldImg"/>
          </p:nvPr>
        </p:nvSpPr>
        <p:spPr>
          <a:xfrm>
            <a:off x="536575" y="214313"/>
            <a:ext cx="5638800" cy="3760787"/>
          </a:xfrm>
          <a:ln cap="flat"/>
        </p:spPr>
      </p:sp>
      <p:sp>
        <p:nvSpPr>
          <p:cNvPr id="31748" name="Rectangle 3"/>
          <p:cNvSpPr>
            <a:spLocks noGrp="1" noChangeArrowheads="1"/>
          </p:cNvSpPr>
          <p:nvPr>
            <p:ph type="body" idx="1"/>
          </p:nvPr>
        </p:nvSpPr>
        <p:spPr>
          <a:xfrm>
            <a:off x="387350" y="4260850"/>
            <a:ext cx="6083300" cy="4114800"/>
          </a:xfrm>
          <a:noFill/>
        </p:spPr>
        <p:txBody>
          <a:bodyPr lIns="89792" tIns="44896" rIns="89792" bIns="44896"/>
          <a:lstStyle/>
          <a:p>
            <a:endParaRPr lang="bg-BG" altLang="bg-BG"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3D995B06-1F6D-469E-B072-1B9375BCA896}" type="slidenum">
              <a:rPr lang="en-US" altLang="bg-BG" sz="1000" b="0" baseline="0">
                <a:solidFill>
                  <a:schemeClr val="tx1"/>
                </a:solidFill>
                <a:latin typeface="Times New Roman" panose="02020603050405020304" pitchFamily="18" charset="0"/>
              </a:rPr>
              <a:pPr/>
              <a:t>18</a:t>
            </a:fld>
            <a:endParaRPr lang="en-US" altLang="bg-BG" sz="1000" b="0" baseline="0" dirty="0">
              <a:solidFill>
                <a:schemeClr val="tx1"/>
              </a:solidFill>
              <a:latin typeface="Times New Roman" panose="02020603050405020304" pitchFamily="18" charset="0"/>
            </a:endParaRPr>
          </a:p>
        </p:txBody>
      </p:sp>
      <p:sp>
        <p:nvSpPr>
          <p:cNvPr id="33795" name="Rectangle 2"/>
          <p:cNvSpPr>
            <a:spLocks noChangeArrowheads="1" noTextEdit="1"/>
          </p:cNvSpPr>
          <p:nvPr>
            <p:ph type="sldImg"/>
          </p:nvPr>
        </p:nvSpPr>
        <p:spPr>
          <a:xfrm>
            <a:off x="536575" y="214313"/>
            <a:ext cx="5638800" cy="3760787"/>
          </a:xfrm>
          <a:ln cap="flat"/>
        </p:spPr>
      </p:sp>
      <p:sp>
        <p:nvSpPr>
          <p:cNvPr id="33796" name="Rectangle 3"/>
          <p:cNvSpPr>
            <a:spLocks noGrp="1" noChangeArrowheads="1"/>
          </p:cNvSpPr>
          <p:nvPr>
            <p:ph type="body" idx="1"/>
          </p:nvPr>
        </p:nvSpPr>
        <p:spPr>
          <a:xfrm>
            <a:off x="361950" y="4060825"/>
            <a:ext cx="6084888" cy="4116388"/>
          </a:xfrm>
          <a:noFill/>
        </p:spPr>
        <p:txBody>
          <a:bodyPr lIns="89792" tIns="44896" rIns="89792" bIns="44896"/>
          <a:lstStyle/>
          <a:p>
            <a:r>
              <a:rPr lang="en-US" altLang="bg-BG" dirty="0" smtClean="0">
                <a:solidFill>
                  <a:schemeClr val="tx2"/>
                </a:solidFill>
              </a:rPr>
              <a:t>This type of curve, which shows the total head developed by the pump as a function of flow rate is commonly called a pump head/capacity curve, or H/Q curve.</a:t>
            </a:r>
          </a:p>
          <a:p>
            <a:r>
              <a:rPr lang="en-US" altLang="bg-BG" dirty="0" smtClean="0">
                <a:solidFill>
                  <a:schemeClr val="tx2"/>
                </a:solidFill>
              </a:rPr>
              <a:t>Other attributes of pump performance, such as brake horsepower, efficiency, and net positive suction head vs. flow rate are also commonly plotted.  We will look at some of those later.</a:t>
            </a:r>
          </a:p>
          <a:p>
            <a:r>
              <a:rPr lang="en-US" altLang="bg-BG" dirty="0" smtClean="0">
                <a:solidFill>
                  <a:schemeClr val="tx2"/>
                </a:solidFill>
              </a:rPr>
              <a:t>Just for interest, if the speed at which this pump curve was developed was 1185 rpm, what is the pump's specific speed?</a:t>
            </a:r>
          </a:p>
          <a:p>
            <a:endParaRPr lang="en-US" altLang="bg-BG" dirty="0" smtClean="0">
              <a:solidFill>
                <a:schemeClr val="tx2"/>
              </a:solidFill>
            </a:endParaRPr>
          </a:p>
          <a:p>
            <a:pPr>
              <a:spcBef>
                <a:spcPct val="35000"/>
              </a:spcBef>
            </a:pPr>
            <a:r>
              <a:rPr lang="en-US" altLang="bg-BG" dirty="0" smtClean="0">
                <a:solidFill>
                  <a:schemeClr val="tx2"/>
                </a:solidFill>
              </a:rPr>
              <a:t>N</a:t>
            </a:r>
            <a:r>
              <a:rPr lang="en-US" altLang="bg-BG" baseline="-25000" dirty="0" smtClean="0">
                <a:solidFill>
                  <a:schemeClr val="tx2"/>
                </a:solidFill>
              </a:rPr>
              <a:t>s </a:t>
            </a:r>
            <a:r>
              <a:rPr lang="en-US" altLang="bg-BG" dirty="0" smtClean="0">
                <a:solidFill>
                  <a:schemeClr val="tx2"/>
                </a:solidFill>
              </a:rPr>
              <a:t>= 1185 • (3190)</a:t>
            </a:r>
            <a:r>
              <a:rPr lang="en-US" altLang="bg-BG" baseline="30000" dirty="0" smtClean="0">
                <a:solidFill>
                  <a:schemeClr val="tx2"/>
                </a:solidFill>
              </a:rPr>
              <a:t>0.5</a:t>
            </a:r>
            <a:endParaRPr lang="en-US" altLang="bg-BG" dirty="0" smtClean="0">
              <a:solidFill>
                <a:schemeClr val="tx2"/>
              </a:solidFill>
            </a:endParaRPr>
          </a:p>
          <a:p>
            <a:r>
              <a:rPr lang="en-US" altLang="bg-BG" dirty="0" smtClean="0">
                <a:solidFill>
                  <a:schemeClr val="tx2"/>
                </a:solidFill>
              </a:rPr>
              <a:t>               (97)</a:t>
            </a:r>
            <a:r>
              <a:rPr lang="en-US" altLang="bg-BG" baseline="30000" dirty="0" smtClean="0">
                <a:solidFill>
                  <a:schemeClr val="tx2"/>
                </a:solidFill>
              </a:rPr>
              <a:t>0.75</a:t>
            </a:r>
            <a:r>
              <a:rPr lang="en-US" altLang="bg-BG" dirty="0" smtClean="0">
                <a:solidFill>
                  <a:schemeClr val="tx2"/>
                </a:solidFill>
              </a:rPr>
              <a:t> </a:t>
            </a:r>
          </a:p>
          <a:p>
            <a:endParaRPr lang="en-US" altLang="bg-BG" dirty="0" smtClean="0">
              <a:solidFill>
                <a:schemeClr val="tx2"/>
              </a:solidFill>
            </a:endParaRPr>
          </a:p>
          <a:p>
            <a:r>
              <a:rPr lang="en-US" altLang="bg-BG" dirty="0" smtClean="0">
                <a:solidFill>
                  <a:schemeClr val="tx2"/>
                </a:solidFill>
              </a:rPr>
              <a:t>= 2165</a:t>
            </a:r>
          </a:p>
          <a:p>
            <a:r>
              <a:rPr lang="en-US" altLang="bg-BG" dirty="0" smtClean="0">
                <a:solidFill>
                  <a:schemeClr val="tx2"/>
                </a:solidFill>
              </a:rPr>
              <a:t>(This particular pump is used in waste water treatment service, by the way).</a:t>
            </a:r>
          </a:p>
        </p:txBody>
      </p:sp>
      <p:sp>
        <p:nvSpPr>
          <p:cNvPr id="33797" name="Line 4"/>
          <p:cNvSpPr>
            <a:spLocks noChangeShapeType="1"/>
          </p:cNvSpPr>
          <p:nvPr/>
        </p:nvSpPr>
        <p:spPr bwMode="auto">
          <a:xfrm>
            <a:off x="812800" y="6253163"/>
            <a:ext cx="9112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BF903B61-358A-410B-9D2C-BE570FC3B028}" type="slidenum">
              <a:rPr lang="en-US" altLang="bg-BG" sz="1000" b="0" baseline="0">
                <a:solidFill>
                  <a:schemeClr val="tx1"/>
                </a:solidFill>
                <a:latin typeface="Times New Roman" panose="02020603050405020304" pitchFamily="18" charset="0"/>
              </a:rPr>
              <a:pPr/>
              <a:t>19</a:t>
            </a:fld>
            <a:endParaRPr lang="en-US" altLang="bg-BG" sz="1000" b="0" baseline="0" dirty="0">
              <a:solidFill>
                <a:schemeClr val="tx1"/>
              </a:solidFill>
              <a:latin typeface="Times New Roman" panose="02020603050405020304" pitchFamily="18" charset="0"/>
            </a:endParaRPr>
          </a:p>
        </p:txBody>
      </p:sp>
      <p:sp>
        <p:nvSpPr>
          <p:cNvPr id="35843" name="Rectangle 2"/>
          <p:cNvSpPr>
            <a:spLocks noChangeArrowheads="1" noTextEdit="1"/>
          </p:cNvSpPr>
          <p:nvPr>
            <p:ph type="sldImg"/>
          </p:nvPr>
        </p:nvSpPr>
        <p:spPr>
          <a:xfrm>
            <a:off x="866775" y="692150"/>
            <a:ext cx="5124450" cy="3416300"/>
          </a:xfrm>
          <a:ln>
            <a:noFill/>
          </a:ln>
          <a:extLst>
            <a:ext uri="{91240B29-F687-4F45-9708-019B960494DF}">
              <a14:hiddenLine xmlns:a14="http://schemas.microsoft.com/office/drawing/2010/main" w="12700">
                <a:solidFill>
                  <a:srgbClr val="000000"/>
                </a:solidFill>
                <a:miter lim="800000"/>
                <a:headEnd/>
                <a:tailEnd/>
              </a14:hiddenLine>
            </a:ext>
          </a:extLst>
        </p:spPr>
      </p:sp>
      <p:sp>
        <p:nvSpPr>
          <p:cNvPr id="35844" name="Rectangle 3"/>
          <p:cNvSpPr>
            <a:spLocks noChangeArrowheads="1"/>
          </p:cNvSpPr>
          <p:nvPr/>
        </p:nvSpPr>
        <p:spPr bwMode="auto">
          <a:xfrm>
            <a:off x="890588" y="4227513"/>
            <a:ext cx="5170487"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pPr>
              <a:lnSpc>
                <a:spcPct val="90000"/>
              </a:lnSpc>
            </a:pPr>
            <a:r>
              <a:rPr lang="en-US" altLang="bg-BG" sz="1200" baseline="0" dirty="0">
                <a:solidFill>
                  <a:schemeClr val="tx2"/>
                </a:solidFill>
                <a:latin typeface="Times New Roman" panose="02020603050405020304" pitchFamily="18" charset="0"/>
              </a:rPr>
              <a:t>Here we have plotted both the pump head and the system head curve on the same graph.  Recall that the system curve was based on 1000 feet of 12-inch piping, with two elbows, a check valve, and a gate valve, and an elevation increase of 50 feet.</a:t>
            </a:r>
          </a:p>
          <a:p>
            <a:pPr>
              <a:lnSpc>
                <a:spcPct val="90000"/>
              </a:lnSpc>
            </a:pPr>
            <a:endParaRPr lang="en-US" altLang="bg-BG" sz="1200" baseline="0" dirty="0">
              <a:solidFill>
                <a:schemeClr val="tx2"/>
              </a:solidFill>
              <a:latin typeface="Times New Roman" panose="02020603050405020304" pitchFamily="18" charset="0"/>
            </a:endParaRPr>
          </a:p>
          <a:p>
            <a:pPr>
              <a:lnSpc>
                <a:spcPct val="90000"/>
              </a:lnSpc>
            </a:pPr>
            <a:r>
              <a:rPr lang="en-US" altLang="bg-BG" sz="1200" baseline="0" dirty="0">
                <a:solidFill>
                  <a:schemeClr val="tx2"/>
                </a:solidFill>
                <a:latin typeface="Times New Roman" panose="02020603050405020304" pitchFamily="18" charset="0"/>
              </a:rPr>
              <a:t>The point at which the pump and system curve intersect will be the point at which the system operates.  </a:t>
            </a:r>
          </a:p>
          <a:p>
            <a:pPr>
              <a:lnSpc>
                <a:spcPct val="90000"/>
              </a:lnSpc>
            </a:pPr>
            <a:endParaRPr lang="en-US" altLang="bg-BG" sz="1200" baseline="0" dirty="0">
              <a:solidFill>
                <a:schemeClr val="tx2"/>
              </a:solidFill>
              <a:latin typeface="Times New Roman" panose="02020603050405020304" pitchFamily="18" charset="0"/>
            </a:endParaRPr>
          </a:p>
          <a:p>
            <a:pPr>
              <a:lnSpc>
                <a:spcPct val="90000"/>
              </a:lnSpc>
            </a:pPr>
            <a:r>
              <a:rPr lang="en-US" altLang="bg-BG" sz="1200" baseline="0" dirty="0">
                <a:solidFill>
                  <a:schemeClr val="tx2"/>
                </a:solidFill>
                <a:latin typeface="Times New Roman" panose="02020603050405020304" pitchFamily="18" charset="0"/>
              </a:rPr>
              <a:t>Question: What would the system curve look like if the pipe was 16-inch instead of 12-inch?  Or what if the tank was 30 feet instead of 50 feet above the pump?  We'll answer those questions shortly.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91DF435B-AD26-4CC0-B74E-913308F982D8}" type="slidenum">
              <a:rPr lang="en-US" altLang="bg-BG" sz="1000" b="0" baseline="0">
                <a:solidFill>
                  <a:schemeClr val="tx1"/>
                </a:solidFill>
                <a:latin typeface="Times New Roman" panose="02020603050405020304" pitchFamily="18" charset="0"/>
              </a:rPr>
              <a:pPr/>
              <a:t>20</a:t>
            </a:fld>
            <a:endParaRPr lang="en-US" altLang="bg-BG" sz="1000" b="0" baseline="0" dirty="0">
              <a:solidFill>
                <a:schemeClr val="tx1"/>
              </a:solidFill>
              <a:latin typeface="Times New Roman" panose="02020603050405020304" pitchFamily="18" charset="0"/>
            </a:endParaRPr>
          </a:p>
        </p:txBody>
      </p:sp>
      <p:sp>
        <p:nvSpPr>
          <p:cNvPr id="37891" name="Rectangle 2"/>
          <p:cNvSpPr>
            <a:spLocks noChangeArrowheads="1" noTextEdit="1"/>
          </p:cNvSpPr>
          <p:nvPr>
            <p:ph type="sldImg"/>
          </p:nvPr>
        </p:nvSpPr>
        <p:spPr>
          <a:xfrm>
            <a:off x="866775" y="692150"/>
            <a:ext cx="5124450" cy="3416300"/>
          </a:xfrm>
          <a:ln>
            <a:noFill/>
          </a:ln>
          <a:extLst>
            <a:ext uri="{91240B29-F687-4F45-9708-019B960494DF}">
              <a14:hiddenLine xmlns:a14="http://schemas.microsoft.com/office/drawing/2010/main" w="12700">
                <a:solidFill>
                  <a:srgbClr val="000000"/>
                </a:solidFill>
                <a:miter lim="800000"/>
                <a:headEnd/>
                <a:tailEnd/>
              </a14:hiddenLine>
            </a:ext>
          </a:extLst>
        </p:spPr>
      </p:sp>
      <p:sp>
        <p:nvSpPr>
          <p:cNvPr id="37892" name="Rectangle 3"/>
          <p:cNvSpPr>
            <a:spLocks noChangeArrowheads="1"/>
          </p:cNvSpPr>
          <p:nvPr/>
        </p:nvSpPr>
        <p:spPr bwMode="auto">
          <a:xfrm>
            <a:off x="917575" y="4243388"/>
            <a:ext cx="5100638" cy="256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pPr>
              <a:lnSpc>
                <a:spcPct val="90000"/>
              </a:lnSpc>
            </a:pPr>
            <a:r>
              <a:rPr lang="en-US" altLang="bg-BG" sz="1200" baseline="0" dirty="0">
                <a:solidFill>
                  <a:schemeClr val="tx2"/>
                </a:solidFill>
                <a:latin typeface="Times New Roman" panose="02020603050405020304" pitchFamily="18" charset="0"/>
              </a:rPr>
              <a:t>The brake horsepower and pump efficiency curves have been added to the previously displayed pump and system head curves.  </a:t>
            </a:r>
          </a:p>
          <a:p>
            <a:pPr>
              <a:lnSpc>
                <a:spcPct val="90000"/>
              </a:lnSpc>
            </a:pPr>
            <a:endParaRPr lang="en-US" altLang="bg-BG" sz="1200" baseline="0" dirty="0">
              <a:solidFill>
                <a:schemeClr val="tx2"/>
              </a:solidFill>
              <a:latin typeface="Times New Roman" panose="02020603050405020304" pitchFamily="18" charset="0"/>
            </a:endParaRPr>
          </a:p>
          <a:p>
            <a:pPr>
              <a:lnSpc>
                <a:spcPct val="90000"/>
              </a:lnSpc>
            </a:pPr>
            <a:r>
              <a:rPr lang="en-US" altLang="bg-BG" sz="1200" baseline="0" dirty="0">
                <a:solidFill>
                  <a:schemeClr val="tx2"/>
                </a:solidFill>
                <a:latin typeface="Times New Roman" panose="02020603050405020304" pitchFamily="18" charset="0"/>
              </a:rPr>
              <a:t>The point labeled as BEP is at the pump's </a:t>
            </a:r>
            <a:r>
              <a:rPr lang="en-US" altLang="bg-BG" sz="1200" u="sng" baseline="0" dirty="0">
                <a:solidFill>
                  <a:schemeClr val="tx2"/>
                </a:solidFill>
                <a:latin typeface="Times New Roman" panose="02020603050405020304" pitchFamily="18" charset="0"/>
              </a:rPr>
              <a:t>B</a:t>
            </a:r>
            <a:r>
              <a:rPr lang="en-US" altLang="bg-BG" sz="1200" baseline="0" dirty="0">
                <a:solidFill>
                  <a:schemeClr val="tx2"/>
                </a:solidFill>
                <a:latin typeface="Times New Roman" panose="02020603050405020304" pitchFamily="18" charset="0"/>
              </a:rPr>
              <a:t>est </a:t>
            </a:r>
            <a:r>
              <a:rPr lang="en-US" altLang="bg-BG" sz="1200" u="sng" baseline="0" dirty="0">
                <a:solidFill>
                  <a:schemeClr val="tx2"/>
                </a:solidFill>
                <a:latin typeface="Times New Roman" panose="02020603050405020304" pitchFamily="18" charset="0"/>
              </a:rPr>
              <a:t>E</a:t>
            </a:r>
            <a:r>
              <a:rPr lang="en-US" altLang="bg-BG" sz="1200" baseline="0" dirty="0">
                <a:solidFill>
                  <a:schemeClr val="tx2"/>
                </a:solidFill>
                <a:latin typeface="Times New Roman" panose="02020603050405020304" pitchFamily="18" charset="0"/>
              </a:rPr>
              <a:t>fficiency </a:t>
            </a:r>
            <a:r>
              <a:rPr lang="en-US" altLang="bg-BG" sz="1200" u="sng" baseline="0" dirty="0">
                <a:solidFill>
                  <a:schemeClr val="tx2"/>
                </a:solidFill>
                <a:latin typeface="Times New Roman" panose="02020603050405020304" pitchFamily="18" charset="0"/>
              </a:rPr>
              <a:t>P</a:t>
            </a:r>
            <a:r>
              <a:rPr lang="en-US" altLang="bg-BG" sz="1200" baseline="0" dirty="0">
                <a:solidFill>
                  <a:schemeClr val="tx2"/>
                </a:solidFill>
                <a:latin typeface="Times New Roman" panose="02020603050405020304" pitchFamily="18" charset="0"/>
              </a:rPr>
              <a:t>oint.  Note that the operating point is between 85 and 90% of BEP flow, and at this flow rate, the pump efficiency is around 85%.  At the BEP flow rate, the efficiency is almost 88%.  Using the Hydraulics Institute efficiency prediction method paper mentioned above, that's right on the mark for the style, size, and specific speed of this pump.</a:t>
            </a:r>
          </a:p>
          <a:p>
            <a:pPr>
              <a:lnSpc>
                <a:spcPct val="90000"/>
              </a:lnSpc>
            </a:pPr>
            <a:endParaRPr lang="en-US" altLang="bg-BG" sz="1200" baseline="0" dirty="0">
              <a:solidFill>
                <a:schemeClr val="tx2"/>
              </a:solidFill>
              <a:latin typeface="Times New Roman" panose="02020603050405020304" pitchFamily="18" charset="0"/>
            </a:endParaRPr>
          </a:p>
          <a:p>
            <a:pPr>
              <a:lnSpc>
                <a:spcPct val="90000"/>
              </a:lnSpc>
            </a:pPr>
            <a:r>
              <a:rPr lang="en-US" altLang="bg-BG" sz="1200" baseline="0" dirty="0">
                <a:solidFill>
                  <a:schemeClr val="tx2"/>
                </a:solidFill>
                <a:latin typeface="Times New Roman" panose="02020603050405020304" pitchFamily="18" charset="0"/>
              </a:rPr>
              <a:t>For this particular pump, the power required is relatively flat with flow rate (power vs. flow shapes are also generally characteristic of the pump specific speed); the minimum power is about 80% of the maximum.  Note that the pump efficiency drops steadily, and at 50% of BEP flow (about 1700 gpm) it is only about 62%.</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8FA30B6E-54CF-4F47-BEEB-DE7EAEF3063D}" type="slidenum">
              <a:rPr lang="en-US" altLang="bg-BG" sz="1000" b="0" baseline="0">
                <a:solidFill>
                  <a:schemeClr val="tx1"/>
                </a:solidFill>
                <a:latin typeface="Times New Roman" panose="02020603050405020304" pitchFamily="18" charset="0"/>
              </a:rPr>
              <a:pPr/>
              <a:t>21</a:t>
            </a:fld>
            <a:endParaRPr lang="en-US" altLang="bg-BG" sz="1000" b="0" baseline="0" dirty="0">
              <a:solidFill>
                <a:schemeClr val="tx1"/>
              </a:solidFill>
              <a:latin typeface="Times New Roman" panose="02020603050405020304" pitchFamily="18" charset="0"/>
            </a:endParaRPr>
          </a:p>
        </p:txBody>
      </p:sp>
      <p:sp>
        <p:nvSpPr>
          <p:cNvPr id="39939" name="Rectangle 2"/>
          <p:cNvSpPr>
            <a:spLocks noChangeArrowheads="1" noTextEdit="1"/>
          </p:cNvSpPr>
          <p:nvPr>
            <p:ph type="sldImg"/>
          </p:nvPr>
        </p:nvSpPr>
        <p:spPr>
          <a:xfrm>
            <a:off x="866775" y="692150"/>
            <a:ext cx="5124450" cy="3416300"/>
          </a:xfrm>
          <a:ln>
            <a:noFill/>
          </a:ln>
          <a:extLst>
            <a:ext uri="{91240B29-F687-4F45-9708-019B960494DF}">
              <a14:hiddenLine xmlns:a14="http://schemas.microsoft.com/office/drawing/2010/main" w="12700">
                <a:solidFill>
                  <a:srgbClr val="000000"/>
                </a:solidFill>
                <a:miter lim="800000"/>
                <a:headEnd/>
                <a:tailEnd/>
              </a14:hiddenLine>
            </a:ext>
          </a:extLst>
        </p:spPr>
      </p:sp>
      <p:sp>
        <p:nvSpPr>
          <p:cNvPr id="39940" name="Rectangle 3"/>
          <p:cNvSpPr>
            <a:spLocks noChangeArrowheads="1"/>
          </p:cNvSpPr>
          <p:nvPr/>
        </p:nvSpPr>
        <p:spPr bwMode="auto">
          <a:xfrm>
            <a:off x="981075" y="4227513"/>
            <a:ext cx="5016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pPr>
              <a:lnSpc>
                <a:spcPct val="90000"/>
              </a:lnSpc>
            </a:pPr>
            <a:r>
              <a:rPr lang="en-US" altLang="bg-BG" sz="1200" baseline="0" dirty="0">
                <a:solidFill>
                  <a:schemeClr val="tx2"/>
                </a:solidFill>
                <a:latin typeface="Times New Roman" panose="02020603050405020304" pitchFamily="18" charset="0"/>
              </a:rPr>
              <a:t>By replacing the 12" pipe with 16" pipe, the elevation head isn't affected at all, but the frictional component of the system performance curve is significantly reduced and the shape is generally flattened.  As a result, the flow rate in the system would increase by around 500 gpm, provided no other actions were taken.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A89D6744-B612-4041-B59B-E34F660348C3}" type="slidenum">
              <a:rPr lang="en-US" altLang="bg-BG" sz="1000" b="0" baseline="0">
                <a:solidFill>
                  <a:schemeClr val="tx1"/>
                </a:solidFill>
                <a:latin typeface="Times New Roman" panose="02020603050405020304" pitchFamily="18" charset="0"/>
              </a:rPr>
              <a:pPr/>
              <a:t>24</a:t>
            </a:fld>
            <a:endParaRPr lang="en-US" altLang="bg-BG" sz="1000" b="0" baseline="0" dirty="0">
              <a:solidFill>
                <a:schemeClr val="tx1"/>
              </a:solidFill>
              <a:latin typeface="Times New Roman" panose="02020603050405020304" pitchFamily="18" charset="0"/>
            </a:endParaRPr>
          </a:p>
        </p:txBody>
      </p:sp>
      <p:sp>
        <p:nvSpPr>
          <p:cNvPr id="45059" name="Rectangle 2"/>
          <p:cNvSpPr>
            <a:spLocks noChangeArrowheads="1" noTextEdit="1"/>
          </p:cNvSpPr>
          <p:nvPr>
            <p:ph type="sldImg"/>
          </p:nvPr>
        </p:nvSpPr>
        <p:spPr>
          <a:xfrm>
            <a:off x="536575" y="214313"/>
            <a:ext cx="5638800" cy="3760787"/>
          </a:xfrm>
          <a:ln cap="flat"/>
        </p:spPr>
      </p:sp>
      <p:sp>
        <p:nvSpPr>
          <p:cNvPr id="45060" name="Rectangle 3"/>
          <p:cNvSpPr>
            <a:spLocks noGrp="1" noChangeArrowheads="1"/>
          </p:cNvSpPr>
          <p:nvPr>
            <p:ph type="body" idx="1"/>
          </p:nvPr>
        </p:nvSpPr>
        <p:spPr>
          <a:xfrm>
            <a:off x="387350" y="4260850"/>
            <a:ext cx="6083300" cy="4114800"/>
          </a:xfrm>
          <a:noFill/>
        </p:spPr>
        <p:txBody>
          <a:bodyPr lIns="89792" tIns="44896" rIns="89792" bIns="44896"/>
          <a:lstStyle/>
          <a:p>
            <a:endParaRPr lang="bg-BG" altLang="bg-BG"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8F592BC7-57D9-4349-8CA0-865FE8F2EBED}" type="slidenum">
              <a:rPr lang="en-US" altLang="bg-BG" sz="1000" b="0" baseline="0">
                <a:solidFill>
                  <a:schemeClr val="tx1"/>
                </a:solidFill>
                <a:latin typeface="Times New Roman" panose="02020603050405020304" pitchFamily="18" charset="0"/>
              </a:rPr>
              <a:pPr/>
              <a:t>25</a:t>
            </a:fld>
            <a:endParaRPr lang="en-US" altLang="bg-BG" sz="1000" b="0" baseline="0" dirty="0">
              <a:solidFill>
                <a:schemeClr val="tx1"/>
              </a:solidFill>
              <a:latin typeface="Times New Roman" panose="02020603050405020304" pitchFamily="18" charset="0"/>
            </a:endParaRPr>
          </a:p>
        </p:txBody>
      </p:sp>
      <p:sp>
        <p:nvSpPr>
          <p:cNvPr id="47107" name="Rectangle 2"/>
          <p:cNvSpPr>
            <a:spLocks noChangeArrowheads="1" noTextEdit="1"/>
          </p:cNvSpPr>
          <p:nvPr>
            <p:ph type="sldImg"/>
          </p:nvPr>
        </p:nvSpPr>
        <p:spPr>
          <a:xfrm>
            <a:off x="866775" y="692150"/>
            <a:ext cx="5124450" cy="3416300"/>
          </a:xfrm>
          <a:ln>
            <a:noFill/>
          </a:ln>
          <a:extLst>
            <a:ext uri="{91240B29-F687-4F45-9708-019B960494DF}">
              <a14:hiddenLine xmlns:a14="http://schemas.microsoft.com/office/drawing/2010/main" w="12700">
                <a:solidFill>
                  <a:srgbClr val="000000"/>
                </a:solidFill>
                <a:miter lim="800000"/>
                <a:headEnd/>
                <a:tailEnd/>
              </a14:hiddenLine>
            </a:ext>
          </a:extLst>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0017E35B-B158-4465-8032-1F8F3B787FCC}" type="slidenum">
              <a:rPr lang="en-US" altLang="bg-BG" sz="1000" b="0" baseline="0">
                <a:solidFill>
                  <a:schemeClr val="tx1"/>
                </a:solidFill>
                <a:latin typeface="Times New Roman" panose="02020603050405020304" pitchFamily="18" charset="0"/>
              </a:rPr>
              <a:pPr/>
              <a:t>26</a:t>
            </a:fld>
            <a:endParaRPr lang="en-US" altLang="bg-BG" sz="1000" b="0" baseline="0" dirty="0">
              <a:solidFill>
                <a:schemeClr val="tx1"/>
              </a:solidFill>
              <a:latin typeface="Times New Roman" panose="02020603050405020304" pitchFamily="18" charset="0"/>
            </a:endParaRPr>
          </a:p>
        </p:txBody>
      </p:sp>
      <p:sp>
        <p:nvSpPr>
          <p:cNvPr id="49155" name="Rectangle 2"/>
          <p:cNvSpPr>
            <a:spLocks noChangeArrowheads="1" noTextEdit="1"/>
          </p:cNvSpPr>
          <p:nvPr>
            <p:ph type="sldImg"/>
          </p:nvPr>
        </p:nvSpPr>
        <p:spPr>
          <a:xfrm>
            <a:off x="536575" y="214313"/>
            <a:ext cx="5638800" cy="3760787"/>
          </a:xfrm>
          <a:ln cap="flat"/>
        </p:spPr>
      </p:sp>
      <p:sp>
        <p:nvSpPr>
          <p:cNvPr id="49156" name="Rectangle 3"/>
          <p:cNvSpPr>
            <a:spLocks noGrp="1" noChangeArrowheads="1"/>
          </p:cNvSpPr>
          <p:nvPr>
            <p:ph type="body" idx="1"/>
          </p:nvPr>
        </p:nvSpPr>
        <p:spPr>
          <a:xfrm>
            <a:off x="387350" y="4260850"/>
            <a:ext cx="6083300" cy="4114800"/>
          </a:xfrm>
          <a:noFill/>
        </p:spPr>
        <p:txBody>
          <a:bodyPr lIns="89792" tIns="44896" rIns="89792" bIns="44896"/>
          <a:lstStyle/>
          <a:p>
            <a:endParaRPr lang="bg-BG" altLang="bg-BG"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07C5F969-4FE6-4ECB-B173-2E0DC2996524}" type="slidenum">
              <a:rPr lang="en-US" altLang="bg-BG" sz="1000" b="0" baseline="0">
                <a:solidFill>
                  <a:schemeClr val="tx1"/>
                </a:solidFill>
                <a:latin typeface="Times New Roman" panose="02020603050405020304" pitchFamily="18" charset="0"/>
              </a:rPr>
              <a:pPr/>
              <a:t>27</a:t>
            </a:fld>
            <a:endParaRPr lang="en-US" altLang="bg-BG" sz="1000" b="0" baseline="0" dirty="0">
              <a:solidFill>
                <a:schemeClr val="tx1"/>
              </a:solidFill>
              <a:latin typeface="Times New Roman" panose="02020603050405020304" pitchFamily="18" charset="0"/>
            </a:endParaRPr>
          </a:p>
        </p:txBody>
      </p:sp>
      <p:sp>
        <p:nvSpPr>
          <p:cNvPr id="51203" name="Rectangle 2"/>
          <p:cNvSpPr>
            <a:spLocks noChangeArrowheads="1" noTextEdit="1"/>
          </p:cNvSpPr>
          <p:nvPr>
            <p:ph type="sldImg"/>
          </p:nvPr>
        </p:nvSpPr>
        <p:spPr>
          <a:xfrm>
            <a:off x="866775" y="692150"/>
            <a:ext cx="5124450" cy="3416300"/>
          </a:xfrm>
          <a:ln>
            <a:noFill/>
          </a:ln>
          <a:extLst>
            <a:ext uri="{91240B29-F687-4F45-9708-019B960494DF}">
              <a14:hiddenLine xmlns:a14="http://schemas.microsoft.com/office/drawing/2010/main" w="12700">
                <a:solidFill>
                  <a:srgbClr val="000000"/>
                </a:solidFill>
                <a:miter lim="800000"/>
                <a:headEnd/>
                <a:tailEnd/>
              </a14:hiddenLine>
            </a:ext>
          </a:extLst>
        </p:spPr>
      </p:sp>
      <p:sp>
        <p:nvSpPr>
          <p:cNvPr id="51204" name="Rectangle 3"/>
          <p:cNvSpPr>
            <a:spLocks noChangeArrowheads="1"/>
          </p:cNvSpPr>
          <p:nvPr/>
        </p:nvSpPr>
        <p:spPr bwMode="auto">
          <a:xfrm>
            <a:off x="1131888" y="4383088"/>
            <a:ext cx="4645025" cy="150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pPr>
              <a:lnSpc>
                <a:spcPct val="90000"/>
              </a:lnSpc>
              <a:spcBef>
                <a:spcPct val="50000"/>
              </a:spcBef>
            </a:pPr>
            <a:r>
              <a:rPr lang="en-US" altLang="bg-BG" sz="1200" baseline="0" dirty="0">
                <a:solidFill>
                  <a:schemeClr val="tx2"/>
                </a:solidFill>
                <a:latin typeface="Times New Roman" panose="02020603050405020304" pitchFamily="18" charset="0"/>
              </a:rPr>
              <a:t>Inverter efficiency is not constant.  At the lower end of the speed range, the efficiency loss may be significant.  Of course at the lower speeds, the pump load would be drastically reduced.</a:t>
            </a:r>
          </a:p>
          <a:p>
            <a:pPr>
              <a:lnSpc>
                <a:spcPct val="90000"/>
              </a:lnSpc>
              <a:spcBef>
                <a:spcPct val="50000"/>
              </a:spcBef>
            </a:pPr>
            <a:r>
              <a:rPr lang="en-US" altLang="bg-BG" sz="1200" baseline="0" dirty="0">
                <a:solidFill>
                  <a:schemeClr val="tx2"/>
                </a:solidFill>
                <a:latin typeface="Times New Roman" panose="02020603050405020304" pitchFamily="18" charset="0"/>
              </a:rPr>
              <a:t>It should be noted that downrating of the motor may be necessary, depending on the motor and variable speed drive design.  Also note that application of variable speed drives should only be done with motors that are inverter duty rated.  That may not be the case with pre-existing motor installations.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3CC59F01-F951-438F-8413-502FEED1D105}" type="slidenum">
              <a:rPr lang="en-US" altLang="bg-BG" sz="1000" b="0" baseline="0">
                <a:solidFill>
                  <a:schemeClr val="tx1"/>
                </a:solidFill>
                <a:latin typeface="Times New Roman" panose="02020603050405020304" pitchFamily="18" charset="0"/>
              </a:rPr>
              <a:pPr/>
              <a:t>5</a:t>
            </a:fld>
            <a:endParaRPr lang="en-US" altLang="bg-BG" sz="1000" b="0" baseline="0" dirty="0">
              <a:solidFill>
                <a:schemeClr val="tx1"/>
              </a:solidFill>
              <a:latin typeface="Times New Roman" panose="02020603050405020304" pitchFamily="18" charset="0"/>
            </a:endParaRPr>
          </a:p>
        </p:txBody>
      </p:sp>
      <p:sp>
        <p:nvSpPr>
          <p:cNvPr id="10243" name="Rectangle 2"/>
          <p:cNvSpPr>
            <a:spLocks noChangeArrowheads="1" noTextEdit="1"/>
          </p:cNvSpPr>
          <p:nvPr>
            <p:ph type="sldImg"/>
          </p:nvPr>
        </p:nvSpPr>
        <p:spPr>
          <a:xfrm>
            <a:off x="536575" y="214313"/>
            <a:ext cx="5638800" cy="3760787"/>
          </a:xfrm>
          <a:ln cap="flat"/>
        </p:spPr>
      </p:sp>
      <p:sp>
        <p:nvSpPr>
          <p:cNvPr id="10244" name="Rectangle 3"/>
          <p:cNvSpPr>
            <a:spLocks noGrp="1" noChangeArrowheads="1"/>
          </p:cNvSpPr>
          <p:nvPr>
            <p:ph type="body" idx="1"/>
          </p:nvPr>
        </p:nvSpPr>
        <p:spPr>
          <a:xfrm>
            <a:off x="387350" y="4260850"/>
            <a:ext cx="6083300" cy="4114800"/>
          </a:xfrm>
          <a:noFill/>
        </p:spPr>
        <p:txBody>
          <a:bodyPr lIns="89792" tIns="44896" rIns="89792" bIns="44896"/>
          <a:lstStyle/>
          <a:p>
            <a:endParaRPr lang="bg-BG" altLang="bg-BG"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69B6D214-4290-4CBE-B924-5F95C7710706}" type="slidenum">
              <a:rPr lang="en-US" altLang="bg-BG" sz="1000" b="0" baseline="0">
                <a:solidFill>
                  <a:schemeClr val="tx1"/>
                </a:solidFill>
                <a:latin typeface="Times New Roman" panose="02020603050405020304" pitchFamily="18" charset="0"/>
              </a:rPr>
              <a:pPr/>
              <a:t>31</a:t>
            </a:fld>
            <a:endParaRPr lang="en-US" altLang="bg-BG" sz="1000" b="0" baseline="0" dirty="0">
              <a:solidFill>
                <a:schemeClr val="tx1"/>
              </a:solidFill>
              <a:latin typeface="Times New Roman" panose="02020603050405020304" pitchFamily="18" charset="0"/>
            </a:endParaRPr>
          </a:p>
        </p:txBody>
      </p:sp>
      <p:sp>
        <p:nvSpPr>
          <p:cNvPr id="56323" name="Rectangle 2"/>
          <p:cNvSpPr>
            <a:spLocks noChangeArrowheads="1" noTextEdit="1"/>
          </p:cNvSpPr>
          <p:nvPr>
            <p:ph type="sldImg"/>
          </p:nvPr>
        </p:nvSpPr>
        <p:spPr>
          <a:xfrm>
            <a:off x="866775" y="692150"/>
            <a:ext cx="5124450" cy="3416300"/>
          </a:xfrm>
          <a:ln>
            <a:noFill/>
          </a:ln>
          <a:extLst>
            <a:ext uri="{91240B29-F687-4F45-9708-019B960494DF}">
              <a14:hiddenLine xmlns:a14="http://schemas.microsoft.com/office/drawing/2010/main" w="12700">
                <a:solidFill>
                  <a:srgbClr val="000000"/>
                </a:solidFill>
                <a:miter lim="800000"/>
                <a:headEnd/>
                <a:tailEnd/>
              </a14:hiddenLine>
            </a:ext>
          </a:extLs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3DB2B32F-6484-4F3F-85C1-B906E8E1E0E3}" type="slidenum">
              <a:rPr lang="en-US" altLang="bg-BG" sz="1000" b="0" baseline="0">
                <a:solidFill>
                  <a:schemeClr val="tx1"/>
                </a:solidFill>
                <a:latin typeface="Times New Roman" panose="02020603050405020304" pitchFamily="18" charset="0"/>
              </a:rPr>
              <a:pPr/>
              <a:t>6</a:t>
            </a:fld>
            <a:endParaRPr lang="en-US" altLang="bg-BG" sz="1000" b="0" baseline="0" dirty="0">
              <a:solidFill>
                <a:schemeClr val="tx1"/>
              </a:solidFill>
              <a:latin typeface="Times New Roman" panose="02020603050405020304" pitchFamily="18" charset="0"/>
            </a:endParaRPr>
          </a:p>
        </p:txBody>
      </p:sp>
      <p:sp>
        <p:nvSpPr>
          <p:cNvPr id="12291" name="Rectangle 2"/>
          <p:cNvSpPr>
            <a:spLocks noChangeArrowheads="1" noTextEdit="1"/>
          </p:cNvSpPr>
          <p:nvPr>
            <p:ph type="sldImg"/>
          </p:nvPr>
        </p:nvSpPr>
        <p:spPr>
          <a:xfrm>
            <a:off x="536575" y="214313"/>
            <a:ext cx="5638800" cy="3760787"/>
          </a:xfrm>
          <a:ln cap="flat"/>
        </p:spPr>
      </p:sp>
      <p:sp>
        <p:nvSpPr>
          <p:cNvPr id="12292" name="Rectangle 3"/>
          <p:cNvSpPr>
            <a:spLocks noGrp="1" noChangeArrowheads="1"/>
          </p:cNvSpPr>
          <p:nvPr>
            <p:ph type="body" idx="1"/>
          </p:nvPr>
        </p:nvSpPr>
        <p:spPr>
          <a:xfrm>
            <a:off x="387350" y="4260850"/>
            <a:ext cx="6083300" cy="4114800"/>
          </a:xfrm>
          <a:noFill/>
        </p:spPr>
        <p:txBody>
          <a:bodyPr lIns="89792" tIns="44896" rIns="89792" bIns="44896"/>
          <a:lstStyle/>
          <a:p>
            <a:endParaRPr lang="bg-BG" altLang="bg-BG"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615E80EB-B8A4-43DE-B580-49EA3587DE3D}" type="slidenum">
              <a:rPr lang="en-US" altLang="bg-BG" sz="1000" b="0" baseline="0">
                <a:solidFill>
                  <a:schemeClr val="tx1"/>
                </a:solidFill>
                <a:latin typeface="Times New Roman" panose="02020603050405020304" pitchFamily="18" charset="0"/>
              </a:rPr>
              <a:pPr/>
              <a:t>7</a:t>
            </a:fld>
            <a:endParaRPr lang="en-US" altLang="bg-BG" sz="1000" b="0" baseline="0" dirty="0">
              <a:solidFill>
                <a:schemeClr val="tx1"/>
              </a:solidFill>
              <a:latin typeface="Times New Roman" panose="02020603050405020304" pitchFamily="18" charset="0"/>
            </a:endParaRPr>
          </a:p>
        </p:txBody>
      </p:sp>
      <p:sp>
        <p:nvSpPr>
          <p:cNvPr id="14339" name="Rectangle 2"/>
          <p:cNvSpPr>
            <a:spLocks noChangeArrowheads="1" noTextEdit="1"/>
          </p:cNvSpPr>
          <p:nvPr>
            <p:ph type="sldImg"/>
          </p:nvPr>
        </p:nvSpPr>
        <p:spPr>
          <a:xfrm>
            <a:off x="536575" y="214313"/>
            <a:ext cx="5638800" cy="3760787"/>
          </a:xfrm>
          <a:ln cap="flat"/>
        </p:spPr>
      </p:sp>
      <p:sp>
        <p:nvSpPr>
          <p:cNvPr id="14340" name="Rectangle 3"/>
          <p:cNvSpPr>
            <a:spLocks noGrp="1" noChangeArrowheads="1"/>
          </p:cNvSpPr>
          <p:nvPr>
            <p:ph type="body" idx="1"/>
          </p:nvPr>
        </p:nvSpPr>
        <p:spPr>
          <a:xfrm>
            <a:off x="387350" y="4260850"/>
            <a:ext cx="6083300" cy="4114800"/>
          </a:xfrm>
          <a:noFill/>
        </p:spPr>
        <p:txBody>
          <a:bodyPr lIns="89792" tIns="44896" rIns="89792" bIns="44896"/>
          <a:lstStyle/>
          <a:p>
            <a:endParaRPr lang="bg-BG" altLang="bg-BG"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BECB8825-F7B3-4E0B-A839-59ECB239A44E}" type="slidenum">
              <a:rPr lang="en-US" altLang="bg-BG" sz="1000" b="0" baseline="0">
                <a:solidFill>
                  <a:schemeClr val="tx1"/>
                </a:solidFill>
                <a:latin typeface="Times New Roman" panose="02020603050405020304" pitchFamily="18" charset="0"/>
              </a:rPr>
              <a:pPr/>
              <a:t>9</a:t>
            </a:fld>
            <a:endParaRPr lang="en-US" altLang="bg-BG" sz="1000" b="0" baseline="0" dirty="0">
              <a:solidFill>
                <a:schemeClr val="tx1"/>
              </a:solidFill>
              <a:latin typeface="Times New Roman" panose="02020603050405020304" pitchFamily="18" charset="0"/>
            </a:endParaRPr>
          </a:p>
        </p:txBody>
      </p:sp>
      <p:sp>
        <p:nvSpPr>
          <p:cNvPr id="17411" name="Rectangle 2"/>
          <p:cNvSpPr>
            <a:spLocks noGrp="1" noChangeArrowheads="1"/>
          </p:cNvSpPr>
          <p:nvPr>
            <p:ph type="body" idx="1"/>
          </p:nvPr>
        </p:nvSpPr>
        <p:spPr>
          <a:noFill/>
        </p:spPr>
        <p:txBody>
          <a:bodyPr lIns="82455" tIns="42285" rIns="82455" bIns="42285"/>
          <a:lstStyle/>
          <a:p>
            <a:endParaRPr lang="bg-BG" altLang="bg-BG" dirty="0" smtClean="0"/>
          </a:p>
        </p:txBody>
      </p:sp>
      <p:sp>
        <p:nvSpPr>
          <p:cNvPr id="17412" name="Rectangle 3"/>
          <p:cNvSpPr>
            <a:spLocks noChangeArrowheads="1" noTextEdit="1"/>
          </p:cNvSpPr>
          <p:nvPr>
            <p:ph type="sldImg"/>
          </p:nvPr>
        </p:nvSpPr>
        <p:spPr>
          <a:xfrm>
            <a:off x="865188" y="690563"/>
            <a:ext cx="5129212" cy="3421062"/>
          </a:xfrm>
          <a:ln cap="flat">
            <a:solidFill>
              <a:schemeClr val="tx1"/>
            </a:solid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16A5D886-1887-46BF-92CC-770FDD076991}" type="slidenum">
              <a:rPr lang="en-US" altLang="bg-BG" sz="1000" b="0" baseline="0">
                <a:solidFill>
                  <a:schemeClr val="tx1"/>
                </a:solidFill>
                <a:latin typeface="Times New Roman" panose="02020603050405020304" pitchFamily="18" charset="0"/>
              </a:rPr>
              <a:pPr/>
              <a:t>10</a:t>
            </a:fld>
            <a:endParaRPr lang="en-US" altLang="bg-BG" sz="1000" b="0" baseline="0" dirty="0">
              <a:solidFill>
                <a:schemeClr val="tx1"/>
              </a:solidFill>
              <a:latin typeface="Times New Roman" panose="02020603050405020304" pitchFamily="18" charset="0"/>
            </a:endParaRPr>
          </a:p>
        </p:txBody>
      </p:sp>
      <p:sp>
        <p:nvSpPr>
          <p:cNvPr id="19459" name="Rectangle 2"/>
          <p:cNvSpPr>
            <a:spLocks noChangeArrowheads="1" noTextEdit="1"/>
          </p:cNvSpPr>
          <p:nvPr>
            <p:ph type="sldImg"/>
          </p:nvPr>
        </p:nvSpPr>
        <p:spPr>
          <a:xfrm>
            <a:off x="536575" y="214313"/>
            <a:ext cx="5638800" cy="3760787"/>
          </a:xfrm>
          <a:ln cap="flat"/>
        </p:spPr>
      </p:sp>
      <p:sp>
        <p:nvSpPr>
          <p:cNvPr id="19460" name="Rectangle 3"/>
          <p:cNvSpPr>
            <a:spLocks noGrp="1" noChangeArrowheads="1"/>
          </p:cNvSpPr>
          <p:nvPr>
            <p:ph type="body" idx="1"/>
          </p:nvPr>
        </p:nvSpPr>
        <p:spPr>
          <a:xfrm>
            <a:off x="387350" y="4260850"/>
            <a:ext cx="6083300" cy="4114800"/>
          </a:xfrm>
          <a:noFill/>
        </p:spPr>
        <p:txBody>
          <a:bodyPr lIns="89792" tIns="44896" rIns="89792" bIns="44896"/>
          <a:lstStyle/>
          <a:p>
            <a:endParaRPr lang="bg-BG" altLang="bg-BG"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5C3CD168-ED1E-4DA8-83DD-4788430DC821}" type="slidenum">
              <a:rPr lang="en-US" altLang="bg-BG" sz="1000" b="0" baseline="0">
                <a:solidFill>
                  <a:schemeClr val="tx1"/>
                </a:solidFill>
                <a:latin typeface="Times New Roman" panose="02020603050405020304" pitchFamily="18" charset="0"/>
              </a:rPr>
              <a:pPr/>
              <a:t>11</a:t>
            </a:fld>
            <a:endParaRPr lang="en-US" altLang="bg-BG" sz="1000" b="0" baseline="0" dirty="0">
              <a:solidFill>
                <a:schemeClr val="tx1"/>
              </a:solidFill>
              <a:latin typeface="Times New Roman" panose="02020603050405020304" pitchFamily="18" charset="0"/>
            </a:endParaRPr>
          </a:p>
        </p:txBody>
      </p:sp>
      <p:sp>
        <p:nvSpPr>
          <p:cNvPr id="21507" name="Rectangle 2"/>
          <p:cNvSpPr>
            <a:spLocks noChangeArrowheads="1" noTextEdit="1"/>
          </p:cNvSpPr>
          <p:nvPr>
            <p:ph type="sldImg"/>
          </p:nvPr>
        </p:nvSpPr>
        <p:spPr>
          <a:xfrm>
            <a:off x="536575" y="214313"/>
            <a:ext cx="5638800" cy="3760787"/>
          </a:xfrm>
          <a:ln cap="flat"/>
        </p:spPr>
      </p:sp>
      <p:sp>
        <p:nvSpPr>
          <p:cNvPr id="21508" name="Rectangle 3"/>
          <p:cNvSpPr>
            <a:spLocks noGrp="1" noChangeArrowheads="1"/>
          </p:cNvSpPr>
          <p:nvPr>
            <p:ph type="body" idx="1"/>
          </p:nvPr>
        </p:nvSpPr>
        <p:spPr>
          <a:xfrm>
            <a:off x="387350" y="4260850"/>
            <a:ext cx="6083300" cy="4114800"/>
          </a:xfrm>
          <a:noFill/>
        </p:spPr>
        <p:txBody>
          <a:bodyPr lIns="89792" tIns="44896" rIns="89792" bIns="44896"/>
          <a:lstStyle/>
          <a:p>
            <a:r>
              <a:rPr lang="en-US" altLang="bg-BG" dirty="0" smtClean="0"/>
              <a:t>Technically speaking, and depending on where you draw the boundary for the system, there may also be a velocity head component (such as if point one in your system is inside a tank and point two is in the pipeline somewhere).  But practically speaking, the velocity head component in </a:t>
            </a:r>
            <a:r>
              <a:rPr lang="en-US" altLang="bg-BG" i="1" dirty="0" smtClean="0"/>
              <a:t>most</a:t>
            </a:r>
            <a:r>
              <a:rPr lang="en-US" altLang="bg-BG" dirty="0" smtClean="0"/>
              <a:t> systems is either zero or negligibly small, since the friction losses from pipe and fittings is normally many velocity heads.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14EC3E12-6420-4A4E-83E5-094FB2FA2EA8}" type="slidenum">
              <a:rPr lang="en-US" altLang="bg-BG" sz="1000" b="0" baseline="0">
                <a:solidFill>
                  <a:schemeClr val="tx1"/>
                </a:solidFill>
                <a:latin typeface="Times New Roman" panose="02020603050405020304" pitchFamily="18" charset="0"/>
              </a:rPr>
              <a:pPr/>
              <a:t>13</a:t>
            </a:fld>
            <a:endParaRPr lang="en-US" altLang="bg-BG" sz="1000" b="0" baseline="0" dirty="0">
              <a:solidFill>
                <a:schemeClr val="tx1"/>
              </a:solidFill>
              <a:latin typeface="Times New Roman" panose="02020603050405020304" pitchFamily="18" charset="0"/>
            </a:endParaRPr>
          </a:p>
        </p:txBody>
      </p:sp>
      <p:sp>
        <p:nvSpPr>
          <p:cNvPr id="24579" name="Rectangle 2"/>
          <p:cNvSpPr>
            <a:spLocks noChangeArrowheads="1" noTextEdit="1"/>
          </p:cNvSpPr>
          <p:nvPr>
            <p:ph type="sldImg"/>
          </p:nvPr>
        </p:nvSpPr>
        <p:spPr>
          <a:xfrm>
            <a:off x="536575" y="214313"/>
            <a:ext cx="5638800" cy="3760787"/>
          </a:xfrm>
          <a:ln cap="flat"/>
        </p:spPr>
      </p:sp>
      <p:sp>
        <p:nvSpPr>
          <p:cNvPr id="24580" name="Rectangle 3"/>
          <p:cNvSpPr>
            <a:spLocks noGrp="1" noChangeArrowheads="1"/>
          </p:cNvSpPr>
          <p:nvPr>
            <p:ph type="body" idx="1"/>
          </p:nvPr>
        </p:nvSpPr>
        <p:spPr>
          <a:xfrm>
            <a:off x="387350" y="4260850"/>
            <a:ext cx="6083300" cy="4114800"/>
          </a:xfrm>
          <a:noFill/>
        </p:spPr>
        <p:txBody>
          <a:bodyPr lIns="89792" tIns="44896" rIns="89792" bIns="44896"/>
          <a:lstStyle/>
          <a:p>
            <a:endParaRPr lang="bg-BG" altLang="bg-BG"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5"/>
          <p:cNvSpPr>
            <a:spLocks noGrp="1" noChangeArrowheads="1"/>
          </p:cNvSpPr>
          <p:nvPr>
            <p:ph type="sldNum" sz="quarter" idx="5"/>
          </p:nvPr>
        </p:nvSpPr>
        <p:spPr>
          <a:noFill/>
        </p:spPr>
        <p:txBody>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fld id="{136AE595-BDB9-4726-9DAD-F9556CA39779}" type="slidenum">
              <a:rPr lang="en-US" altLang="bg-BG" sz="1000" b="0" baseline="0">
                <a:solidFill>
                  <a:schemeClr val="tx1"/>
                </a:solidFill>
                <a:latin typeface="Times New Roman" panose="02020603050405020304" pitchFamily="18" charset="0"/>
              </a:rPr>
              <a:pPr/>
              <a:t>15</a:t>
            </a:fld>
            <a:endParaRPr lang="en-US" altLang="bg-BG" sz="1000" b="0" baseline="0" dirty="0">
              <a:solidFill>
                <a:schemeClr val="tx1"/>
              </a:solidFill>
              <a:latin typeface="Times New Roman" panose="02020603050405020304" pitchFamily="18" charset="0"/>
            </a:endParaRPr>
          </a:p>
        </p:txBody>
      </p:sp>
      <p:sp>
        <p:nvSpPr>
          <p:cNvPr id="27651" name="Rectangle 2"/>
          <p:cNvSpPr>
            <a:spLocks noChangeArrowheads="1" noTextEdit="1"/>
          </p:cNvSpPr>
          <p:nvPr>
            <p:ph type="sldImg"/>
          </p:nvPr>
        </p:nvSpPr>
        <p:spPr>
          <a:xfrm>
            <a:off x="866775" y="692150"/>
            <a:ext cx="5124450" cy="3416300"/>
          </a:xfrm>
          <a:ln>
            <a:noFill/>
          </a:ln>
          <a:extLst>
            <a:ext uri="{91240B29-F687-4F45-9708-019B960494DF}">
              <a14:hiddenLine xmlns:a14="http://schemas.microsoft.com/office/drawing/2010/main" w="12700">
                <a:solidFill>
                  <a:srgbClr val="000000"/>
                </a:solidFill>
                <a:miter lim="800000"/>
                <a:headEnd/>
                <a:tailEnd/>
              </a14:hiddenLine>
            </a:ext>
          </a:extLst>
        </p:spPr>
      </p:sp>
      <p:sp>
        <p:nvSpPr>
          <p:cNvPr id="27652" name="Rectangle 3"/>
          <p:cNvSpPr>
            <a:spLocks noChangeArrowheads="1"/>
          </p:cNvSpPr>
          <p:nvPr/>
        </p:nvSpPr>
        <p:spPr bwMode="auto">
          <a:xfrm>
            <a:off x="966788" y="4408488"/>
            <a:ext cx="4835525"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b="1" baseline="-18000">
                <a:solidFill>
                  <a:srgbClr val="EEDA1C"/>
                </a:solidFill>
                <a:latin typeface="Arial" panose="020B0604020202020204" pitchFamily="34" charset="0"/>
              </a:defRPr>
            </a:lvl1pPr>
            <a:lvl2pPr marL="742950" indent="-285750">
              <a:defRPr sz="2400" b="1" baseline="-18000">
                <a:solidFill>
                  <a:srgbClr val="EEDA1C"/>
                </a:solidFill>
                <a:latin typeface="Arial" panose="020B0604020202020204" pitchFamily="34" charset="0"/>
              </a:defRPr>
            </a:lvl2pPr>
            <a:lvl3pPr marL="1143000" indent="-228600">
              <a:defRPr sz="2400" b="1" baseline="-18000">
                <a:solidFill>
                  <a:srgbClr val="EEDA1C"/>
                </a:solidFill>
                <a:latin typeface="Arial" panose="020B0604020202020204" pitchFamily="34" charset="0"/>
              </a:defRPr>
            </a:lvl3pPr>
            <a:lvl4pPr marL="1600200" indent="-228600">
              <a:defRPr sz="2400" b="1" baseline="-18000">
                <a:solidFill>
                  <a:srgbClr val="EEDA1C"/>
                </a:solidFill>
                <a:latin typeface="Arial" panose="020B0604020202020204" pitchFamily="34" charset="0"/>
              </a:defRPr>
            </a:lvl4pPr>
            <a:lvl5pPr marL="2057400" indent="-228600">
              <a:defRPr sz="2400" b="1" baseline="-18000">
                <a:solidFill>
                  <a:srgbClr val="EEDA1C"/>
                </a:solidFill>
                <a:latin typeface="Arial" panose="020B0604020202020204" pitchFamily="34" charset="0"/>
              </a:defRPr>
            </a:lvl5pPr>
            <a:lvl6pPr marL="2514600" indent="-228600" eaLnBrk="0" fontAlgn="base" hangingPunct="0">
              <a:spcBef>
                <a:spcPct val="0"/>
              </a:spcBef>
              <a:spcAft>
                <a:spcPct val="0"/>
              </a:spcAft>
              <a:defRPr sz="2400" b="1" baseline="-18000">
                <a:solidFill>
                  <a:srgbClr val="EEDA1C"/>
                </a:solidFill>
                <a:latin typeface="Arial" panose="020B0604020202020204" pitchFamily="34" charset="0"/>
              </a:defRPr>
            </a:lvl6pPr>
            <a:lvl7pPr marL="2971800" indent="-228600" eaLnBrk="0" fontAlgn="base" hangingPunct="0">
              <a:spcBef>
                <a:spcPct val="0"/>
              </a:spcBef>
              <a:spcAft>
                <a:spcPct val="0"/>
              </a:spcAft>
              <a:defRPr sz="2400" b="1" baseline="-18000">
                <a:solidFill>
                  <a:srgbClr val="EEDA1C"/>
                </a:solidFill>
                <a:latin typeface="Arial" panose="020B0604020202020204" pitchFamily="34" charset="0"/>
              </a:defRPr>
            </a:lvl7pPr>
            <a:lvl8pPr marL="3429000" indent="-228600" eaLnBrk="0" fontAlgn="base" hangingPunct="0">
              <a:spcBef>
                <a:spcPct val="0"/>
              </a:spcBef>
              <a:spcAft>
                <a:spcPct val="0"/>
              </a:spcAft>
              <a:defRPr sz="2400" b="1" baseline="-18000">
                <a:solidFill>
                  <a:srgbClr val="EEDA1C"/>
                </a:solidFill>
                <a:latin typeface="Arial" panose="020B0604020202020204" pitchFamily="34" charset="0"/>
              </a:defRPr>
            </a:lvl8pPr>
            <a:lvl9pPr marL="3886200" indent="-228600" eaLnBrk="0" fontAlgn="base" hangingPunct="0">
              <a:spcBef>
                <a:spcPct val="0"/>
              </a:spcBef>
              <a:spcAft>
                <a:spcPct val="0"/>
              </a:spcAft>
              <a:defRPr sz="2400" b="1" baseline="-18000">
                <a:solidFill>
                  <a:srgbClr val="EEDA1C"/>
                </a:solidFill>
                <a:latin typeface="Arial" panose="020B0604020202020204" pitchFamily="34" charset="0"/>
              </a:defRPr>
            </a:lvl9pPr>
          </a:lstStyle>
          <a:p>
            <a:pPr>
              <a:lnSpc>
                <a:spcPct val="90000"/>
              </a:lnSpc>
              <a:spcBef>
                <a:spcPct val="50000"/>
              </a:spcBef>
            </a:pPr>
            <a:r>
              <a:rPr lang="en-US" altLang="bg-BG" sz="1200" b="0" baseline="0" dirty="0">
                <a:solidFill>
                  <a:schemeClr val="tx2"/>
                </a:solidFill>
                <a:latin typeface="Times New Roman" panose="02020603050405020304" pitchFamily="18" charset="0"/>
              </a:rPr>
              <a:t>The graphical data shown is based on continuous operation, with electricity cost assumed to be 10 ¢/kWh.</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5"/>
            <a:ext cx="8743950" cy="1470025"/>
          </a:xfrm>
        </p:spPr>
        <p:txBody>
          <a:bodyPr/>
          <a:lstStyle/>
          <a:p>
            <a:r>
              <a:rPr lang="en-US" smtClean="0"/>
              <a:t>Click to edit Master title style</a:t>
            </a:r>
            <a:endParaRPr lang="bg-BG"/>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bg-BG"/>
          </a:p>
        </p:txBody>
      </p:sp>
      <p:sp>
        <p:nvSpPr>
          <p:cNvPr id="4" name="Rectangle 2"/>
          <p:cNvSpPr>
            <a:spLocks noGrp="1" noChangeArrowheads="1"/>
          </p:cNvSpPr>
          <p:nvPr>
            <p:ph type="dt" sz="half" idx="10"/>
          </p:nvPr>
        </p:nvSpPr>
        <p:spPr>
          <a:ln/>
        </p:spPr>
        <p:txBody>
          <a:bodyPr/>
          <a:lstStyle>
            <a:lvl1pPr>
              <a:defRPr/>
            </a:lvl1pPr>
          </a:lstStyle>
          <a:p>
            <a:pPr>
              <a:defRPr/>
            </a:pP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4"/>
          <p:cNvSpPr>
            <a:spLocks noGrp="1" noChangeArrowheads="1"/>
          </p:cNvSpPr>
          <p:nvPr>
            <p:ph type="sldNum" sz="quarter" idx="12"/>
          </p:nvPr>
        </p:nvSpPr>
        <p:spPr>
          <a:ln/>
        </p:spPr>
        <p:txBody>
          <a:bodyPr/>
          <a:lstStyle>
            <a:lvl1pPr>
              <a:defRPr/>
            </a:lvl1pPr>
          </a:lstStyle>
          <a:p>
            <a:pPr>
              <a:defRPr/>
            </a:pPr>
            <a:fld id="{45540ABD-4AC1-4582-B74C-E139068C00E7}" type="slidenum">
              <a:rPr lang="en-US" altLang="bg-BG"/>
              <a:pPr>
                <a:defRPr/>
              </a:pPr>
              <a:t>‹#›</a:t>
            </a:fld>
            <a:endParaRPr lang="en-US" altLang="bg-BG" dirty="0"/>
          </a:p>
        </p:txBody>
      </p:sp>
    </p:spTree>
    <p:extLst>
      <p:ext uri="{BB962C8B-B14F-4D97-AF65-F5344CB8AC3E}">
        <p14:creationId xmlns:p14="http://schemas.microsoft.com/office/powerpoint/2010/main" val="4280607227"/>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2"/>
          <p:cNvSpPr>
            <a:spLocks noGrp="1" noChangeArrowheads="1"/>
          </p:cNvSpPr>
          <p:nvPr>
            <p:ph type="dt" sz="half" idx="10"/>
          </p:nvPr>
        </p:nvSpPr>
        <p:spPr>
          <a:ln/>
        </p:spPr>
        <p:txBody>
          <a:bodyPr/>
          <a:lstStyle>
            <a:lvl1pPr>
              <a:defRPr/>
            </a:lvl1pPr>
          </a:lstStyle>
          <a:p>
            <a:pPr>
              <a:defRPr/>
            </a:pP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4"/>
          <p:cNvSpPr>
            <a:spLocks noGrp="1" noChangeArrowheads="1"/>
          </p:cNvSpPr>
          <p:nvPr>
            <p:ph type="sldNum" sz="quarter" idx="12"/>
          </p:nvPr>
        </p:nvSpPr>
        <p:spPr>
          <a:ln/>
        </p:spPr>
        <p:txBody>
          <a:bodyPr/>
          <a:lstStyle>
            <a:lvl1pPr>
              <a:defRPr/>
            </a:lvl1pPr>
          </a:lstStyle>
          <a:p>
            <a:pPr>
              <a:defRPr/>
            </a:pPr>
            <a:fld id="{FBF49974-A561-4697-AFE1-8724E3BCBF76}" type="slidenum">
              <a:rPr lang="en-US" altLang="bg-BG"/>
              <a:pPr>
                <a:defRPr/>
              </a:pPr>
              <a:t>‹#›</a:t>
            </a:fld>
            <a:endParaRPr lang="en-US" altLang="bg-BG" dirty="0"/>
          </a:p>
        </p:txBody>
      </p:sp>
    </p:spTree>
    <p:extLst>
      <p:ext uri="{BB962C8B-B14F-4D97-AF65-F5344CB8AC3E}">
        <p14:creationId xmlns:p14="http://schemas.microsoft.com/office/powerpoint/2010/main" val="818901196"/>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990600"/>
            <a:ext cx="2185987" cy="5715000"/>
          </a:xfrm>
        </p:spPr>
        <p:txBody>
          <a:bodyPr vert="eaVert"/>
          <a:lstStyle/>
          <a:p>
            <a:r>
              <a:rPr lang="en-US" smtClean="0"/>
              <a:t>Click to edit Master title style</a:t>
            </a:r>
            <a:endParaRPr lang="bg-BG"/>
          </a:p>
        </p:txBody>
      </p:sp>
      <p:sp>
        <p:nvSpPr>
          <p:cNvPr id="3" name="Vertical Text Placeholder 2"/>
          <p:cNvSpPr>
            <a:spLocks noGrp="1"/>
          </p:cNvSpPr>
          <p:nvPr>
            <p:ph type="body" orient="vert" idx="1"/>
          </p:nvPr>
        </p:nvSpPr>
        <p:spPr>
          <a:xfrm>
            <a:off x="771525" y="990600"/>
            <a:ext cx="6405563"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2"/>
          <p:cNvSpPr>
            <a:spLocks noGrp="1" noChangeArrowheads="1"/>
          </p:cNvSpPr>
          <p:nvPr>
            <p:ph type="dt" sz="half" idx="10"/>
          </p:nvPr>
        </p:nvSpPr>
        <p:spPr>
          <a:ln/>
        </p:spPr>
        <p:txBody>
          <a:bodyPr/>
          <a:lstStyle>
            <a:lvl1pPr>
              <a:defRPr/>
            </a:lvl1pPr>
          </a:lstStyle>
          <a:p>
            <a:pPr>
              <a:defRPr/>
            </a:pP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4"/>
          <p:cNvSpPr>
            <a:spLocks noGrp="1" noChangeArrowheads="1"/>
          </p:cNvSpPr>
          <p:nvPr>
            <p:ph type="sldNum" sz="quarter" idx="12"/>
          </p:nvPr>
        </p:nvSpPr>
        <p:spPr>
          <a:ln/>
        </p:spPr>
        <p:txBody>
          <a:bodyPr/>
          <a:lstStyle>
            <a:lvl1pPr>
              <a:defRPr/>
            </a:lvl1pPr>
          </a:lstStyle>
          <a:p>
            <a:pPr>
              <a:defRPr/>
            </a:pPr>
            <a:fld id="{212272D9-F7E5-4947-A288-33CA3E796D11}" type="slidenum">
              <a:rPr lang="en-US" altLang="bg-BG"/>
              <a:pPr>
                <a:defRPr/>
              </a:pPr>
              <a:t>‹#›</a:t>
            </a:fld>
            <a:endParaRPr lang="en-US" altLang="bg-BG" dirty="0"/>
          </a:p>
        </p:txBody>
      </p:sp>
    </p:spTree>
    <p:extLst>
      <p:ext uri="{BB962C8B-B14F-4D97-AF65-F5344CB8AC3E}">
        <p14:creationId xmlns:p14="http://schemas.microsoft.com/office/powerpoint/2010/main" val="1746555764"/>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771525" y="990600"/>
            <a:ext cx="8743950" cy="1143000"/>
          </a:xfrm>
        </p:spPr>
        <p:txBody>
          <a:bodyPr/>
          <a:lstStyle/>
          <a:p>
            <a:r>
              <a:rPr lang="en-US" smtClean="0"/>
              <a:t>Click to edit Master title style</a:t>
            </a:r>
            <a:endParaRPr lang="bg-BG"/>
          </a:p>
        </p:txBody>
      </p:sp>
      <p:sp>
        <p:nvSpPr>
          <p:cNvPr id="3" name="Chart Placeholder 2"/>
          <p:cNvSpPr>
            <a:spLocks noGrp="1"/>
          </p:cNvSpPr>
          <p:nvPr>
            <p:ph type="chart" idx="1"/>
          </p:nvPr>
        </p:nvSpPr>
        <p:spPr>
          <a:xfrm>
            <a:off x="771525" y="2590800"/>
            <a:ext cx="8743950" cy="4114800"/>
          </a:xfrm>
        </p:spPr>
        <p:txBody>
          <a:bodyPr/>
          <a:lstStyle/>
          <a:p>
            <a:pPr lvl="0"/>
            <a:endParaRPr lang="bg-BG" noProof="0" dirty="0" smtClean="0"/>
          </a:p>
        </p:txBody>
      </p:sp>
      <p:sp>
        <p:nvSpPr>
          <p:cNvPr id="4" name="Rectangle 2"/>
          <p:cNvSpPr>
            <a:spLocks noGrp="1" noChangeArrowheads="1"/>
          </p:cNvSpPr>
          <p:nvPr>
            <p:ph type="dt" sz="half" idx="10"/>
          </p:nvPr>
        </p:nvSpPr>
        <p:spPr>
          <a:ln/>
        </p:spPr>
        <p:txBody>
          <a:bodyPr/>
          <a:lstStyle>
            <a:lvl1pPr>
              <a:defRPr/>
            </a:lvl1pPr>
          </a:lstStyle>
          <a:p>
            <a:pPr>
              <a:defRPr/>
            </a:pP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4"/>
          <p:cNvSpPr>
            <a:spLocks noGrp="1" noChangeArrowheads="1"/>
          </p:cNvSpPr>
          <p:nvPr>
            <p:ph type="sldNum" sz="quarter" idx="12"/>
          </p:nvPr>
        </p:nvSpPr>
        <p:spPr>
          <a:ln/>
        </p:spPr>
        <p:txBody>
          <a:bodyPr/>
          <a:lstStyle>
            <a:lvl1pPr>
              <a:defRPr/>
            </a:lvl1pPr>
          </a:lstStyle>
          <a:p>
            <a:pPr>
              <a:defRPr/>
            </a:pPr>
            <a:fld id="{C5F30EA3-068F-4425-B4EB-909B16BA44B8}" type="slidenum">
              <a:rPr lang="en-US" altLang="bg-BG"/>
              <a:pPr>
                <a:defRPr/>
              </a:pPr>
              <a:t>‹#›</a:t>
            </a:fld>
            <a:endParaRPr lang="en-US" altLang="bg-BG" dirty="0"/>
          </a:p>
        </p:txBody>
      </p:sp>
    </p:spTree>
    <p:extLst>
      <p:ext uri="{BB962C8B-B14F-4D97-AF65-F5344CB8AC3E}">
        <p14:creationId xmlns:p14="http://schemas.microsoft.com/office/powerpoint/2010/main" val="998026425"/>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2"/>
          <p:cNvSpPr>
            <a:spLocks noGrp="1" noChangeArrowheads="1"/>
          </p:cNvSpPr>
          <p:nvPr>
            <p:ph type="dt" sz="half" idx="10"/>
          </p:nvPr>
        </p:nvSpPr>
        <p:spPr>
          <a:ln/>
        </p:spPr>
        <p:txBody>
          <a:bodyPr/>
          <a:lstStyle>
            <a:lvl1pPr>
              <a:defRPr/>
            </a:lvl1pPr>
          </a:lstStyle>
          <a:p>
            <a:pPr>
              <a:defRPr/>
            </a:pP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4"/>
          <p:cNvSpPr>
            <a:spLocks noGrp="1" noChangeArrowheads="1"/>
          </p:cNvSpPr>
          <p:nvPr>
            <p:ph type="sldNum" sz="quarter" idx="12"/>
          </p:nvPr>
        </p:nvSpPr>
        <p:spPr>
          <a:ln/>
        </p:spPr>
        <p:txBody>
          <a:bodyPr/>
          <a:lstStyle>
            <a:lvl1pPr>
              <a:defRPr/>
            </a:lvl1pPr>
          </a:lstStyle>
          <a:p>
            <a:pPr>
              <a:defRPr/>
            </a:pPr>
            <a:fld id="{0722D227-193C-4FE2-A111-EFEE19121DE0}" type="slidenum">
              <a:rPr lang="en-US" altLang="bg-BG"/>
              <a:pPr>
                <a:defRPr/>
              </a:pPr>
              <a:t>‹#›</a:t>
            </a:fld>
            <a:endParaRPr lang="en-US" altLang="bg-BG" dirty="0"/>
          </a:p>
        </p:txBody>
      </p:sp>
    </p:spTree>
    <p:extLst>
      <p:ext uri="{BB962C8B-B14F-4D97-AF65-F5344CB8AC3E}">
        <p14:creationId xmlns:p14="http://schemas.microsoft.com/office/powerpoint/2010/main" val="8791805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0"/>
            <a:ext cx="8743950" cy="1362075"/>
          </a:xfrm>
        </p:spPr>
        <p:txBody>
          <a:bodyPr anchor="t"/>
          <a:lstStyle>
            <a:lvl1pPr algn="l">
              <a:defRPr sz="4000" b="1" cap="all"/>
            </a:lvl1pPr>
          </a:lstStyle>
          <a:p>
            <a:r>
              <a:rPr lang="en-US" smtClean="0"/>
              <a:t>Click to edit Master title style</a:t>
            </a:r>
            <a:endParaRPr lang="bg-BG"/>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4"/>
          <p:cNvSpPr>
            <a:spLocks noGrp="1" noChangeArrowheads="1"/>
          </p:cNvSpPr>
          <p:nvPr>
            <p:ph type="sldNum" sz="quarter" idx="12"/>
          </p:nvPr>
        </p:nvSpPr>
        <p:spPr>
          <a:ln/>
        </p:spPr>
        <p:txBody>
          <a:bodyPr/>
          <a:lstStyle>
            <a:lvl1pPr>
              <a:defRPr/>
            </a:lvl1pPr>
          </a:lstStyle>
          <a:p>
            <a:pPr>
              <a:defRPr/>
            </a:pPr>
            <a:fld id="{7CAD3385-97A8-471E-ACD7-62A0FFCE2E4B}" type="slidenum">
              <a:rPr lang="en-US" altLang="bg-BG"/>
              <a:pPr>
                <a:defRPr/>
              </a:pPr>
              <a:t>‹#›</a:t>
            </a:fld>
            <a:endParaRPr lang="en-US" altLang="bg-BG" dirty="0"/>
          </a:p>
        </p:txBody>
      </p:sp>
    </p:spTree>
    <p:extLst>
      <p:ext uri="{BB962C8B-B14F-4D97-AF65-F5344CB8AC3E}">
        <p14:creationId xmlns:p14="http://schemas.microsoft.com/office/powerpoint/2010/main" val="4054948519"/>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sz="half" idx="1"/>
          </p:nvPr>
        </p:nvSpPr>
        <p:spPr>
          <a:xfrm>
            <a:off x="771525" y="2590800"/>
            <a:ext cx="42957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5219700" y="2590800"/>
            <a:ext cx="42957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2"/>
          <p:cNvSpPr>
            <a:spLocks noGrp="1" noChangeArrowheads="1"/>
          </p:cNvSpPr>
          <p:nvPr>
            <p:ph type="dt" sz="half" idx="10"/>
          </p:nvPr>
        </p:nvSpPr>
        <p:spPr>
          <a:ln/>
        </p:spPr>
        <p:txBody>
          <a:bodyPr/>
          <a:lstStyle>
            <a:lvl1pPr>
              <a:defRPr/>
            </a:lvl1pPr>
          </a:lstStyle>
          <a:p>
            <a:pPr>
              <a:defRPr/>
            </a:pPr>
            <a:endParaRPr lang="en-US" dirty="0"/>
          </a:p>
        </p:txBody>
      </p:sp>
      <p:sp>
        <p:nvSpPr>
          <p:cNvPr id="6"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4"/>
          <p:cNvSpPr>
            <a:spLocks noGrp="1" noChangeArrowheads="1"/>
          </p:cNvSpPr>
          <p:nvPr>
            <p:ph type="sldNum" sz="quarter" idx="12"/>
          </p:nvPr>
        </p:nvSpPr>
        <p:spPr>
          <a:ln/>
        </p:spPr>
        <p:txBody>
          <a:bodyPr/>
          <a:lstStyle>
            <a:lvl1pPr>
              <a:defRPr/>
            </a:lvl1pPr>
          </a:lstStyle>
          <a:p>
            <a:pPr>
              <a:defRPr/>
            </a:pPr>
            <a:fld id="{05094E45-AC29-4DD3-8498-91ECC9CD50DA}" type="slidenum">
              <a:rPr lang="en-US" altLang="bg-BG"/>
              <a:pPr>
                <a:defRPr/>
              </a:pPr>
              <a:t>‹#›</a:t>
            </a:fld>
            <a:endParaRPr lang="en-US" altLang="bg-BG" dirty="0"/>
          </a:p>
        </p:txBody>
      </p:sp>
    </p:spTree>
    <p:extLst>
      <p:ext uri="{BB962C8B-B14F-4D97-AF65-F5344CB8AC3E}">
        <p14:creationId xmlns:p14="http://schemas.microsoft.com/office/powerpoint/2010/main" val="434976044"/>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bg-BG"/>
          </a:p>
        </p:txBody>
      </p:sp>
      <p:sp>
        <p:nvSpPr>
          <p:cNvPr id="3" name="Text Placeholder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7" name="Rectangle 2"/>
          <p:cNvSpPr>
            <a:spLocks noGrp="1" noChangeArrowheads="1"/>
          </p:cNvSpPr>
          <p:nvPr>
            <p:ph type="dt" sz="half" idx="10"/>
          </p:nvPr>
        </p:nvSpPr>
        <p:spPr>
          <a:ln/>
        </p:spPr>
        <p:txBody>
          <a:bodyPr/>
          <a:lstStyle>
            <a:lvl1pPr>
              <a:defRPr/>
            </a:lvl1pPr>
          </a:lstStyle>
          <a:p>
            <a:pPr>
              <a:defRPr/>
            </a:pPr>
            <a:endParaRPr lang="en-US" dirty="0"/>
          </a:p>
        </p:txBody>
      </p:sp>
      <p:sp>
        <p:nvSpPr>
          <p:cNvPr id="8"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4"/>
          <p:cNvSpPr>
            <a:spLocks noGrp="1" noChangeArrowheads="1"/>
          </p:cNvSpPr>
          <p:nvPr>
            <p:ph type="sldNum" sz="quarter" idx="12"/>
          </p:nvPr>
        </p:nvSpPr>
        <p:spPr>
          <a:ln/>
        </p:spPr>
        <p:txBody>
          <a:bodyPr/>
          <a:lstStyle>
            <a:lvl1pPr>
              <a:defRPr/>
            </a:lvl1pPr>
          </a:lstStyle>
          <a:p>
            <a:pPr>
              <a:defRPr/>
            </a:pPr>
            <a:fld id="{356170F4-1328-4FCF-9C63-CC7F58DFE2A1}" type="slidenum">
              <a:rPr lang="en-US" altLang="bg-BG"/>
              <a:pPr>
                <a:defRPr/>
              </a:pPr>
              <a:t>‹#›</a:t>
            </a:fld>
            <a:endParaRPr lang="en-US" altLang="bg-BG" dirty="0"/>
          </a:p>
        </p:txBody>
      </p:sp>
    </p:spTree>
    <p:extLst>
      <p:ext uri="{BB962C8B-B14F-4D97-AF65-F5344CB8AC3E}">
        <p14:creationId xmlns:p14="http://schemas.microsoft.com/office/powerpoint/2010/main" val="875753211"/>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Rectangle 2"/>
          <p:cNvSpPr>
            <a:spLocks noGrp="1" noChangeArrowheads="1"/>
          </p:cNvSpPr>
          <p:nvPr>
            <p:ph type="dt" sz="half" idx="10"/>
          </p:nvPr>
        </p:nvSpPr>
        <p:spPr>
          <a:ln/>
        </p:spPr>
        <p:txBody>
          <a:bodyPr/>
          <a:lstStyle>
            <a:lvl1pPr>
              <a:defRPr/>
            </a:lvl1pPr>
          </a:lstStyle>
          <a:p>
            <a:pPr>
              <a:defRPr/>
            </a:pPr>
            <a:endParaRPr lang="en-US" dirty="0"/>
          </a:p>
        </p:txBody>
      </p:sp>
      <p:sp>
        <p:nvSpPr>
          <p:cNvPr id="4"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4"/>
          <p:cNvSpPr>
            <a:spLocks noGrp="1" noChangeArrowheads="1"/>
          </p:cNvSpPr>
          <p:nvPr>
            <p:ph type="sldNum" sz="quarter" idx="12"/>
          </p:nvPr>
        </p:nvSpPr>
        <p:spPr>
          <a:ln/>
        </p:spPr>
        <p:txBody>
          <a:bodyPr/>
          <a:lstStyle>
            <a:lvl1pPr>
              <a:defRPr/>
            </a:lvl1pPr>
          </a:lstStyle>
          <a:p>
            <a:pPr>
              <a:defRPr/>
            </a:pPr>
            <a:fld id="{EC13C34D-FD9E-451B-8826-2538AA738914}" type="slidenum">
              <a:rPr lang="en-US" altLang="bg-BG"/>
              <a:pPr>
                <a:defRPr/>
              </a:pPr>
              <a:t>‹#›</a:t>
            </a:fld>
            <a:endParaRPr lang="en-US" altLang="bg-BG" dirty="0"/>
          </a:p>
        </p:txBody>
      </p:sp>
    </p:spTree>
    <p:extLst>
      <p:ext uri="{BB962C8B-B14F-4D97-AF65-F5344CB8AC3E}">
        <p14:creationId xmlns:p14="http://schemas.microsoft.com/office/powerpoint/2010/main" val="1033830665"/>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dirty="0"/>
          </a:p>
        </p:txBody>
      </p:sp>
      <p:sp>
        <p:nvSpPr>
          <p:cNvPr id="3"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4"/>
          <p:cNvSpPr>
            <a:spLocks noGrp="1" noChangeArrowheads="1"/>
          </p:cNvSpPr>
          <p:nvPr>
            <p:ph type="sldNum" sz="quarter" idx="12"/>
          </p:nvPr>
        </p:nvSpPr>
        <p:spPr>
          <a:ln/>
        </p:spPr>
        <p:txBody>
          <a:bodyPr/>
          <a:lstStyle>
            <a:lvl1pPr>
              <a:defRPr/>
            </a:lvl1pPr>
          </a:lstStyle>
          <a:p>
            <a:pPr>
              <a:defRPr/>
            </a:pPr>
            <a:fld id="{F3C8E881-3D1E-4E74-8868-42EE32207D4A}" type="slidenum">
              <a:rPr lang="en-US" altLang="bg-BG"/>
              <a:pPr>
                <a:defRPr/>
              </a:pPr>
              <a:t>‹#›</a:t>
            </a:fld>
            <a:endParaRPr lang="en-US" altLang="bg-BG" dirty="0"/>
          </a:p>
        </p:txBody>
      </p:sp>
    </p:spTree>
    <p:extLst>
      <p:ext uri="{BB962C8B-B14F-4D97-AF65-F5344CB8AC3E}">
        <p14:creationId xmlns:p14="http://schemas.microsoft.com/office/powerpoint/2010/main" val="2625263721"/>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3050"/>
            <a:ext cx="3384550" cy="1162050"/>
          </a:xfrm>
        </p:spPr>
        <p:txBody>
          <a:bodyPr anchor="b"/>
          <a:lstStyle>
            <a:lvl1pPr algn="l">
              <a:defRPr sz="2000" b="1"/>
            </a:lvl1pPr>
          </a:lstStyle>
          <a:p>
            <a:r>
              <a:rPr lang="en-US" smtClean="0"/>
              <a:t>Click to edit Master title style</a:t>
            </a:r>
            <a:endParaRPr lang="bg-BG"/>
          </a:p>
        </p:txBody>
      </p:sp>
      <p:sp>
        <p:nvSpPr>
          <p:cNvPr id="3" name="Content Placeholder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dirty="0"/>
          </a:p>
        </p:txBody>
      </p:sp>
      <p:sp>
        <p:nvSpPr>
          <p:cNvPr id="6"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4"/>
          <p:cNvSpPr>
            <a:spLocks noGrp="1" noChangeArrowheads="1"/>
          </p:cNvSpPr>
          <p:nvPr>
            <p:ph type="sldNum" sz="quarter" idx="12"/>
          </p:nvPr>
        </p:nvSpPr>
        <p:spPr>
          <a:ln/>
        </p:spPr>
        <p:txBody>
          <a:bodyPr/>
          <a:lstStyle>
            <a:lvl1pPr>
              <a:defRPr/>
            </a:lvl1pPr>
          </a:lstStyle>
          <a:p>
            <a:pPr>
              <a:defRPr/>
            </a:pPr>
            <a:fld id="{1C3B12A3-9C76-467B-827B-367728BAC4A4}" type="slidenum">
              <a:rPr lang="en-US" altLang="bg-BG"/>
              <a:pPr>
                <a:defRPr/>
              </a:pPr>
              <a:t>‹#›</a:t>
            </a:fld>
            <a:endParaRPr lang="en-US" altLang="bg-BG" dirty="0"/>
          </a:p>
        </p:txBody>
      </p:sp>
    </p:spTree>
    <p:extLst>
      <p:ext uri="{BB962C8B-B14F-4D97-AF65-F5344CB8AC3E}">
        <p14:creationId xmlns:p14="http://schemas.microsoft.com/office/powerpoint/2010/main" val="2964605672"/>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bg-BG"/>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bg-BG" noProof="0" dirty="0" smtClean="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dirty="0"/>
          </a:p>
        </p:txBody>
      </p:sp>
      <p:sp>
        <p:nvSpPr>
          <p:cNvPr id="6"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4"/>
          <p:cNvSpPr>
            <a:spLocks noGrp="1" noChangeArrowheads="1"/>
          </p:cNvSpPr>
          <p:nvPr>
            <p:ph type="sldNum" sz="quarter" idx="12"/>
          </p:nvPr>
        </p:nvSpPr>
        <p:spPr>
          <a:ln/>
        </p:spPr>
        <p:txBody>
          <a:bodyPr/>
          <a:lstStyle>
            <a:lvl1pPr>
              <a:defRPr/>
            </a:lvl1pPr>
          </a:lstStyle>
          <a:p>
            <a:pPr>
              <a:defRPr/>
            </a:pPr>
            <a:fld id="{E8CF9ADA-C022-4D1E-862F-45CA5723B8DE}" type="slidenum">
              <a:rPr lang="en-US" altLang="bg-BG"/>
              <a:pPr>
                <a:defRPr/>
              </a:pPr>
              <a:t>‹#›</a:t>
            </a:fld>
            <a:endParaRPr lang="en-US" altLang="bg-BG" dirty="0"/>
          </a:p>
        </p:txBody>
      </p:sp>
    </p:spTree>
    <p:extLst>
      <p:ext uri="{BB962C8B-B14F-4D97-AF65-F5344CB8AC3E}">
        <p14:creationId xmlns:p14="http://schemas.microsoft.com/office/powerpoint/2010/main" val="3057662336"/>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8001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defRPr sz="1400" b="0" baseline="0">
                <a:solidFill>
                  <a:schemeClr val="tx1"/>
                </a:solidFill>
                <a:latin typeface="Times New Roman" pitchFamily="18" charset="0"/>
              </a:defRPr>
            </a:lvl1pPr>
          </a:lstStyle>
          <a:p>
            <a:pPr>
              <a:defRPr/>
            </a:pPr>
            <a:endParaRPr lang="en-US" dirty="0"/>
          </a:p>
        </p:txBody>
      </p:sp>
      <p:sp>
        <p:nvSpPr>
          <p:cNvPr id="1027" name="Rectangle 3"/>
          <p:cNvSpPr>
            <a:spLocks noGrp="1" noChangeArrowheads="1"/>
          </p:cNvSpPr>
          <p:nvPr>
            <p:ph type="ftr" sz="quarter" idx="3"/>
          </p:nvPr>
        </p:nvSpPr>
        <p:spPr bwMode="auto">
          <a:xfrm>
            <a:off x="3543300" y="6248400"/>
            <a:ext cx="3200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defRPr sz="1400" b="0" baseline="0">
                <a:solidFill>
                  <a:schemeClr val="tx1"/>
                </a:solidFill>
                <a:latin typeface="Times New Roman" pitchFamily="18" charset="0"/>
              </a:defRPr>
            </a:lvl1pPr>
          </a:lstStyle>
          <a:p>
            <a:pPr>
              <a:defRPr/>
            </a:pPr>
            <a:endParaRPr lang="en-US" dirty="0"/>
          </a:p>
        </p:txBody>
      </p:sp>
      <p:sp>
        <p:nvSpPr>
          <p:cNvPr id="1028" name="Rectangle 4"/>
          <p:cNvSpPr>
            <a:spLocks noGrp="1" noChangeArrowheads="1"/>
          </p:cNvSpPr>
          <p:nvPr>
            <p:ph type="sldNum" sz="quarter" idx="4"/>
          </p:nvPr>
        </p:nvSpPr>
        <p:spPr bwMode="auto">
          <a:xfrm>
            <a:off x="73533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defRPr sz="1400" b="0" baseline="0" smtClean="0">
                <a:solidFill>
                  <a:schemeClr val="tx1"/>
                </a:solidFill>
                <a:latin typeface="Times New Roman" panose="02020603050405020304" pitchFamily="18" charset="0"/>
              </a:defRPr>
            </a:lvl1pPr>
          </a:lstStyle>
          <a:p>
            <a:pPr>
              <a:defRPr/>
            </a:pPr>
            <a:fld id="{4321806A-1BB3-4BEF-863C-58D8B4BF5D5A}" type="slidenum">
              <a:rPr lang="en-US" altLang="bg-BG"/>
              <a:pPr>
                <a:defRPr/>
              </a:pPr>
              <a:t>‹#›</a:t>
            </a:fld>
            <a:endParaRPr lang="en-US" altLang="bg-BG" dirty="0"/>
          </a:p>
        </p:txBody>
      </p:sp>
      <p:sp>
        <p:nvSpPr>
          <p:cNvPr id="1029" name="Rectangle 6"/>
          <p:cNvSpPr>
            <a:spLocks noGrp="1" noChangeArrowheads="1"/>
          </p:cNvSpPr>
          <p:nvPr>
            <p:ph type="title"/>
          </p:nvPr>
        </p:nvSpPr>
        <p:spPr bwMode="auto">
          <a:xfrm>
            <a:off x="771525" y="990600"/>
            <a:ext cx="87439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bg-BG" smtClean="0"/>
              <a:t>Click to edit Master title style</a:t>
            </a:r>
          </a:p>
        </p:txBody>
      </p:sp>
      <p:sp>
        <p:nvSpPr>
          <p:cNvPr id="1030" name="Rectangle 7"/>
          <p:cNvSpPr>
            <a:spLocks noGrp="1" noChangeArrowheads="1"/>
          </p:cNvSpPr>
          <p:nvPr>
            <p:ph type="body" idx="1"/>
          </p:nvPr>
        </p:nvSpPr>
        <p:spPr bwMode="auto">
          <a:xfrm>
            <a:off x="771525" y="2590800"/>
            <a:ext cx="874395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bg-BG" smtClean="0"/>
              <a:t>Click to edit Master text styles</a:t>
            </a:r>
          </a:p>
          <a:p>
            <a:pPr lvl="1"/>
            <a:r>
              <a:rPr lang="en-US" altLang="bg-BG" smtClean="0"/>
              <a:t>Second level</a:t>
            </a:r>
          </a:p>
          <a:p>
            <a:pPr lvl="2"/>
            <a:r>
              <a:rPr lang="en-US" altLang="bg-BG" smtClean="0"/>
              <a:t>Third level</a:t>
            </a:r>
          </a:p>
          <a:p>
            <a:pPr lvl="3"/>
            <a:r>
              <a:rPr lang="en-US" altLang="bg-BG" smtClean="0"/>
              <a:t>Fourth level</a:t>
            </a:r>
          </a:p>
          <a:p>
            <a:pPr lvl="4"/>
            <a:r>
              <a:rPr lang="en-US" altLang="bg-BG"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wipe dir="r"/>
  </p:transition>
  <p:txStyles>
    <p:titleStyle>
      <a:lvl1pPr algn="ctr" rtl="0" eaLnBrk="0" fontAlgn="base" hangingPunct="0">
        <a:spcBef>
          <a:spcPct val="0"/>
        </a:spcBef>
        <a:spcAft>
          <a:spcPct val="0"/>
        </a:spcAft>
        <a:defRPr sz="3600" b="1">
          <a:solidFill>
            <a:srgbClr val="EEDA1C"/>
          </a:solidFill>
          <a:latin typeface="+mj-lt"/>
          <a:ea typeface="+mj-ea"/>
          <a:cs typeface="+mj-cs"/>
        </a:defRPr>
      </a:lvl1pPr>
      <a:lvl2pPr algn="ctr" rtl="0" eaLnBrk="0" fontAlgn="base" hangingPunct="0">
        <a:spcBef>
          <a:spcPct val="0"/>
        </a:spcBef>
        <a:spcAft>
          <a:spcPct val="0"/>
        </a:spcAft>
        <a:defRPr sz="3600" b="1">
          <a:solidFill>
            <a:srgbClr val="EEDA1C"/>
          </a:solidFill>
          <a:latin typeface="Arial" pitchFamily="34" charset="0"/>
        </a:defRPr>
      </a:lvl2pPr>
      <a:lvl3pPr algn="ctr" rtl="0" eaLnBrk="0" fontAlgn="base" hangingPunct="0">
        <a:spcBef>
          <a:spcPct val="0"/>
        </a:spcBef>
        <a:spcAft>
          <a:spcPct val="0"/>
        </a:spcAft>
        <a:defRPr sz="3600" b="1">
          <a:solidFill>
            <a:srgbClr val="EEDA1C"/>
          </a:solidFill>
          <a:latin typeface="Arial" pitchFamily="34" charset="0"/>
        </a:defRPr>
      </a:lvl3pPr>
      <a:lvl4pPr algn="ctr" rtl="0" eaLnBrk="0" fontAlgn="base" hangingPunct="0">
        <a:spcBef>
          <a:spcPct val="0"/>
        </a:spcBef>
        <a:spcAft>
          <a:spcPct val="0"/>
        </a:spcAft>
        <a:defRPr sz="3600" b="1">
          <a:solidFill>
            <a:srgbClr val="EEDA1C"/>
          </a:solidFill>
          <a:latin typeface="Arial" pitchFamily="34" charset="0"/>
        </a:defRPr>
      </a:lvl4pPr>
      <a:lvl5pPr algn="ctr" rtl="0" eaLnBrk="0" fontAlgn="base" hangingPunct="0">
        <a:spcBef>
          <a:spcPct val="0"/>
        </a:spcBef>
        <a:spcAft>
          <a:spcPct val="0"/>
        </a:spcAft>
        <a:defRPr sz="3600" b="1">
          <a:solidFill>
            <a:srgbClr val="EEDA1C"/>
          </a:solidFill>
          <a:latin typeface="Arial" pitchFamily="34" charset="0"/>
        </a:defRPr>
      </a:lvl5pPr>
      <a:lvl6pPr marL="457200" algn="ctr" rtl="0" eaLnBrk="0" fontAlgn="base" hangingPunct="0">
        <a:spcBef>
          <a:spcPct val="0"/>
        </a:spcBef>
        <a:spcAft>
          <a:spcPct val="0"/>
        </a:spcAft>
        <a:defRPr sz="3600" b="1">
          <a:solidFill>
            <a:srgbClr val="EEDA1C"/>
          </a:solidFill>
          <a:latin typeface="Arial" pitchFamily="34" charset="0"/>
        </a:defRPr>
      </a:lvl6pPr>
      <a:lvl7pPr marL="914400" algn="ctr" rtl="0" eaLnBrk="0" fontAlgn="base" hangingPunct="0">
        <a:spcBef>
          <a:spcPct val="0"/>
        </a:spcBef>
        <a:spcAft>
          <a:spcPct val="0"/>
        </a:spcAft>
        <a:defRPr sz="3600" b="1">
          <a:solidFill>
            <a:srgbClr val="EEDA1C"/>
          </a:solidFill>
          <a:latin typeface="Arial" pitchFamily="34" charset="0"/>
        </a:defRPr>
      </a:lvl7pPr>
      <a:lvl8pPr marL="1371600" algn="ctr" rtl="0" eaLnBrk="0" fontAlgn="base" hangingPunct="0">
        <a:spcBef>
          <a:spcPct val="0"/>
        </a:spcBef>
        <a:spcAft>
          <a:spcPct val="0"/>
        </a:spcAft>
        <a:defRPr sz="3600" b="1">
          <a:solidFill>
            <a:srgbClr val="EEDA1C"/>
          </a:solidFill>
          <a:latin typeface="Arial" pitchFamily="34" charset="0"/>
        </a:defRPr>
      </a:lvl8pPr>
      <a:lvl9pPr marL="1828800" algn="ctr" rtl="0" eaLnBrk="0" fontAlgn="base" hangingPunct="0">
        <a:spcBef>
          <a:spcPct val="0"/>
        </a:spcBef>
        <a:spcAft>
          <a:spcPct val="0"/>
        </a:spcAft>
        <a:defRPr sz="3600" b="1">
          <a:solidFill>
            <a:srgbClr val="EEDA1C"/>
          </a:solidFill>
          <a:latin typeface="Arial" pitchFamily="34" charset="0"/>
        </a:defRPr>
      </a:lvl9pPr>
    </p:titleStyle>
    <p:bodyStyle>
      <a:lvl1pPr marL="342900" indent="-342900" algn="l" rtl="0" eaLnBrk="0" fontAlgn="base" hangingPunct="0">
        <a:spcBef>
          <a:spcPct val="20000"/>
        </a:spcBef>
        <a:spcAft>
          <a:spcPct val="0"/>
        </a:spcAft>
        <a:buSzPct val="100000"/>
        <a:buChar char="•"/>
        <a:defRPr sz="2400" b="1">
          <a:solidFill>
            <a:srgbClr val="EEDA1C"/>
          </a:solidFill>
          <a:latin typeface="+mn-lt"/>
          <a:ea typeface="+mn-ea"/>
          <a:cs typeface="+mn-cs"/>
        </a:defRPr>
      </a:lvl1pPr>
      <a:lvl2pPr marL="742950" indent="-285750" algn="l" rtl="0" eaLnBrk="0" fontAlgn="base" hangingPunct="0">
        <a:spcBef>
          <a:spcPct val="20000"/>
        </a:spcBef>
        <a:spcAft>
          <a:spcPct val="0"/>
        </a:spcAft>
        <a:buSzPct val="100000"/>
        <a:buChar char="–"/>
        <a:defRPr sz="2400" b="1">
          <a:solidFill>
            <a:srgbClr val="EEDA1C"/>
          </a:solidFill>
          <a:latin typeface="+mn-lt"/>
        </a:defRPr>
      </a:lvl2pPr>
      <a:lvl3pPr marL="1143000" indent="-228600" algn="l" rtl="0" eaLnBrk="0" fontAlgn="base" hangingPunct="0">
        <a:spcBef>
          <a:spcPct val="20000"/>
        </a:spcBef>
        <a:spcAft>
          <a:spcPct val="0"/>
        </a:spcAft>
        <a:buSzPct val="100000"/>
        <a:buChar char="•"/>
        <a:defRPr sz="2400" b="1">
          <a:solidFill>
            <a:srgbClr val="EEDA1C"/>
          </a:solidFill>
          <a:latin typeface="+mn-lt"/>
        </a:defRPr>
      </a:lvl3pPr>
      <a:lvl4pPr marL="1600200" indent="-228600" algn="l" rtl="0" eaLnBrk="0" fontAlgn="base" hangingPunct="0">
        <a:spcBef>
          <a:spcPct val="20000"/>
        </a:spcBef>
        <a:spcAft>
          <a:spcPct val="0"/>
        </a:spcAft>
        <a:buSzPct val="100000"/>
        <a:buChar char="–"/>
        <a:defRPr sz="2400" b="1">
          <a:solidFill>
            <a:srgbClr val="EEDA1C"/>
          </a:solidFill>
          <a:latin typeface="+mn-lt"/>
        </a:defRPr>
      </a:lvl4pPr>
      <a:lvl5pPr marL="2057400" indent="-228600" algn="l" rtl="0" eaLnBrk="0" fontAlgn="base" hangingPunct="0">
        <a:spcBef>
          <a:spcPct val="20000"/>
        </a:spcBef>
        <a:spcAft>
          <a:spcPct val="0"/>
        </a:spcAft>
        <a:buSzPct val="100000"/>
        <a:buChar char="»"/>
        <a:defRPr sz="2400" b="1">
          <a:solidFill>
            <a:srgbClr val="EEDA1C"/>
          </a:solidFill>
          <a:latin typeface="+mn-lt"/>
        </a:defRPr>
      </a:lvl5pPr>
      <a:lvl6pPr marL="2514600" indent="-228600" algn="l" rtl="0" eaLnBrk="0" fontAlgn="base" hangingPunct="0">
        <a:spcBef>
          <a:spcPct val="20000"/>
        </a:spcBef>
        <a:spcAft>
          <a:spcPct val="0"/>
        </a:spcAft>
        <a:buSzPct val="100000"/>
        <a:buChar char="»"/>
        <a:defRPr sz="2400" b="1">
          <a:solidFill>
            <a:srgbClr val="EEDA1C"/>
          </a:solidFill>
          <a:latin typeface="+mn-lt"/>
        </a:defRPr>
      </a:lvl6pPr>
      <a:lvl7pPr marL="2971800" indent="-228600" algn="l" rtl="0" eaLnBrk="0" fontAlgn="base" hangingPunct="0">
        <a:spcBef>
          <a:spcPct val="20000"/>
        </a:spcBef>
        <a:spcAft>
          <a:spcPct val="0"/>
        </a:spcAft>
        <a:buSzPct val="100000"/>
        <a:buChar char="»"/>
        <a:defRPr sz="2400" b="1">
          <a:solidFill>
            <a:srgbClr val="EEDA1C"/>
          </a:solidFill>
          <a:latin typeface="+mn-lt"/>
        </a:defRPr>
      </a:lvl7pPr>
      <a:lvl8pPr marL="3429000" indent="-228600" algn="l" rtl="0" eaLnBrk="0" fontAlgn="base" hangingPunct="0">
        <a:spcBef>
          <a:spcPct val="20000"/>
        </a:spcBef>
        <a:spcAft>
          <a:spcPct val="0"/>
        </a:spcAft>
        <a:buSzPct val="100000"/>
        <a:buChar char="»"/>
        <a:defRPr sz="2400" b="1">
          <a:solidFill>
            <a:srgbClr val="EEDA1C"/>
          </a:solidFill>
          <a:latin typeface="+mn-lt"/>
        </a:defRPr>
      </a:lvl8pPr>
      <a:lvl9pPr marL="3886200" indent="-228600" algn="l" rtl="0" eaLnBrk="0" fontAlgn="base" hangingPunct="0">
        <a:spcBef>
          <a:spcPct val="20000"/>
        </a:spcBef>
        <a:spcAft>
          <a:spcPct val="0"/>
        </a:spcAft>
        <a:buSzPct val="100000"/>
        <a:buChar char="»"/>
        <a:defRPr sz="2400" b="1">
          <a:solidFill>
            <a:srgbClr val="EEDA1C"/>
          </a:solidFill>
          <a:latin typeface="+mn-lt"/>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800100" y="1676400"/>
            <a:ext cx="8686800" cy="1143000"/>
          </a:xfrm>
        </p:spPr>
        <p:txBody>
          <a:bodyPr/>
          <a:lstStyle/>
          <a:p>
            <a:pPr>
              <a:defRPr/>
            </a:pPr>
            <a:r>
              <a:rPr lang="bg-BG" sz="4400" dirty="0" smtClean="0">
                <a:effectLst>
                  <a:outerShdw blurRad="38100" dist="38100" dir="2700000" algn="tl">
                    <a:srgbClr val="000000"/>
                  </a:outerShdw>
                </a:effectLst>
              </a:rPr>
              <a:t>Оптимизиране на помпените системи</a:t>
            </a:r>
            <a:endParaRPr lang="en-US" sz="7200" dirty="0" smtClean="0">
              <a:solidFill>
                <a:srgbClr val="FFFFFF"/>
              </a:solidFill>
              <a:effectLst>
                <a:outerShdw blurRad="38100" dist="38100" dir="2700000" algn="tl">
                  <a:srgbClr val="000000"/>
                </a:outerShdw>
              </a:effectLst>
            </a:endParaRPr>
          </a:p>
        </p:txBody>
      </p:sp>
      <p:sp>
        <p:nvSpPr>
          <p:cNvPr id="4099" name="Rectangle 3"/>
          <p:cNvSpPr>
            <a:spLocks noGrp="1" noChangeArrowheads="1"/>
          </p:cNvSpPr>
          <p:nvPr>
            <p:ph type="subTitle" idx="1"/>
          </p:nvPr>
        </p:nvSpPr>
        <p:spPr>
          <a:xfrm>
            <a:off x="609600" y="3962400"/>
            <a:ext cx="9448800" cy="1752600"/>
          </a:xfrm>
        </p:spPr>
        <p:txBody>
          <a:bodyPr/>
          <a:lstStyle/>
          <a:p>
            <a:pPr marL="342900" indent="-342900">
              <a:defRPr/>
            </a:pPr>
            <a:r>
              <a:rPr lang="bg-BG" sz="2800" b="0" dirty="0" smtClean="0">
                <a:solidFill>
                  <a:srgbClr val="FFFFFF"/>
                </a:solidFill>
                <a:effectLst>
                  <a:outerShdw blurRad="38100" dist="38100" dir="2700000" algn="tl">
                    <a:srgbClr val="000000"/>
                  </a:outerShdw>
                </a:effectLst>
              </a:rPr>
              <a:t>Дон Касада САЩ</a:t>
            </a:r>
            <a:endParaRPr lang="en-US" sz="2800" b="0" dirty="0" smtClean="0">
              <a:solidFill>
                <a:srgbClr val="FFFFFF"/>
              </a:solidFill>
              <a:effectLst>
                <a:outerShdw blurRad="38100" dist="38100" dir="2700000" algn="tl">
                  <a:srgbClr val="000000"/>
                </a:outerShdw>
              </a:effectLst>
            </a:endParaRPr>
          </a:p>
          <a:p>
            <a:pPr marL="342900" indent="-342900">
              <a:defRPr/>
            </a:pPr>
            <a:r>
              <a:rPr lang="bg-BG" sz="2800" b="0" dirty="0" smtClean="0">
                <a:solidFill>
                  <a:srgbClr val="FFFFFF"/>
                </a:solidFill>
                <a:effectLst>
                  <a:outerShdw blurRad="38100" dist="38100" dir="2700000" algn="tl">
                    <a:srgbClr val="000000"/>
                  </a:outerShdw>
                </a:effectLst>
              </a:rPr>
              <a:t>Гунар Ховстадиус</a:t>
            </a:r>
            <a:endParaRPr lang="en-US" sz="2800" b="0" dirty="0" smtClean="0">
              <a:solidFill>
                <a:srgbClr val="FFFFFF"/>
              </a:solidFill>
              <a:effectLst>
                <a:outerShdw blurRad="38100" dist="38100" dir="2700000" algn="tl">
                  <a:srgbClr val="000000"/>
                </a:outerShdw>
              </a:effectLst>
            </a:endParaRPr>
          </a:p>
          <a:p>
            <a:pPr marL="342900" indent="-342900">
              <a:defRPr/>
            </a:pPr>
            <a:endParaRPr lang="en-US" sz="1600" dirty="0" smtClean="0">
              <a:effectLst>
                <a:outerShdw blurRad="38100" dist="38100" dir="2700000" algn="tl">
                  <a:srgbClr val="000000"/>
                </a:outerShdw>
              </a:effectLst>
            </a:endParaRPr>
          </a:p>
        </p:txBody>
      </p:sp>
      <p:pic>
        <p:nvPicPr>
          <p:cNvPr id="4100"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0538" y="5334000"/>
            <a:ext cx="1033462" cy="1039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01" name="Rectangle 5"/>
          <p:cNvSpPr>
            <a:spLocks noChangeArrowheads="1"/>
          </p:cNvSpPr>
          <p:nvPr/>
        </p:nvSpPr>
        <p:spPr bwMode="auto">
          <a:xfrm>
            <a:off x="0" y="146050"/>
            <a:ext cx="3552825" cy="485775"/>
          </a:xfrm>
          <a:prstGeom prst="rect">
            <a:avLst/>
          </a:prstGeom>
          <a:solidFill>
            <a:srgbClr val="00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102" name="Rectangle 6"/>
          <p:cNvSpPr>
            <a:spLocks noChangeArrowheads="1"/>
          </p:cNvSpPr>
          <p:nvPr/>
        </p:nvSpPr>
        <p:spPr bwMode="auto">
          <a:xfrm>
            <a:off x="174625" y="136525"/>
            <a:ext cx="3063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defRPr/>
            </a:pPr>
            <a:r>
              <a:rPr lang="en-US" baseline="0" dirty="0">
                <a:solidFill>
                  <a:srgbClr val="FFFFFF"/>
                </a:solidFill>
                <a:effectLst>
                  <a:outerShdw blurRad="38100" dist="38100" dir="2700000" algn="tl">
                    <a:srgbClr val="000000"/>
                  </a:outerShdw>
                </a:effectLst>
                <a:latin typeface="Times New Roman" pitchFamily="18" charset="0"/>
              </a:rPr>
              <a:t>ITT Fluid Technology</a:t>
            </a:r>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2"/>
          </p:nvPr>
        </p:nvSpPr>
        <p:spPr>
          <a:noFill/>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fld id="{D7B718A5-F783-49C8-83E6-19932495E4D6}" type="slidenum">
              <a:rPr lang="en-US" altLang="bg-BG" sz="1400" b="0">
                <a:solidFill>
                  <a:schemeClr val="tx1"/>
                </a:solidFill>
                <a:latin typeface="Times New Roman" panose="02020603050405020304" pitchFamily="18" charset="0"/>
              </a:rPr>
              <a:pPr>
                <a:spcBef>
                  <a:spcPct val="0"/>
                </a:spcBef>
                <a:buSzTx/>
                <a:buFontTx/>
                <a:buNone/>
              </a:pPr>
              <a:t>10</a:t>
            </a:fld>
            <a:endParaRPr lang="en-US" altLang="bg-BG" sz="1400" b="0" dirty="0">
              <a:solidFill>
                <a:schemeClr val="tx1"/>
              </a:solidFill>
              <a:latin typeface="Times New Roman" panose="02020603050405020304" pitchFamily="18" charset="0"/>
            </a:endParaRPr>
          </a:p>
        </p:txBody>
      </p:sp>
      <p:sp>
        <p:nvSpPr>
          <p:cNvPr id="18435" name="Rectangle 2"/>
          <p:cNvSpPr>
            <a:spLocks noGrp="1" noChangeArrowheads="1"/>
          </p:cNvSpPr>
          <p:nvPr>
            <p:ph type="title"/>
          </p:nvPr>
        </p:nvSpPr>
        <p:spPr>
          <a:xfrm>
            <a:off x="771525" y="609600"/>
            <a:ext cx="8743950" cy="1143000"/>
          </a:xfrm>
          <a:noFill/>
        </p:spPr>
        <p:txBody>
          <a:bodyPr lIns="90488" tIns="44450" rIns="90488" bIns="44450"/>
          <a:lstStyle/>
          <a:p>
            <a:r>
              <a:rPr lang="bg-BG" altLang="bg-BG" dirty="0" smtClean="0"/>
              <a:t>Познания за водоснабдителната система</a:t>
            </a:r>
            <a:endParaRPr lang="en-US" altLang="bg-BG" dirty="0" smtClean="0"/>
          </a:p>
        </p:txBody>
      </p:sp>
      <p:sp>
        <p:nvSpPr>
          <p:cNvPr id="18436" name="Line 3"/>
          <p:cNvSpPr>
            <a:spLocks noChangeShapeType="1"/>
          </p:cNvSpPr>
          <p:nvPr/>
        </p:nvSpPr>
        <p:spPr bwMode="auto">
          <a:xfrm>
            <a:off x="3692525" y="5221288"/>
            <a:ext cx="5394325"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8437" name="Line 4"/>
          <p:cNvSpPr>
            <a:spLocks noChangeShapeType="1"/>
          </p:cNvSpPr>
          <p:nvPr/>
        </p:nvSpPr>
        <p:spPr bwMode="auto">
          <a:xfrm>
            <a:off x="3635375" y="2413000"/>
            <a:ext cx="0" cy="2840038"/>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8438" name="Line 5"/>
          <p:cNvSpPr>
            <a:spLocks noChangeShapeType="1"/>
          </p:cNvSpPr>
          <p:nvPr/>
        </p:nvSpPr>
        <p:spPr bwMode="auto">
          <a:xfrm>
            <a:off x="3635375" y="2357438"/>
            <a:ext cx="0" cy="1958975"/>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8439" name="Line 6"/>
          <p:cNvSpPr>
            <a:spLocks noChangeShapeType="1"/>
          </p:cNvSpPr>
          <p:nvPr/>
        </p:nvSpPr>
        <p:spPr bwMode="auto">
          <a:xfrm>
            <a:off x="3827463" y="5221288"/>
            <a:ext cx="3233737"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8440" name="Line 7"/>
          <p:cNvSpPr>
            <a:spLocks noChangeShapeType="1"/>
          </p:cNvSpPr>
          <p:nvPr/>
        </p:nvSpPr>
        <p:spPr bwMode="auto">
          <a:xfrm>
            <a:off x="1997075" y="5935663"/>
            <a:ext cx="6002338" cy="0"/>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8441" name="Line 8"/>
          <p:cNvSpPr>
            <a:spLocks noChangeShapeType="1"/>
          </p:cNvSpPr>
          <p:nvPr/>
        </p:nvSpPr>
        <p:spPr bwMode="auto">
          <a:xfrm>
            <a:off x="1970088" y="2289175"/>
            <a:ext cx="0" cy="3686175"/>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8442" name="Rectangle 9"/>
          <p:cNvSpPr>
            <a:spLocks noChangeArrowheads="1"/>
          </p:cNvSpPr>
          <p:nvPr/>
        </p:nvSpPr>
        <p:spPr bwMode="auto">
          <a:xfrm>
            <a:off x="1071563" y="1954213"/>
            <a:ext cx="1881187" cy="682625"/>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Electric utility</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feeder</a:t>
            </a:r>
          </a:p>
        </p:txBody>
      </p:sp>
      <p:sp>
        <p:nvSpPr>
          <p:cNvPr id="18443" name="Rectangle 10"/>
          <p:cNvSpPr>
            <a:spLocks noChangeArrowheads="1"/>
          </p:cNvSpPr>
          <p:nvPr/>
        </p:nvSpPr>
        <p:spPr bwMode="auto">
          <a:xfrm>
            <a:off x="1149350" y="2887663"/>
            <a:ext cx="1716088"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Transformer</a:t>
            </a:r>
            <a:endParaRPr lang="en-US" altLang="bg-BG" sz="2200" i="1" baseline="0" dirty="0">
              <a:solidFill>
                <a:srgbClr val="0B3AD1"/>
              </a:solidFill>
              <a:latin typeface="Times New Roman" panose="02020603050405020304" pitchFamily="18" charset="0"/>
            </a:endParaRPr>
          </a:p>
        </p:txBody>
      </p:sp>
      <p:sp>
        <p:nvSpPr>
          <p:cNvPr id="18444" name="Rectangle 11"/>
          <p:cNvSpPr>
            <a:spLocks noChangeArrowheads="1"/>
          </p:cNvSpPr>
          <p:nvPr/>
        </p:nvSpPr>
        <p:spPr bwMode="auto">
          <a:xfrm>
            <a:off x="1003300" y="3562350"/>
            <a:ext cx="2019300" cy="682625"/>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Motor breaker/</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starter</a:t>
            </a:r>
          </a:p>
        </p:txBody>
      </p:sp>
      <p:sp>
        <p:nvSpPr>
          <p:cNvPr id="18445" name="Rectangle 12"/>
          <p:cNvSpPr>
            <a:spLocks noChangeArrowheads="1"/>
          </p:cNvSpPr>
          <p:nvPr/>
        </p:nvSpPr>
        <p:spPr bwMode="auto">
          <a:xfrm>
            <a:off x="1528763" y="5735638"/>
            <a:ext cx="925512"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Motor</a:t>
            </a:r>
          </a:p>
        </p:txBody>
      </p:sp>
      <p:sp>
        <p:nvSpPr>
          <p:cNvPr id="18446" name="Rectangle 13"/>
          <p:cNvSpPr>
            <a:spLocks noChangeArrowheads="1"/>
          </p:cNvSpPr>
          <p:nvPr/>
        </p:nvSpPr>
        <p:spPr bwMode="auto">
          <a:xfrm>
            <a:off x="1276350" y="4513263"/>
            <a:ext cx="1474788" cy="98425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i="1" baseline="0" dirty="0">
                <a:solidFill>
                  <a:srgbClr val="0B3AD1"/>
                </a:solidFill>
                <a:latin typeface="Times New Roman" panose="02020603050405020304" pitchFamily="18" charset="0"/>
              </a:rPr>
              <a:t>Adjustable</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speed</a:t>
            </a:r>
            <a:r>
              <a:rPr lang="en-US" altLang="bg-BG" sz="2200" i="1" baseline="0" dirty="0">
                <a:solidFill>
                  <a:srgbClr val="0B3AD1"/>
                </a:solidFill>
                <a:latin typeface="Times New Roman" panose="02020603050405020304" pitchFamily="18" charset="0"/>
              </a:rPr>
              <a:t> drive</a:t>
            </a:r>
          </a:p>
          <a:p>
            <a:pPr algn="ctr">
              <a:lnSpc>
                <a:spcPct val="90000"/>
              </a:lnSpc>
              <a:spcBef>
                <a:spcPct val="0"/>
              </a:spcBef>
              <a:buSzTx/>
              <a:buFontTx/>
              <a:buNone/>
            </a:pPr>
            <a:r>
              <a:rPr lang="en-US" altLang="bg-BG" sz="2200" i="1" baseline="0" dirty="0">
                <a:solidFill>
                  <a:srgbClr val="0B3AD1"/>
                </a:solidFill>
                <a:latin typeface="Times New Roman" panose="02020603050405020304" pitchFamily="18" charset="0"/>
              </a:rPr>
              <a:t>(electrical)</a:t>
            </a:r>
          </a:p>
        </p:txBody>
      </p:sp>
      <p:sp>
        <p:nvSpPr>
          <p:cNvPr id="18447" name="Rectangle 14"/>
          <p:cNvSpPr>
            <a:spLocks noChangeArrowheads="1"/>
          </p:cNvSpPr>
          <p:nvPr/>
        </p:nvSpPr>
        <p:spPr bwMode="auto">
          <a:xfrm>
            <a:off x="2743200" y="5735638"/>
            <a:ext cx="1268413"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Coupling</a:t>
            </a:r>
          </a:p>
        </p:txBody>
      </p:sp>
      <p:sp>
        <p:nvSpPr>
          <p:cNvPr id="18448" name="Rectangle 15"/>
          <p:cNvSpPr>
            <a:spLocks noChangeArrowheads="1"/>
          </p:cNvSpPr>
          <p:nvPr/>
        </p:nvSpPr>
        <p:spPr bwMode="auto">
          <a:xfrm>
            <a:off x="4343400" y="5735638"/>
            <a:ext cx="881063"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Pump</a:t>
            </a:r>
          </a:p>
        </p:txBody>
      </p:sp>
      <p:sp>
        <p:nvSpPr>
          <p:cNvPr id="68625" name="Rectangle 17"/>
          <p:cNvSpPr>
            <a:spLocks noChangeArrowheads="1"/>
          </p:cNvSpPr>
          <p:nvPr/>
        </p:nvSpPr>
        <p:spPr bwMode="auto">
          <a:xfrm>
            <a:off x="5562600" y="5599113"/>
            <a:ext cx="2027238" cy="573087"/>
          </a:xfrm>
          <a:prstGeom prst="rect">
            <a:avLst/>
          </a:prstGeom>
          <a:solidFill>
            <a:srgbClr val="EEDA1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3600" i="1" baseline="0" dirty="0">
                <a:solidFill>
                  <a:schemeClr val="bg1"/>
                </a:solidFill>
                <a:latin typeface="Times New Roman" panose="02020603050405020304" pitchFamily="18" charset="0"/>
              </a:rPr>
              <a:t>Система</a:t>
            </a:r>
            <a:endParaRPr lang="en-US" altLang="bg-BG" sz="3600" baseline="0" dirty="0">
              <a:solidFill>
                <a:schemeClr val="bg1"/>
              </a:solidFill>
              <a:latin typeface="Times New Roman" panose="02020603050405020304" pitchFamily="18" charset="0"/>
            </a:endParaRPr>
          </a:p>
        </p:txBody>
      </p:sp>
      <p:sp>
        <p:nvSpPr>
          <p:cNvPr id="18450" name="Line 18"/>
          <p:cNvSpPr>
            <a:spLocks noChangeShapeType="1"/>
          </p:cNvSpPr>
          <p:nvPr/>
        </p:nvSpPr>
        <p:spPr bwMode="auto">
          <a:xfrm>
            <a:off x="3671888" y="5221288"/>
            <a:ext cx="1406525"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8451" name="Line 19"/>
          <p:cNvSpPr>
            <a:spLocks noChangeShapeType="1"/>
          </p:cNvSpPr>
          <p:nvPr/>
        </p:nvSpPr>
        <p:spPr bwMode="auto">
          <a:xfrm>
            <a:off x="3635375" y="2341563"/>
            <a:ext cx="0" cy="78105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8452" name="Rectangle 20"/>
          <p:cNvSpPr>
            <a:spLocks noChangeArrowheads="1"/>
          </p:cNvSpPr>
          <p:nvPr/>
        </p:nvSpPr>
        <p:spPr bwMode="auto">
          <a:xfrm>
            <a:off x="7924800" y="5584825"/>
            <a:ext cx="1206500" cy="682625"/>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Ultimate</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goal</a:t>
            </a:r>
          </a:p>
        </p:txBody>
      </p:sp>
      <p:sp>
        <p:nvSpPr>
          <p:cNvPr id="68629" name="Rectangle 21"/>
          <p:cNvSpPr>
            <a:spLocks noChangeArrowheads="1"/>
          </p:cNvSpPr>
          <p:nvPr/>
        </p:nvSpPr>
        <p:spPr bwMode="auto">
          <a:xfrm>
            <a:off x="4043363" y="2443163"/>
            <a:ext cx="4759325" cy="422275"/>
          </a:xfrm>
          <a:prstGeom prst="rect">
            <a:avLst/>
          </a:prstGeom>
          <a:solidFill>
            <a:srgbClr val="EEDA1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sz="2500" baseline="0" dirty="0">
                <a:solidFill>
                  <a:srgbClr val="0B3AD1"/>
                </a:solidFill>
                <a:latin typeface="Times New Roman" panose="02020603050405020304" pitchFamily="18" charset="0"/>
              </a:rPr>
              <a:t>Максимална обща ефективност</a:t>
            </a:r>
            <a:endParaRPr lang="en-US" altLang="bg-BG" sz="2500" baseline="0" dirty="0">
              <a:latin typeface="Times New Roman" panose="02020603050405020304"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8625"/>
                                        </p:tgtEl>
                                        <p:attrNameLst>
                                          <p:attrName>style.visibility</p:attrName>
                                        </p:attrNameLst>
                                      </p:cBhvr>
                                      <p:to>
                                        <p:strVal val="visible"/>
                                      </p:to>
                                    </p:set>
                                    <p:animEffect transition="in" filter="box(in)">
                                      <p:cBhvr>
                                        <p:cTn id="7" dur="500"/>
                                        <p:tgtEl>
                                          <p:spTgt spid="68625"/>
                                        </p:tgtEl>
                                      </p:cBhvr>
                                    </p:animEffect>
                                  </p:childTnLst>
                                </p:cTn>
                              </p:par>
                            </p:childTnLst>
                          </p:cTn>
                        </p:par>
                        <p:par>
                          <p:cTn id="8" fill="hold" nodeType="afterGroup">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68629"/>
                                        </p:tgtEl>
                                        <p:attrNameLst>
                                          <p:attrName>style.visibility</p:attrName>
                                        </p:attrNameLst>
                                      </p:cBhvr>
                                      <p:to>
                                        <p:strVal val="visible"/>
                                      </p:to>
                                    </p:set>
                                    <p:anim calcmode="lin" valueType="num">
                                      <p:cBhvr additive="base">
                                        <p:cTn id="11" dur="500" fill="hold"/>
                                        <p:tgtEl>
                                          <p:spTgt spid="68629"/>
                                        </p:tgtEl>
                                        <p:attrNameLst>
                                          <p:attrName>ppt_x</p:attrName>
                                        </p:attrNameLst>
                                      </p:cBhvr>
                                      <p:tavLst>
                                        <p:tav tm="0">
                                          <p:val>
                                            <p:strVal val="0-#ppt_w/2"/>
                                          </p:val>
                                        </p:tav>
                                        <p:tav tm="100000">
                                          <p:val>
                                            <p:strVal val="#ppt_x"/>
                                          </p:val>
                                        </p:tav>
                                      </p:tavLst>
                                    </p:anim>
                                    <p:anim calcmode="lin" valueType="num">
                                      <p:cBhvr additive="base">
                                        <p:cTn id="12" dur="500" fill="hold"/>
                                        <p:tgtEl>
                                          <p:spTgt spid="686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25" grpId="0" animBg="1" autoUpdateAnimBg="0"/>
      <p:bldP spid="68629"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2"/>
          </p:nvPr>
        </p:nvSpPr>
        <p:spPr>
          <a:noFill/>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fld id="{AF89A381-8062-4F0D-B437-D86250C34DB5}" type="slidenum">
              <a:rPr lang="en-US" altLang="bg-BG" sz="1400" b="0">
                <a:solidFill>
                  <a:schemeClr val="tx1"/>
                </a:solidFill>
                <a:latin typeface="Times New Roman" panose="02020603050405020304" pitchFamily="18" charset="0"/>
              </a:rPr>
              <a:pPr>
                <a:spcBef>
                  <a:spcPct val="0"/>
                </a:spcBef>
                <a:buSzTx/>
                <a:buFontTx/>
                <a:buNone/>
              </a:pPr>
              <a:t>11</a:t>
            </a:fld>
            <a:endParaRPr lang="en-US" altLang="bg-BG" sz="1400" b="0" dirty="0">
              <a:solidFill>
                <a:schemeClr val="tx1"/>
              </a:solidFill>
              <a:latin typeface="Times New Roman" panose="02020603050405020304" pitchFamily="18" charset="0"/>
            </a:endParaRPr>
          </a:p>
        </p:txBody>
      </p:sp>
      <p:sp>
        <p:nvSpPr>
          <p:cNvPr id="20483" name="Rectangle 2"/>
          <p:cNvSpPr>
            <a:spLocks noGrp="1" noChangeArrowheads="1"/>
          </p:cNvSpPr>
          <p:nvPr>
            <p:ph type="title"/>
          </p:nvPr>
        </p:nvSpPr>
        <p:spPr>
          <a:xfrm>
            <a:off x="0" y="685800"/>
            <a:ext cx="10287000" cy="914400"/>
          </a:xfrm>
          <a:noFill/>
        </p:spPr>
        <p:txBody>
          <a:bodyPr lIns="90488" tIns="44450" rIns="90488" bIns="44450"/>
          <a:lstStyle/>
          <a:p>
            <a:r>
              <a:rPr lang="bg-BG" altLang="bg-BG" sz="2800" dirty="0" smtClean="0"/>
              <a:t>Системните криви се състоят от два основни компонента – статично налягане и загуби от триене</a:t>
            </a:r>
            <a:r>
              <a:rPr lang="en-US" altLang="bg-BG" sz="2800" dirty="0" smtClean="0"/>
              <a:t/>
            </a:r>
            <a:br>
              <a:rPr lang="en-US" altLang="bg-BG" sz="2800" dirty="0" smtClean="0"/>
            </a:br>
            <a:endParaRPr lang="en-US" altLang="bg-BG" sz="2800" dirty="0" smtClean="0"/>
          </a:p>
        </p:txBody>
      </p:sp>
      <p:sp>
        <p:nvSpPr>
          <p:cNvPr id="20484" name="Rectangle 3"/>
          <p:cNvSpPr>
            <a:spLocks noChangeArrowheads="1"/>
          </p:cNvSpPr>
          <p:nvPr/>
        </p:nvSpPr>
        <p:spPr bwMode="auto">
          <a:xfrm>
            <a:off x="742950" y="1857375"/>
            <a:ext cx="8631238" cy="4848225"/>
          </a:xfrm>
          <a:prstGeom prst="rect">
            <a:avLst/>
          </a:prstGeom>
          <a:noFill/>
          <a:ln w="38100" cmpd="dbl">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0485" name="Line 4"/>
          <p:cNvSpPr>
            <a:spLocks noChangeShapeType="1"/>
          </p:cNvSpPr>
          <p:nvPr/>
        </p:nvSpPr>
        <p:spPr bwMode="auto">
          <a:xfrm>
            <a:off x="2184400" y="2162175"/>
            <a:ext cx="1588" cy="3379788"/>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486" name="Line 5"/>
          <p:cNvSpPr>
            <a:spLocks noChangeShapeType="1"/>
          </p:cNvSpPr>
          <p:nvPr/>
        </p:nvSpPr>
        <p:spPr bwMode="auto">
          <a:xfrm>
            <a:off x="2174875" y="2151063"/>
            <a:ext cx="6354763"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487" name="Line 6"/>
          <p:cNvSpPr>
            <a:spLocks noChangeShapeType="1"/>
          </p:cNvSpPr>
          <p:nvPr/>
        </p:nvSpPr>
        <p:spPr bwMode="auto">
          <a:xfrm>
            <a:off x="2100263" y="2151063"/>
            <a:ext cx="84137"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488" name="Rectangle 7"/>
          <p:cNvSpPr>
            <a:spLocks noChangeArrowheads="1"/>
          </p:cNvSpPr>
          <p:nvPr/>
        </p:nvSpPr>
        <p:spPr bwMode="auto">
          <a:xfrm>
            <a:off x="1497013" y="1989138"/>
            <a:ext cx="509587"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en-US" altLang="bg-BG" baseline="0" dirty="0">
                <a:solidFill>
                  <a:srgbClr val="FFFF00"/>
                </a:solidFill>
              </a:rPr>
              <a:t>120</a:t>
            </a:r>
          </a:p>
        </p:txBody>
      </p:sp>
      <p:sp>
        <p:nvSpPr>
          <p:cNvPr id="20489" name="Line 8"/>
          <p:cNvSpPr>
            <a:spLocks noChangeShapeType="1"/>
          </p:cNvSpPr>
          <p:nvPr/>
        </p:nvSpPr>
        <p:spPr bwMode="auto">
          <a:xfrm>
            <a:off x="2100263" y="3284538"/>
            <a:ext cx="84137"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490" name="Rectangle 9"/>
          <p:cNvSpPr>
            <a:spLocks noChangeArrowheads="1"/>
          </p:cNvSpPr>
          <p:nvPr/>
        </p:nvSpPr>
        <p:spPr bwMode="auto">
          <a:xfrm>
            <a:off x="1658938" y="3122613"/>
            <a:ext cx="3397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en-US" altLang="bg-BG" baseline="0" dirty="0">
                <a:solidFill>
                  <a:srgbClr val="FFFF00"/>
                </a:solidFill>
              </a:rPr>
              <a:t>80</a:t>
            </a:r>
          </a:p>
        </p:txBody>
      </p:sp>
      <p:sp>
        <p:nvSpPr>
          <p:cNvPr id="20491" name="Line 10"/>
          <p:cNvSpPr>
            <a:spLocks noChangeShapeType="1"/>
          </p:cNvSpPr>
          <p:nvPr/>
        </p:nvSpPr>
        <p:spPr bwMode="auto">
          <a:xfrm>
            <a:off x="2100263" y="4418013"/>
            <a:ext cx="84137"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492" name="Rectangle 11"/>
          <p:cNvSpPr>
            <a:spLocks noChangeArrowheads="1"/>
          </p:cNvSpPr>
          <p:nvPr/>
        </p:nvSpPr>
        <p:spPr bwMode="auto">
          <a:xfrm>
            <a:off x="1658938" y="4256088"/>
            <a:ext cx="3397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en-US" altLang="bg-BG" baseline="0" dirty="0">
                <a:solidFill>
                  <a:srgbClr val="FFFF00"/>
                </a:solidFill>
              </a:rPr>
              <a:t>40</a:t>
            </a:r>
          </a:p>
        </p:txBody>
      </p:sp>
      <p:sp>
        <p:nvSpPr>
          <p:cNvPr id="20493" name="Line 12"/>
          <p:cNvSpPr>
            <a:spLocks noChangeShapeType="1"/>
          </p:cNvSpPr>
          <p:nvPr/>
        </p:nvSpPr>
        <p:spPr bwMode="auto">
          <a:xfrm>
            <a:off x="2100263" y="5551488"/>
            <a:ext cx="84137"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494" name="Rectangle 13"/>
          <p:cNvSpPr>
            <a:spLocks noChangeArrowheads="1"/>
          </p:cNvSpPr>
          <p:nvPr/>
        </p:nvSpPr>
        <p:spPr bwMode="auto">
          <a:xfrm>
            <a:off x="1831975" y="5389563"/>
            <a:ext cx="169863"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en-US" altLang="bg-BG" baseline="0" dirty="0">
                <a:solidFill>
                  <a:srgbClr val="FFFF00"/>
                </a:solidFill>
              </a:rPr>
              <a:t>0</a:t>
            </a:r>
          </a:p>
        </p:txBody>
      </p:sp>
      <p:sp>
        <p:nvSpPr>
          <p:cNvPr id="20495" name="Rectangle 14"/>
          <p:cNvSpPr>
            <a:spLocks noChangeArrowheads="1"/>
          </p:cNvSpPr>
          <p:nvPr/>
        </p:nvSpPr>
        <p:spPr bwMode="auto">
          <a:xfrm rot="-5400000">
            <a:off x="327819" y="3640932"/>
            <a:ext cx="1824037"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bg-BG" altLang="bg-BG" baseline="0" dirty="0">
                <a:solidFill>
                  <a:srgbClr val="FFFF00"/>
                </a:solidFill>
              </a:rPr>
              <a:t>Налягане, м</a:t>
            </a:r>
            <a:endParaRPr lang="en-US" altLang="bg-BG" baseline="0" dirty="0">
              <a:solidFill>
                <a:srgbClr val="FFFF00"/>
              </a:solidFill>
            </a:endParaRPr>
          </a:p>
        </p:txBody>
      </p:sp>
      <p:sp>
        <p:nvSpPr>
          <p:cNvPr id="20496" name="Line 15"/>
          <p:cNvSpPr>
            <a:spLocks noChangeShapeType="1"/>
          </p:cNvSpPr>
          <p:nvPr/>
        </p:nvSpPr>
        <p:spPr bwMode="auto">
          <a:xfrm>
            <a:off x="2197100" y="5551488"/>
            <a:ext cx="6321425"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497" name="Line 16"/>
          <p:cNvSpPr>
            <a:spLocks noChangeShapeType="1"/>
          </p:cNvSpPr>
          <p:nvPr/>
        </p:nvSpPr>
        <p:spPr bwMode="auto">
          <a:xfrm flipV="1">
            <a:off x="8529638" y="2152650"/>
            <a:ext cx="0" cy="33893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498" name="Line 17"/>
          <p:cNvSpPr>
            <a:spLocks noChangeShapeType="1"/>
          </p:cNvSpPr>
          <p:nvPr/>
        </p:nvSpPr>
        <p:spPr bwMode="auto">
          <a:xfrm flipV="1">
            <a:off x="8529638" y="5553075"/>
            <a:ext cx="0" cy="746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499" name="Rectangle 18"/>
          <p:cNvSpPr>
            <a:spLocks noChangeArrowheads="1"/>
          </p:cNvSpPr>
          <p:nvPr/>
        </p:nvSpPr>
        <p:spPr bwMode="auto">
          <a:xfrm>
            <a:off x="8189913" y="5675313"/>
            <a:ext cx="6794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en-US" altLang="bg-BG" baseline="0" dirty="0">
                <a:solidFill>
                  <a:srgbClr val="FFFF00"/>
                </a:solidFill>
              </a:rPr>
              <a:t>5000</a:t>
            </a:r>
          </a:p>
        </p:txBody>
      </p:sp>
      <p:sp>
        <p:nvSpPr>
          <p:cNvPr id="20500" name="Line 19"/>
          <p:cNvSpPr>
            <a:spLocks noChangeShapeType="1"/>
          </p:cNvSpPr>
          <p:nvPr/>
        </p:nvSpPr>
        <p:spPr bwMode="auto">
          <a:xfrm flipV="1">
            <a:off x="7265988" y="5553075"/>
            <a:ext cx="0" cy="746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501" name="Rectangle 20"/>
          <p:cNvSpPr>
            <a:spLocks noChangeArrowheads="1"/>
          </p:cNvSpPr>
          <p:nvPr/>
        </p:nvSpPr>
        <p:spPr bwMode="auto">
          <a:xfrm>
            <a:off x="6924675" y="5675313"/>
            <a:ext cx="6794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en-US" altLang="bg-BG" baseline="0" dirty="0">
                <a:solidFill>
                  <a:srgbClr val="FFFF00"/>
                </a:solidFill>
              </a:rPr>
              <a:t>4000</a:t>
            </a:r>
          </a:p>
        </p:txBody>
      </p:sp>
      <p:sp>
        <p:nvSpPr>
          <p:cNvPr id="20502" name="Line 21"/>
          <p:cNvSpPr>
            <a:spLocks noChangeShapeType="1"/>
          </p:cNvSpPr>
          <p:nvPr/>
        </p:nvSpPr>
        <p:spPr bwMode="auto">
          <a:xfrm flipV="1">
            <a:off x="5989638" y="5553075"/>
            <a:ext cx="0" cy="746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503" name="Rectangle 22"/>
          <p:cNvSpPr>
            <a:spLocks noChangeArrowheads="1"/>
          </p:cNvSpPr>
          <p:nvPr/>
        </p:nvSpPr>
        <p:spPr bwMode="auto">
          <a:xfrm>
            <a:off x="5649913" y="5675313"/>
            <a:ext cx="6794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en-US" altLang="bg-BG" baseline="0" dirty="0">
                <a:solidFill>
                  <a:srgbClr val="FFFF00"/>
                </a:solidFill>
              </a:rPr>
              <a:t>3000</a:t>
            </a:r>
          </a:p>
        </p:txBody>
      </p:sp>
      <p:sp>
        <p:nvSpPr>
          <p:cNvPr id="20504" name="Line 23"/>
          <p:cNvSpPr>
            <a:spLocks noChangeShapeType="1"/>
          </p:cNvSpPr>
          <p:nvPr/>
        </p:nvSpPr>
        <p:spPr bwMode="auto">
          <a:xfrm flipV="1">
            <a:off x="4724400" y="5553075"/>
            <a:ext cx="0" cy="746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505" name="Rectangle 24"/>
          <p:cNvSpPr>
            <a:spLocks noChangeArrowheads="1"/>
          </p:cNvSpPr>
          <p:nvPr/>
        </p:nvSpPr>
        <p:spPr bwMode="auto">
          <a:xfrm>
            <a:off x="4383088" y="5675313"/>
            <a:ext cx="6794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en-US" altLang="bg-BG" baseline="0" dirty="0">
                <a:solidFill>
                  <a:srgbClr val="FFFF00"/>
                </a:solidFill>
              </a:rPr>
              <a:t>2000</a:t>
            </a:r>
          </a:p>
        </p:txBody>
      </p:sp>
      <p:grpSp>
        <p:nvGrpSpPr>
          <p:cNvPr id="20506" name="Group 25"/>
          <p:cNvGrpSpPr>
            <a:grpSpLocks/>
          </p:cNvGrpSpPr>
          <p:nvPr/>
        </p:nvGrpSpPr>
        <p:grpSpPr bwMode="auto">
          <a:xfrm>
            <a:off x="2174875" y="2152650"/>
            <a:ext cx="6354763" cy="3389313"/>
            <a:chOff x="1218" y="943"/>
            <a:chExt cx="3558" cy="2135"/>
          </a:xfrm>
        </p:grpSpPr>
        <p:sp>
          <p:nvSpPr>
            <p:cNvPr id="20525" name="Line 26"/>
            <p:cNvSpPr>
              <a:spLocks noChangeShapeType="1"/>
            </p:cNvSpPr>
            <p:nvPr/>
          </p:nvSpPr>
          <p:spPr bwMode="auto">
            <a:xfrm>
              <a:off x="1218" y="1656"/>
              <a:ext cx="3558" cy="1"/>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526" name="Line 27"/>
            <p:cNvSpPr>
              <a:spLocks noChangeShapeType="1"/>
            </p:cNvSpPr>
            <p:nvPr/>
          </p:nvSpPr>
          <p:spPr bwMode="auto">
            <a:xfrm>
              <a:off x="1218" y="2370"/>
              <a:ext cx="3558" cy="1"/>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527" name="Line 28"/>
            <p:cNvSpPr>
              <a:spLocks noChangeShapeType="1"/>
            </p:cNvSpPr>
            <p:nvPr/>
          </p:nvSpPr>
          <p:spPr bwMode="auto">
            <a:xfrm flipV="1">
              <a:off x="4068" y="943"/>
              <a:ext cx="0" cy="2135"/>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528" name="Line 29"/>
            <p:cNvSpPr>
              <a:spLocks noChangeShapeType="1"/>
            </p:cNvSpPr>
            <p:nvPr/>
          </p:nvSpPr>
          <p:spPr bwMode="auto">
            <a:xfrm flipV="1">
              <a:off x="3354" y="943"/>
              <a:ext cx="0" cy="2135"/>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529" name="Line 30"/>
            <p:cNvSpPr>
              <a:spLocks noChangeShapeType="1"/>
            </p:cNvSpPr>
            <p:nvPr/>
          </p:nvSpPr>
          <p:spPr bwMode="auto">
            <a:xfrm flipV="1">
              <a:off x="2645" y="943"/>
              <a:ext cx="0" cy="2135"/>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530" name="Line 31"/>
            <p:cNvSpPr>
              <a:spLocks noChangeShapeType="1"/>
            </p:cNvSpPr>
            <p:nvPr/>
          </p:nvSpPr>
          <p:spPr bwMode="auto">
            <a:xfrm flipV="1">
              <a:off x="1931" y="943"/>
              <a:ext cx="0" cy="2135"/>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grpSp>
      <p:sp>
        <p:nvSpPr>
          <p:cNvPr id="20507" name="Line 32"/>
          <p:cNvSpPr>
            <a:spLocks noChangeShapeType="1"/>
          </p:cNvSpPr>
          <p:nvPr/>
        </p:nvSpPr>
        <p:spPr bwMode="auto">
          <a:xfrm flipV="1">
            <a:off x="3448050" y="5553075"/>
            <a:ext cx="0" cy="746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508" name="Rectangle 33"/>
          <p:cNvSpPr>
            <a:spLocks noChangeArrowheads="1"/>
          </p:cNvSpPr>
          <p:nvPr/>
        </p:nvSpPr>
        <p:spPr bwMode="auto">
          <a:xfrm>
            <a:off x="3108325" y="5675313"/>
            <a:ext cx="6794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en-US" altLang="bg-BG" baseline="0" dirty="0">
                <a:solidFill>
                  <a:srgbClr val="FFFF00"/>
                </a:solidFill>
              </a:rPr>
              <a:t>1000</a:t>
            </a:r>
          </a:p>
        </p:txBody>
      </p:sp>
      <p:sp>
        <p:nvSpPr>
          <p:cNvPr id="20509" name="Line 34"/>
          <p:cNvSpPr>
            <a:spLocks noChangeShapeType="1"/>
          </p:cNvSpPr>
          <p:nvPr/>
        </p:nvSpPr>
        <p:spPr bwMode="auto">
          <a:xfrm flipV="1">
            <a:off x="2184400" y="5553075"/>
            <a:ext cx="0" cy="746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510" name="Rectangle 35"/>
          <p:cNvSpPr>
            <a:spLocks noChangeArrowheads="1"/>
          </p:cNvSpPr>
          <p:nvPr/>
        </p:nvSpPr>
        <p:spPr bwMode="auto">
          <a:xfrm>
            <a:off x="2106613" y="5675313"/>
            <a:ext cx="169862"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en-US" altLang="bg-BG" baseline="0" dirty="0">
                <a:solidFill>
                  <a:srgbClr val="FFFF00"/>
                </a:solidFill>
              </a:rPr>
              <a:t>0</a:t>
            </a:r>
          </a:p>
        </p:txBody>
      </p:sp>
      <p:sp>
        <p:nvSpPr>
          <p:cNvPr id="20511" name="Rectangle 36"/>
          <p:cNvSpPr>
            <a:spLocks noChangeArrowheads="1"/>
          </p:cNvSpPr>
          <p:nvPr/>
        </p:nvSpPr>
        <p:spPr bwMode="auto">
          <a:xfrm>
            <a:off x="4543425" y="6008688"/>
            <a:ext cx="165258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bg-BG" altLang="bg-BG" baseline="0" dirty="0">
                <a:solidFill>
                  <a:srgbClr val="FFFF00"/>
                </a:solidFill>
              </a:rPr>
              <a:t>Дебит,м3/ч</a:t>
            </a:r>
            <a:endParaRPr lang="en-US" altLang="bg-BG" baseline="0" dirty="0">
              <a:solidFill>
                <a:srgbClr val="FFFF00"/>
              </a:solidFill>
            </a:endParaRPr>
          </a:p>
        </p:txBody>
      </p:sp>
      <p:grpSp>
        <p:nvGrpSpPr>
          <p:cNvPr id="70693" name="Group 37"/>
          <p:cNvGrpSpPr>
            <a:grpSpLocks/>
          </p:cNvGrpSpPr>
          <p:nvPr/>
        </p:nvGrpSpPr>
        <p:grpSpPr bwMode="auto">
          <a:xfrm>
            <a:off x="2187575" y="3713163"/>
            <a:ext cx="6346825" cy="1836737"/>
            <a:chOff x="1223" y="1926"/>
            <a:chExt cx="3554" cy="1157"/>
          </a:xfrm>
        </p:grpSpPr>
        <p:sp>
          <p:nvSpPr>
            <p:cNvPr id="20522" name="Freeform 38"/>
            <p:cNvSpPr>
              <a:spLocks/>
            </p:cNvSpPr>
            <p:nvPr/>
          </p:nvSpPr>
          <p:spPr bwMode="auto">
            <a:xfrm>
              <a:off x="1223" y="1926"/>
              <a:ext cx="3554" cy="1"/>
            </a:xfrm>
            <a:custGeom>
              <a:avLst/>
              <a:gdLst>
                <a:gd name="T0" fmla="*/ 36 w 3554"/>
                <a:gd name="T1" fmla="*/ 0 h 1"/>
                <a:gd name="T2" fmla="*/ 108 w 3554"/>
                <a:gd name="T3" fmla="*/ 0 h 1"/>
                <a:gd name="T4" fmla="*/ 180 w 3554"/>
                <a:gd name="T5" fmla="*/ 0 h 1"/>
                <a:gd name="T6" fmla="*/ 246 w 3554"/>
                <a:gd name="T7" fmla="*/ 0 h 1"/>
                <a:gd name="T8" fmla="*/ 318 w 3554"/>
                <a:gd name="T9" fmla="*/ 0 h 1"/>
                <a:gd name="T10" fmla="*/ 390 w 3554"/>
                <a:gd name="T11" fmla="*/ 0 h 1"/>
                <a:gd name="T12" fmla="*/ 462 w 3554"/>
                <a:gd name="T13" fmla="*/ 0 h 1"/>
                <a:gd name="T14" fmla="*/ 534 w 3554"/>
                <a:gd name="T15" fmla="*/ 0 h 1"/>
                <a:gd name="T16" fmla="*/ 606 w 3554"/>
                <a:gd name="T17" fmla="*/ 0 h 1"/>
                <a:gd name="T18" fmla="*/ 672 w 3554"/>
                <a:gd name="T19" fmla="*/ 0 h 1"/>
                <a:gd name="T20" fmla="*/ 744 w 3554"/>
                <a:gd name="T21" fmla="*/ 0 h 1"/>
                <a:gd name="T22" fmla="*/ 816 w 3554"/>
                <a:gd name="T23" fmla="*/ 0 h 1"/>
                <a:gd name="T24" fmla="*/ 888 w 3554"/>
                <a:gd name="T25" fmla="*/ 0 h 1"/>
                <a:gd name="T26" fmla="*/ 960 w 3554"/>
                <a:gd name="T27" fmla="*/ 0 h 1"/>
                <a:gd name="T28" fmla="*/ 1032 w 3554"/>
                <a:gd name="T29" fmla="*/ 0 h 1"/>
                <a:gd name="T30" fmla="*/ 1104 w 3554"/>
                <a:gd name="T31" fmla="*/ 0 h 1"/>
                <a:gd name="T32" fmla="*/ 1170 w 3554"/>
                <a:gd name="T33" fmla="*/ 0 h 1"/>
                <a:gd name="T34" fmla="*/ 1242 w 3554"/>
                <a:gd name="T35" fmla="*/ 0 h 1"/>
                <a:gd name="T36" fmla="*/ 1314 w 3554"/>
                <a:gd name="T37" fmla="*/ 0 h 1"/>
                <a:gd name="T38" fmla="*/ 1386 w 3554"/>
                <a:gd name="T39" fmla="*/ 0 h 1"/>
                <a:gd name="T40" fmla="*/ 1458 w 3554"/>
                <a:gd name="T41" fmla="*/ 0 h 1"/>
                <a:gd name="T42" fmla="*/ 1530 w 3554"/>
                <a:gd name="T43" fmla="*/ 0 h 1"/>
                <a:gd name="T44" fmla="*/ 1596 w 3554"/>
                <a:gd name="T45" fmla="*/ 0 h 1"/>
                <a:gd name="T46" fmla="*/ 1669 w 3554"/>
                <a:gd name="T47" fmla="*/ 0 h 1"/>
                <a:gd name="T48" fmla="*/ 1741 w 3554"/>
                <a:gd name="T49" fmla="*/ 0 h 1"/>
                <a:gd name="T50" fmla="*/ 1813 w 3554"/>
                <a:gd name="T51" fmla="*/ 0 h 1"/>
                <a:gd name="T52" fmla="*/ 1885 w 3554"/>
                <a:gd name="T53" fmla="*/ 0 h 1"/>
                <a:gd name="T54" fmla="*/ 1957 w 3554"/>
                <a:gd name="T55" fmla="*/ 0 h 1"/>
                <a:gd name="T56" fmla="*/ 2023 w 3554"/>
                <a:gd name="T57" fmla="*/ 0 h 1"/>
                <a:gd name="T58" fmla="*/ 2095 w 3554"/>
                <a:gd name="T59" fmla="*/ 0 h 1"/>
                <a:gd name="T60" fmla="*/ 2167 w 3554"/>
                <a:gd name="T61" fmla="*/ 0 h 1"/>
                <a:gd name="T62" fmla="*/ 2239 w 3554"/>
                <a:gd name="T63" fmla="*/ 0 h 1"/>
                <a:gd name="T64" fmla="*/ 2311 w 3554"/>
                <a:gd name="T65" fmla="*/ 0 h 1"/>
                <a:gd name="T66" fmla="*/ 2383 w 3554"/>
                <a:gd name="T67" fmla="*/ 0 h 1"/>
                <a:gd name="T68" fmla="*/ 2449 w 3554"/>
                <a:gd name="T69" fmla="*/ 0 h 1"/>
                <a:gd name="T70" fmla="*/ 2521 w 3554"/>
                <a:gd name="T71" fmla="*/ 0 h 1"/>
                <a:gd name="T72" fmla="*/ 2593 w 3554"/>
                <a:gd name="T73" fmla="*/ 0 h 1"/>
                <a:gd name="T74" fmla="*/ 2665 w 3554"/>
                <a:gd name="T75" fmla="*/ 0 h 1"/>
                <a:gd name="T76" fmla="*/ 2737 w 3554"/>
                <a:gd name="T77" fmla="*/ 0 h 1"/>
                <a:gd name="T78" fmla="*/ 2809 w 3554"/>
                <a:gd name="T79" fmla="*/ 0 h 1"/>
                <a:gd name="T80" fmla="*/ 2881 w 3554"/>
                <a:gd name="T81" fmla="*/ 0 h 1"/>
                <a:gd name="T82" fmla="*/ 2947 w 3554"/>
                <a:gd name="T83" fmla="*/ 0 h 1"/>
                <a:gd name="T84" fmla="*/ 3019 w 3554"/>
                <a:gd name="T85" fmla="*/ 0 h 1"/>
                <a:gd name="T86" fmla="*/ 3091 w 3554"/>
                <a:gd name="T87" fmla="*/ 0 h 1"/>
                <a:gd name="T88" fmla="*/ 3163 w 3554"/>
                <a:gd name="T89" fmla="*/ 0 h 1"/>
                <a:gd name="T90" fmla="*/ 3235 w 3554"/>
                <a:gd name="T91" fmla="*/ 0 h 1"/>
                <a:gd name="T92" fmla="*/ 3307 w 3554"/>
                <a:gd name="T93" fmla="*/ 0 h 1"/>
                <a:gd name="T94" fmla="*/ 3373 w 3554"/>
                <a:gd name="T95" fmla="*/ 0 h 1"/>
                <a:gd name="T96" fmla="*/ 3445 w 3554"/>
                <a:gd name="T97" fmla="*/ 0 h 1"/>
                <a:gd name="T98" fmla="*/ 3517 w 3554"/>
                <a:gd name="T99" fmla="*/ 0 h 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554" h="1">
                  <a:moveTo>
                    <a:pt x="0" y="0"/>
                  </a:moveTo>
                  <a:lnTo>
                    <a:pt x="36" y="0"/>
                  </a:lnTo>
                  <a:lnTo>
                    <a:pt x="72" y="0"/>
                  </a:lnTo>
                  <a:lnTo>
                    <a:pt x="108" y="0"/>
                  </a:lnTo>
                  <a:lnTo>
                    <a:pt x="144" y="0"/>
                  </a:lnTo>
                  <a:lnTo>
                    <a:pt x="180" y="0"/>
                  </a:lnTo>
                  <a:lnTo>
                    <a:pt x="216" y="0"/>
                  </a:lnTo>
                  <a:lnTo>
                    <a:pt x="246" y="0"/>
                  </a:lnTo>
                  <a:lnTo>
                    <a:pt x="282" y="0"/>
                  </a:lnTo>
                  <a:lnTo>
                    <a:pt x="318" y="0"/>
                  </a:lnTo>
                  <a:lnTo>
                    <a:pt x="354" y="0"/>
                  </a:lnTo>
                  <a:lnTo>
                    <a:pt x="390" y="0"/>
                  </a:lnTo>
                  <a:lnTo>
                    <a:pt x="426" y="0"/>
                  </a:lnTo>
                  <a:lnTo>
                    <a:pt x="462" y="0"/>
                  </a:lnTo>
                  <a:lnTo>
                    <a:pt x="498" y="0"/>
                  </a:lnTo>
                  <a:lnTo>
                    <a:pt x="534" y="0"/>
                  </a:lnTo>
                  <a:lnTo>
                    <a:pt x="570" y="0"/>
                  </a:lnTo>
                  <a:lnTo>
                    <a:pt x="606" y="0"/>
                  </a:lnTo>
                  <a:lnTo>
                    <a:pt x="642" y="0"/>
                  </a:lnTo>
                  <a:lnTo>
                    <a:pt x="672" y="0"/>
                  </a:lnTo>
                  <a:lnTo>
                    <a:pt x="708" y="0"/>
                  </a:lnTo>
                  <a:lnTo>
                    <a:pt x="744" y="0"/>
                  </a:lnTo>
                  <a:lnTo>
                    <a:pt x="780" y="0"/>
                  </a:lnTo>
                  <a:lnTo>
                    <a:pt x="816" y="0"/>
                  </a:lnTo>
                  <a:lnTo>
                    <a:pt x="852" y="0"/>
                  </a:lnTo>
                  <a:lnTo>
                    <a:pt x="888" y="0"/>
                  </a:lnTo>
                  <a:lnTo>
                    <a:pt x="924" y="0"/>
                  </a:lnTo>
                  <a:lnTo>
                    <a:pt x="960" y="0"/>
                  </a:lnTo>
                  <a:lnTo>
                    <a:pt x="996" y="0"/>
                  </a:lnTo>
                  <a:lnTo>
                    <a:pt x="1032" y="0"/>
                  </a:lnTo>
                  <a:lnTo>
                    <a:pt x="1068" y="0"/>
                  </a:lnTo>
                  <a:lnTo>
                    <a:pt x="1104" y="0"/>
                  </a:lnTo>
                  <a:lnTo>
                    <a:pt x="1134" y="0"/>
                  </a:lnTo>
                  <a:lnTo>
                    <a:pt x="1170" y="0"/>
                  </a:lnTo>
                  <a:lnTo>
                    <a:pt x="1206" y="0"/>
                  </a:lnTo>
                  <a:lnTo>
                    <a:pt x="1242" y="0"/>
                  </a:lnTo>
                  <a:lnTo>
                    <a:pt x="1278" y="0"/>
                  </a:lnTo>
                  <a:lnTo>
                    <a:pt x="1314" y="0"/>
                  </a:lnTo>
                  <a:lnTo>
                    <a:pt x="1350" y="0"/>
                  </a:lnTo>
                  <a:lnTo>
                    <a:pt x="1386" y="0"/>
                  </a:lnTo>
                  <a:lnTo>
                    <a:pt x="1422" y="0"/>
                  </a:lnTo>
                  <a:lnTo>
                    <a:pt x="1458" y="0"/>
                  </a:lnTo>
                  <a:lnTo>
                    <a:pt x="1494" y="0"/>
                  </a:lnTo>
                  <a:lnTo>
                    <a:pt x="1530" y="0"/>
                  </a:lnTo>
                  <a:lnTo>
                    <a:pt x="1560" y="0"/>
                  </a:lnTo>
                  <a:lnTo>
                    <a:pt x="1596" y="0"/>
                  </a:lnTo>
                  <a:lnTo>
                    <a:pt x="1632" y="0"/>
                  </a:lnTo>
                  <a:lnTo>
                    <a:pt x="1669" y="0"/>
                  </a:lnTo>
                  <a:lnTo>
                    <a:pt x="1705" y="0"/>
                  </a:lnTo>
                  <a:lnTo>
                    <a:pt x="1741" y="0"/>
                  </a:lnTo>
                  <a:lnTo>
                    <a:pt x="1777" y="0"/>
                  </a:lnTo>
                  <a:lnTo>
                    <a:pt x="1813" y="0"/>
                  </a:lnTo>
                  <a:lnTo>
                    <a:pt x="1849" y="0"/>
                  </a:lnTo>
                  <a:lnTo>
                    <a:pt x="1885" y="0"/>
                  </a:lnTo>
                  <a:lnTo>
                    <a:pt x="1921" y="0"/>
                  </a:lnTo>
                  <a:lnTo>
                    <a:pt x="1957" y="0"/>
                  </a:lnTo>
                  <a:lnTo>
                    <a:pt x="1993" y="0"/>
                  </a:lnTo>
                  <a:lnTo>
                    <a:pt x="2023" y="0"/>
                  </a:lnTo>
                  <a:lnTo>
                    <a:pt x="2059" y="0"/>
                  </a:lnTo>
                  <a:lnTo>
                    <a:pt x="2095" y="0"/>
                  </a:lnTo>
                  <a:lnTo>
                    <a:pt x="2131" y="0"/>
                  </a:lnTo>
                  <a:lnTo>
                    <a:pt x="2167" y="0"/>
                  </a:lnTo>
                  <a:lnTo>
                    <a:pt x="2203" y="0"/>
                  </a:lnTo>
                  <a:lnTo>
                    <a:pt x="2239" y="0"/>
                  </a:lnTo>
                  <a:lnTo>
                    <a:pt x="2275" y="0"/>
                  </a:lnTo>
                  <a:lnTo>
                    <a:pt x="2311" y="0"/>
                  </a:lnTo>
                  <a:lnTo>
                    <a:pt x="2347" y="0"/>
                  </a:lnTo>
                  <a:lnTo>
                    <a:pt x="2383" y="0"/>
                  </a:lnTo>
                  <a:lnTo>
                    <a:pt x="2419" y="0"/>
                  </a:lnTo>
                  <a:lnTo>
                    <a:pt x="2449" y="0"/>
                  </a:lnTo>
                  <a:lnTo>
                    <a:pt x="2485" y="0"/>
                  </a:lnTo>
                  <a:lnTo>
                    <a:pt x="2521" y="0"/>
                  </a:lnTo>
                  <a:lnTo>
                    <a:pt x="2557" y="0"/>
                  </a:lnTo>
                  <a:lnTo>
                    <a:pt x="2593" y="0"/>
                  </a:lnTo>
                  <a:lnTo>
                    <a:pt x="2629" y="0"/>
                  </a:lnTo>
                  <a:lnTo>
                    <a:pt x="2665" y="0"/>
                  </a:lnTo>
                  <a:lnTo>
                    <a:pt x="2701" y="0"/>
                  </a:lnTo>
                  <a:lnTo>
                    <a:pt x="2737" y="0"/>
                  </a:lnTo>
                  <a:lnTo>
                    <a:pt x="2773" y="0"/>
                  </a:lnTo>
                  <a:lnTo>
                    <a:pt x="2809" y="0"/>
                  </a:lnTo>
                  <a:lnTo>
                    <a:pt x="2845" y="0"/>
                  </a:lnTo>
                  <a:lnTo>
                    <a:pt x="2881" y="0"/>
                  </a:lnTo>
                  <a:lnTo>
                    <a:pt x="2911" y="0"/>
                  </a:lnTo>
                  <a:lnTo>
                    <a:pt x="2947" y="0"/>
                  </a:lnTo>
                  <a:lnTo>
                    <a:pt x="2983" y="0"/>
                  </a:lnTo>
                  <a:lnTo>
                    <a:pt x="3019" y="0"/>
                  </a:lnTo>
                  <a:lnTo>
                    <a:pt x="3055" y="0"/>
                  </a:lnTo>
                  <a:lnTo>
                    <a:pt x="3091" y="0"/>
                  </a:lnTo>
                  <a:lnTo>
                    <a:pt x="3127" y="0"/>
                  </a:lnTo>
                  <a:lnTo>
                    <a:pt x="3163" y="0"/>
                  </a:lnTo>
                  <a:lnTo>
                    <a:pt x="3199" y="0"/>
                  </a:lnTo>
                  <a:lnTo>
                    <a:pt x="3235" y="0"/>
                  </a:lnTo>
                  <a:lnTo>
                    <a:pt x="3271" y="0"/>
                  </a:lnTo>
                  <a:lnTo>
                    <a:pt x="3307" y="0"/>
                  </a:lnTo>
                  <a:lnTo>
                    <a:pt x="3337" y="0"/>
                  </a:lnTo>
                  <a:lnTo>
                    <a:pt x="3373" y="0"/>
                  </a:lnTo>
                  <a:lnTo>
                    <a:pt x="3409" y="0"/>
                  </a:lnTo>
                  <a:lnTo>
                    <a:pt x="3445" y="0"/>
                  </a:lnTo>
                  <a:lnTo>
                    <a:pt x="3481" y="0"/>
                  </a:lnTo>
                  <a:lnTo>
                    <a:pt x="3517" y="0"/>
                  </a:lnTo>
                  <a:lnTo>
                    <a:pt x="3553" y="0"/>
                  </a:lnTo>
                </a:path>
              </a:pathLst>
            </a:custGeom>
            <a:solidFill>
              <a:srgbClr val="0B3AD1"/>
            </a:solidFill>
            <a:ln w="25400" cap="rnd" cmpd="sng">
              <a:solidFill>
                <a:srgbClr val="FFAA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20523" name="Line 39"/>
            <p:cNvSpPr>
              <a:spLocks noChangeShapeType="1"/>
            </p:cNvSpPr>
            <p:nvPr/>
          </p:nvSpPr>
          <p:spPr bwMode="auto">
            <a:xfrm flipV="1">
              <a:off x="4124" y="1966"/>
              <a:ext cx="0" cy="1117"/>
            </a:xfrm>
            <a:prstGeom prst="line">
              <a:avLst/>
            </a:prstGeom>
            <a:noFill/>
            <a:ln w="25400">
              <a:solidFill>
                <a:srgbClr val="FFFFFF"/>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524" name="Rectangle 40"/>
            <p:cNvSpPr>
              <a:spLocks noChangeArrowheads="1"/>
            </p:cNvSpPr>
            <p:nvPr/>
          </p:nvSpPr>
          <p:spPr bwMode="auto">
            <a:xfrm>
              <a:off x="3471" y="2290"/>
              <a:ext cx="699" cy="222"/>
            </a:xfrm>
            <a:prstGeom prst="rect">
              <a:avLst/>
            </a:prstGeom>
            <a:solidFill>
              <a:srgbClr val="0B3AD1"/>
            </a:solidFill>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5000"/>
                </a:lnSpc>
                <a:spcBef>
                  <a:spcPct val="0"/>
                </a:spcBef>
                <a:buSzTx/>
                <a:buFontTx/>
                <a:buNone/>
              </a:pPr>
              <a:r>
                <a:rPr lang="bg-BG" altLang="bg-BG" sz="1800" baseline="0" dirty="0">
                  <a:solidFill>
                    <a:srgbClr val="FFCC66"/>
                  </a:solidFill>
                </a:rPr>
                <a:t>Статично</a:t>
              </a:r>
              <a:endParaRPr lang="en-US" altLang="bg-BG" sz="1800" baseline="0" dirty="0">
                <a:solidFill>
                  <a:srgbClr val="FFCC66"/>
                </a:solidFill>
              </a:endParaRPr>
            </a:p>
          </p:txBody>
        </p:sp>
      </p:grpSp>
      <p:grpSp>
        <p:nvGrpSpPr>
          <p:cNvPr id="70697" name="Group 41"/>
          <p:cNvGrpSpPr>
            <a:grpSpLocks/>
          </p:cNvGrpSpPr>
          <p:nvPr/>
        </p:nvGrpSpPr>
        <p:grpSpPr bwMode="auto">
          <a:xfrm>
            <a:off x="2203450" y="2284413"/>
            <a:ext cx="6348413" cy="1430337"/>
            <a:chOff x="1234" y="1026"/>
            <a:chExt cx="3554" cy="901"/>
          </a:xfrm>
        </p:grpSpPr>
        <p:sp>
          <p:nvSpPr>
            <p:cNvPr id="20519" name="Freeform 42"/>
            <p:cNvSpPr>
              <a:spLocks/>
            </p:cNvSpPr>
            <p:nvPr/>
          </p:nvSpPr>
          <p:spPr bwMode="auto">
            <a:xfrm>
              <a:off x="1234" y="1026"/>
              <a:ext cx="3554" cy="901"/>
            </a:xfrm>
            <a:custGeom>
              <a:avLst/>
              <a:gdLst>
                <a:gd name="T0" fmla="*/ 36 w 3554"/>
                <a:gd name="T1" fmla="*/ 900 h 901"/>
                <a:gd name="T2" fmla="*/ 108 w 3554"/>
                <a:gd name="T3" fmla="*/ 894 h 901"/>
                <a:gd name="T4" fmla="*/ 180 w 3554"/>
                <a:gd name="T5" fmla="*/ 894 h 901"/>
                <a:gd name="T6" fmla="*/ 246 w 3554"/>
                <a:gd name="T7" fmla="*/ 894 h 901"/>
                <a:gd name="T8" fmla="*/ 318 w 3554"/>
                <a:gd name="T9" fmla="*/ 888 h 901"/>
                <a:gd name="T10" fmla="*/ 390 w 3554"/>
                <a:gd name="T11" fmla="*/ 882 h 901"/>
                <a:gd name="T12" fmla="*/ 462 w 3554"/>
                <a:gd name="T13" fmla="*/ 882 h 901"/>
                <a:gd name="T14" fmla="*/ 534 w 3554"/>
                <a:gd name="T15" fmla="*/ 876 h 901"/>
                <a:gd name="T16" fmla="*/ 606 w 3554"/>
                <a:gd name="T17" fmla="*/ 870 h 901"/>
                <a:gd name="T18" fmla="*/ 672 w 3554"/>
                <a:gd name="T19" fmla="*/ 858 h 901"/>
                <a:gd name="T20" fmla="*/ 744 w 3554"/>
                <a:gd name="T21" fmla="*/ 852 h 901"/>
                <a:gd name="T22" fmla="*/ 816 w 3554"/>
                <a:gd name="T23" fmla="*/ 846 h 901"/>
                <a:gd name="T24" fmla="*/ 888 w 3554"/>
                <a:gd name="T25" fmla="*/ 834 h 901"/>
                <a:gd name="T26" fmla="*/ 960 w 3554"/>
                <a:gd name="T27" fmla="*/ 828 h 901"/>
                <a:gd name="T28" fmla="*/ 1032 w 3554"/>
                <a:gd name="T29" fmla="*/ 816 h 901"/>
                <a:gd name="T30" fmla="*/ 1104 w 3554"/>
                <a:gd name="T31" fmla="*/ 804 h 901"/>
                <a:gd name="T32" fmla="*/ 1170 w 3554"/>
                <a:gd name="T33" fmla="*/ 792 h 901"/>
                <a:gd name="T34" fmla="*/ 1242 w 3554"/>
                <a:gd name="T35" fmla="*/ 780 h 901"/>
                <a:gd name="T36" fmla="*/ 1314 w 3554"/>
                <a:gd name="T37" fmla="*/ 768 h 901"/>
                <a:gd name="T38" fmla="*/ 1386 w 3554"/>
                <a:gd name="T39" fmla="*/ 750 h 901"/>
                <a:gd name="T40" fmla="*/ 1458 w 3554"/>
                <a:gd name="T41" fmla="*/ 738 h 901"/>
                <a:gd name="T42" fmla="*/ 1530 w 3554"/>
                <a:gd name="T43" fmla="*/ 720 h 901"/>
                <a:gd name="T44" fmla="*/ 1596 w 3554"/>
                <a:gd name="T45" fmla="*/ 708 h 901"/>
                <a:gd name="T46" fmla="*/ 1669 w 3554"/>
                <a:gd name="T47" fmla="*/ 690 h 901"/>
                <a:gd name="T48" fmla="*/ 1741 w 3554"/>
                <a:gd name="T49" fmla="*/ 672 h 901"/>
                <a:gd name="T50" fmla="*/ 1813 w 3554"/>
                <a:gd name="T51" fmla="*/ 654 h 901"/>
                <a:gd name="T52" fmla="*/ 1885 w 3554"/>
                <a:gd name="T53" fmla="*/ 636 h 901"/>
                <a:gd name="T54" fmla="*/ 1957 w 3554"/>
                <a:gd name="T55" fmla="*/ 618 h 901"/>
                <a:gd name="T56" fmla="*/ 2023 w 3554"/>
                <a:gd name="T57" fmla="*/ 594 h 901"/>
                <a:gd name="T58" fmla="*/ 2095 w 3554"/>
                <a:gd name="T59" fmla="*/ 576 h 901"/>
                <a:gd name="T60" fmla="*/ 2167 w 3554"/>
                <a:gd name="T61" fmla="*/ 552 h 901"/>
                <a:gd name="T62" fmla="*/ 2239 w 3554"/>
                <a:gd name="T63" fmla="*/ 534 h 901"/>
                <a:gd name="T64" fmla="*/ 2311 w 3554"/>
                <a:gd name="T65" fmla="*/ 510 h 901"/>
                <a:gd name="T66" fmla="*/ 2383 w 3554"/>
                <a:gd name="T67" fmla="*/ 486 h 901"/>
                <a:gd name="T68" fmla="*/ 2449 w 3554"/>
                <a:gd name="T69" fmla="*/ 462 h 901"/>
                <a:gd name="T70" fmla="*/ 2521 w 3554"/>
                <a:gd name="T71" fmla="*/ 438 h 901"/>
                <a:gd name="T72" fmla="*/ 2593 w 3554"/>
                <a:gd name="T73" fmla="*/ 408 h 901"/>
                <a:gd name="T74" fmla="*/ 2665 w 3554"/>
                <a:gd name="T75" fmla="*/ 384 h 901"/>
                <a:gd name="T76" fmla="*/ 2737 w 3554"/>
                <a:gd name="T77" fmla="*/ 360 h 901"/>
                <a:gd name="T78" fmla="*/ 2809 w 3554"/>
                <a:gd name="T79" fmla="*/ 330 h 901"/>
                <a:gd name="T80" fmla="*/ 2881 w 3554"/>
                <a:gd name="T81" fmla="*/ 300 h 901"/>
                <a:gd name="T82" fmla="*/ 2947 w 3554"/>
                <a:gd name="T83" fmla="*/ 276 h 901"/>
                <a:gd name="T84" fmla="*/ 3019 w 3554"/>
                <a:gd name="T85" fmla="*/ 246 h 901"/>
                <a:gd name="T86" fmla="*/ 3091 w 3554"/>
                <a:gd name="T87" fmla="*/ 216 h 901"/>
                <a:gd name="T88" fmla="*/ 3163 w 3554"/>
                <a:gd name="T89" fmla="*/ 180 h 901"/>
                <a:gd name="T90" fmla="*/ 3235 w 3554"/>
                <a:gd name="T91" fmla="*/ 150 h 901"/>
                <a:gd name="T92" fmla="*/ 3307 w 3554"/>
                <a:gd name="T93" fmla="*/ 120 h 901"/>
                <a:gd name="T94" fmla="*/ 3373 w 3554"/>
                <a:gd name="T95" fmla="*/ 84 h 901"/>
                <a:gd name="T96" fmla="*/ 3445 w 3554"/>
                <a:gd name="T97" fmla="*/ 54 h 901"/>
                <a:gd name="T98" fmla="*/ 3517 w 3554"/>
                <a:gd name="T99" fmla="*/ 18 h 90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554" h="901">
                  <a:moveTo>
                    <a:pt x="0" y="900"/>
                  </a:moveTo>
                  <a:lnTo>
                    <a:pt x="36" y="900"/>
                  </a:lnTo>
                  <a:lnTo>
                    <a:pt x="72" y="900"/>
                  </a:lnTo>
                  <a:lnTo>
                    <a:pt x="108" y="894"/>
                  </a:lnTo>
                  <a:lnTo>
                    <a:pt x="144" y="894"/>
                  </a:lnTo>
                  <a:lnTo>
                    <a:pt x="180" y="894"/>
                  </a:lnTo>
                  <a:lnTo>
                    <a:pt x="216" y="894"/>
                  </a:lnTo>
                  <a:lnTo>
                    <a:pt x="246" y="894"/>
                  </a:lnTo>
                  <a:lnTo>
                    <a:pt x="282" y="888"/>
                  </a:lnTo>
                  <a:lnTo>
                    <a:pt x="318" y="888"/>
                  </a:lnTo>
                  <a:lnTo>
                    <a:pt x="354" y="888"/>
                  </a:lnTo>
                  <a:lnTo>
                    <a:pt x="390" y="882"/>
                  </a:lnTo>
                  <a:lnTo>
                    <a:pt x="426" y="882"/>
                  </a:lnTo>
                  <a:lnTo>
                    <a:pt x="462" y="882"/>
                  </a:lnTo>
                  <a:lnTo>
                    <a:pt x="498" y="876"/>
                  </a:lnTo>
                  <a:lnTo>
                    <a:pt x="534" y="876"/>
                  </a:lnTo>
                  <a:lnTo>
                    <a:pt x="570" y="870"/>
                  </a:lnTo>
                  <a:lnTo>
                    <a:pt x="606" y="870"/>
                  </a:lnTo>
                  <a:lnTo>
                    <a:pt x="642" y="864"/>
                  </a:lnTo>
                  <a:lnTo>
                    <a:pt x="672" y="858"/>
                  </a:lnTo>
                  <a:lnTo>
                    <a:pt x="708" y="858"/>
                  </a:lnTo>
                  <a:lnTo>
                    <a:pt x="744" y="852"/>
                  </a:lnTo>
                  <a:lnTo>
                    <a:pt x="780" y="846"/>
                  </a:lnTo>
                  <a:lnTo>
                    <a:pt x="816" y="846"/>
                  </a:lnTo>
                  <a:lnTo>
                    <a:pt x="852" y="840"/>
                  </a:lnTo>
                  <a:lnTo>
                    <a:pt x="888" y="834"/>
                  </a:lnTo>
                  <a:lnTo>
                    <a:pt x="924" y="828"/>
                  </a:lnTo>
                  <a:lnTo>
                    <a:pt x="960" y="828"/>
                  </a:lnTo>
                  <a:lnTo>
                    <a:pt x="996" y="822"/>
                  </a:lnTo>
                  <a:lnTo>
                    <a:pt x="1032" y="816"/>
                  </a:lnTo>
                  <a:lnTo>
                    <a:pt x="1068" y="810"/>
                  </a:lnTo>
                  <a:lnTo>
                    <a:pt x="1104" y="804"/>
                  </a:lnTo>
                  <a:lnTo>
                    <a:pt x="1134" y="798"/>
                  </a:lnTo>
                  <a:lnTo>
                    <a:pt x="1170" y="792"/>
                  </a:lnTo>
                  <a:lnTo>
                    <a:pt x="1206" y="786"/>
                  </a:lnTo>
                  <a:lnTo>
                    <a:pt x="1242" y="780"/>
                  </a:lnTo>
                  <a:lnTo>
                    <a:pt x="1278" y="774"/>
                  </a:lnTo>
                  <a:lnTo>
                    <a:pt x="1314" y="768"/>
                  </a:lnTo>
                  <a:lnTo>
                    <a:pt x="1350" y="762"/>
                  </a:lnTo>
                  <a:lnTo>
                    <a:pt x="1386" y="750"/>
                  </a:lnTo>
                  <a:lnTo>
                    <a:pt x="1422" y="744"/>
                  </a:lnTo>
                  <a:lnTo>
                    <a:pt x="1458" y="738"/>
                  </a:lnTo>
                  <a:lnTo>
                    <a:pt x="1494" y="732"/>
                  </a:lnTo>
                  <a:lnTo>
                    <a:pt x="1530" y="720"/>
                  </a:lnTo>
                  <a:lnTo>
                    <a:pt x="1560" y="714"/>
                  </a:lnTo>
                  <a:lnTo>
                    <a:pt x="1596" y="708"/>
                  </a:lnTo>
                  <a:lnTo>
                    <a:pt x="1632" y="696"/>
                  </a:lnTo>
                  <a:lnTo>
                    <a:pt x="1669" y="690"/>
                  </a:lnTo>
                  <a:lnTo>
                    <a:pt x="1705" y="678"/>
                  </a:lnTo>
                  <a:lnTo>
                    <a:pt x="1741" y="672"/>
                  </a:lnTo>
                  <a:lnTo>
                    <a:pt x="1777" y="666"/>
                  </a:lnTo>
                  <a:lnTo>
                    <a:pt x="1813" y="654"/>
                  </a:lnTo>
                  <a:lnTo>
                    <a:pt x="1849" y="642"/>
                  </a:lnTo>
                  <a:lnTo>
                    <a:pt x="1885" y="636"/>
                  </a:lnTo>
                  <a:lnTo>
                    <a:pt x="1921" y="624"/>
                  </a:lnTo>
                  <a:lnTo>
                    <a:pt x="1957" y="618"/>
                  </a:lnTo>
                  <a:lnTo>
                    <a:pt x="1993" y="606"/>
                  </a:lnTo>
                  <a:lnTo>
                    <a:pt x="2023" y="594"/>
                  </a:lnTo>
                  <a:lnTo>
                    <a:pt x="2059" y="588"/>
                  </a:lnTo>
                  <a:lnTo>
                    <a:pt x="2095" y="576"/>
                  </a:lnTo>
                  <a:lnTo>
                    <a:pt x="2131" y="564"/>
                  </a:lnTo>
                  <a:lnTo>
                    <a:pt x="2167" y="552"/>
                  </a:lnTo>
                  <a:lnTo>
                    <a:pt x="2203" y="540"/>
                  </a:lnTo>
                  <a:lnTo>
                    <a:pt x="2239" y="534"/>
                  </a:lnTo>
                  <a:lnTo>
                    <a:pt x="2275" y="522"/>
                  </a:lnTo>
                  <a:lnTo>
                    <a:pt x="2311" y="510"/>
                  </a:lnTo>
                  <a:lnTo>
                    <a:pt x="2347" y="498"/>
                  </a:lnTo>
                  <a:lnTo>
                    <a:pt x="2383" y="486"/>
                  </a:lnTo>
                  <a:lnTo>
                    <a:pt x="2419" y="474"/>
                  </a:lnTo>
                  <a:lnTo>
                    <a:pt x="2449" y="462"/>
                  </a:lnTo>
                  <a:lnTo>
                    <a:pt x="2485" y="450"/>
                  </a:lnTo>
                  <a:lnTo>
                    <a:pt x="2521" y="438"/>
                  </a:lnTo>
                  <a:lnTo>
                    <a:pt x="2557" y="426"/>
                  </a:lnTo>
                  <a:lnTo>
                    <a:pt x="2593" y="408"/>
                  </a:lnTo>
                  <a:lnTo>
                    <a:pt x="2629" y="396"/>
                  </a:lnTo>
                  <a:lnTo>
                    <a:pt x="2665" y="384"/>
                  </a:lnTo>
                  <a:lnTo>
                    <a:pt x="2701" y="372"/>
                  </a:lnTo>
                  <a:lnTo>
                    <a:pt x="2737" y="360"/>
                  </a:lnTo>
                  <a:lnTo>
                    <a:pt x="2773" y="342"/>
                  </a:lnTo>
                  <a:lnTo>
                    <a:pt x="2809" y="330"/>
                  </a:lnTo>
                  <a:lnTo>
                    <a:pt x="2845" y="318"/>
                  </a:lnTo>
                  <a:lnTo>
                    <a:pt x="2881" y="300"/>
                  </a:lnTo>
                  <a:lnTo>
                    <a:pt x="2911" y="288"/>
                  </a:lnTo>
                  <a:lnTo>
                    <a:pt x="2947" y="276"/>
                  </a:lnTo>
                  <a:lnTo>
                    <a:pt x="2983" y="258"/>
                  </a:lnTo>
                  <a:lnTo>
                    <a:pt x="3019" y="246"/>
                  </a:lnTo>
                  <a:lnTo>
                    <a:pt x="3055" y="228"/>
                  </a:lnTo>
                  <a:lnTo>
                    <a:pt x="3091" y="216"/>
                  </a:lnTo>
                  <a:lnTo>
                    <a:pt x="3127" y="198"/>
                  </a:lnTo>
                  <a:lnTo>
                    <a:pt x="3163" y="180"/>
                  </a:lnTo>
                  <a:lnTo>
                    <a:pt x="3199" y="168"/>
                  </a:lnTo>
                  <a:lnTo>
                    <a:pt x="3235" y="150"/>
                  </a:lnTo>
                  <a:lnTo>
                    <a:pt x="3271" y="132"/>
                  </a:lnTo>
                  <a:lnTo>
                    <a:pt x="3307" y="120"/>
                  </a:lnTo>
                  <a:lnTo>
                    <a:pt x="3337" y="102"/>
                  </a:lnTo>
                  <a:lnTo>
                    <a:pt x="3373" y="84"/>
                  </a:lnTo>
                  <a:lnTo>
                    <a:pt x="3409" y="66"/>
                  </a:lnTo>
                  <a:lnTo>
                    <a:pt x="3445" y="54"/>
                  </a:lnTo>
                  <a:lnTo>
                    <a:pt x="3481" y="36"/>
                  </a:lnTo>
                  <a:lnTo>
                    <a:pt x="3517" y="18"/>
                  </a:lnTo>
                  <a:lnTo>
                    <a:pt x="3553" y="0"/>
                  </a:lnTo>
                </a:path>
              </a:pathLst>
            </a:custGeom>
            <a:solidFill>
              <a:srgbClr val="0B3AD1"/>
            </a:solidFill>
            <a:ln w="25400" cap="rnd" cmpd="sng">
              <a:solidFill>
                <a:srgbClr val="FFFFFF"/>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20520" name="Rectangle 43"/>
            <p:cNvSpPr>
              <a:spLocks noChangeArrowheads="1"/>
            </p:cNvSpPr>
            <p:nvPr/>
          </p:nvSpPr>
          <p:spPr bwMode="auto">
            <a:xfrm>
              <a:off x="3429" y="1600"/>
              <a:ext cx="555" cy="231"/>
            </a:xfrm>
            <a:prstGeom prst="rect">
              <a:avLst/>
            </a:prstGeom>
            <a:solidFill>
              <a:srgbClr val="0B3AD1"/>
            </a:solidFill>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800" baseline="0" dirty="0"/>
                <a:t>Триене</a:t>
              </a:r>
              <a:endParaRPr lang="en-US" altLang="bg-BG" sz="1800" baseline="0" dirty="0">
                <a:solidFill>
                  <a:srgbClr val="FF0000"/>
                </a:solidFill>
              </a:endParaRPr>
            </a:p>
          </p:txBody>
        </p:sp>
        <p:sp>
          <p:nvSpPr>
            <p:cNvPr id="20521" name="Line 44"/>
            <p:cNvSpPr>
              <a:spLocks noChangeShapeType="1"/>
            </p:cNvSpPr>
            <p:nvPr/>
          </p:nvSpPr>
          <p:spPr bwMode="auto">
            <a:xfrm flipV="1">
              <a:off x="4123" y="1356"/>
              <a:ext cx="0" cy="532"/>
            </a:xfrm>
            <a:prstGeom prst="line">
              <a:avLst/>
            </a:prstGeom>
            <a:noFill/>
            <a:ln w="25400">
              <a:solidFill>
                <a:srgbClr val="FFFFFF"/>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grpSp>
      <p:grpSp>
        <p:nvGrpSpPr>
          <p:cNvPr id="70701" name="Group 45"/>
          <p:cNvGrpSpPr>
            <a:grpSpLocks/>
          </p:cNvGrpSpPr>
          <p:nvPr/>
        </p:nvGrpSpPr>
        <p:grpSpPr bwMode="auto">
          <a:xfrm>
            <a:off x="2178050" y="2284413"/>
            <a:ext cx="6356350" cy="3263900"/>
            <a:chOff x="1235" y="1026"/>
            <a:chExt cx="3558" cy="2056"/>
          </a:xfrm>
        </p:grpSpPr>
        <p:sp>
          <p:nvSpPr>
            <p:cNvPr id="20515" name="Line 46"/>
            <p:cNvSpPr>
              <a:spLocks noChangeShapeType="1"/>
            </p:cNvSpPr>
            <p:nvPr/>
          </p:nvSpPr>
          <p:spPr bwMode="auto">
            <a:xfrm flipV="1">
              <a:off x="4238" y="1346"/>
              <a:ext cx="0" cy="1736"/>
            </a:xfrm>
            <a:prstGeom prst="line">
              <a:avLst/>
            </a:prstGeom>
            <a:noFill/>
            <a:ln w="25400">
              <a:solidFill>
                <a:srgbClr val="EEDA1C"/>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0516" name="Rectangle 47"/>
            <p:cNvSpPr>
              <a:spLocks noChangeArrowheads="1"/>
            </p:cNvSpPr>
            <p:nvPr/>
          </p:nvSpPr>
          <p:spPr bwMode="auto">
            <a:xfrm>
              <a:off x="4274" y="2221"/>
              <a:ext cx="456" cy="231"/>
            </a:xfrm>
            <a:prstGeom prst="rect">
              <a:avLst/>
            </a:prstGeom>
            <a:solidFill>
              <a:schemeClr val="bg1"/>
            </a:solidFill>
            <a:ln w="12700">
              <a:solidFill>
                <a:srgbClr val="EEDA1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0517" name="Rectangle 48"/>
            <p:cNvSpPr>
              <a:spLocks noChangeArrowheads="1"/>
            </p:cNvSpPr>
            <p:nvPr/>
          </p:nvSpPr>
          <p:spPr bwMode="auto">
            <a:xfrm>
              <a:off x="4330" y="2250"/>
              <a:ext cx="463" cy="229"/>
            </a:xfrm>
            <a:prstGeom prst="rect">
              <a:avLst/>
            </a:prstGeom>
            <a:noFill/>
            <a:ln w="9525">
              <a:solidFill>
                <a:srgbClr val="EEDA1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800" baseline="0" dirty="0"/>
                <a:t>Общо</a:t>
              </a:r>
              <a:endParaRPr lang="en-US" altLang="bg-BG" sz="1800" baseline="0" dirty="0">
                <a:solidFill>
                  <a:schemeClr val="tx1"/>
                </a:solidFill>
              </a:endParaRPr>
            </a:p>
          </p:txBody>
        </p:sp>
        <p:sp>
          <p:nvSpPr>
            <p:cNvPr id="20518" name="Freeform 49"/>
            <p:cNvSpPr>
              <a:spLocks/>
            </p:cNvSpPr>
            <p:nvPr/>
          </p:nvSpPr>
          <p:spPr bwMode="auto">
            <a:xfrm>
              <a:off x="1235" y="1026"/>
              <a:ext cx="3554" cy="901"/>
            </a:xfrm>
            <a:custGeom>
              <a:avLst/>
              <a:gdLst>
                <a:gd name="T0" fmla="*/ 36 w 3554"/>
                <a:gd name="T1" fmla="*/ 900 h 901"/>
                <a:gd name="T2" fmla="*/ 108 w 3554"/>
                <a:gd name="T3" fmla="*/ 894 h 901"/>
                <a:gd name="T4" fmla="*/ 180 w 3554"/>
                <a:gd name="T5" fmla="*/ 894 h 901"/>
                <a:gd name="T6" fmla="*/ 246 w 3554"/>
                <a:gd name="T7" fmla="*/ 894 h 901"/>
                <a:gd name="T8" fmla="*/ 318 w 3554"/>
                <a:gd name="T9" fmla="*/ 888 h 901"/>
                <a:gd name="T10" fmla="*/ 390 w 3554"/>
                <a:gd name="T11" fmla="*/ 882 h 901"/>
                <a:gd name="T12" fmla="*/ 462 w 3554"/>
                <a:gd name="T13" fmla="*/ 882 h 901"/>
                <a:gd name="T14" fmla="*/ 534 w 3554"/>
                <a:gd name="T15" fmla="*/ 876 h 901"/>
                <a:gd name="T16" fmla="*/ 606 w 3554"/>
                <a:gd name="T17" fmla="*/ 870 h 901"/>
                <a:gd name="T18" fmla="*/ 672 w 3554"/>
                <a:gd name="T19" fmla="*/ 858 h 901"/>
                <a:gd name="T20" fmla="*/ 744 w 3554"/>
                <a:gd name="T21" fmla="*/ 852 h 901"/>
                <a:gd name="T22" fmla="*/ 816 w 3554"/>
                <a:gd name="T23" fmla="*/ 846 h 901"/>
                <a:gd name="T24" fmla="*/ 888 w 3554"/>
                <a:gd name="T25" fmla="*/ 834 h 901"/>
                <a:gd name="T26" fmla="*/ 960 w 3554"/>
                <a:gd name="T27" fmla="*/ 828 h 901"/>
                <a:gd name="T28" fmla="*/ 1032 w 3554"/>
                <a:gd name="T29" fmla="*/ 816 h 901"/>
                <a:gd name="T30" fmla="*/ 1104 w 3554"/>
                <a:gd name="T31" fmla="*/ 804 h 901"/>
                <a:gd name="T32" fmla="*/ 1170 w 3554"/>
                <a:gd name="T33" fmla="*/ 792 h 901"/>
                <a:gd name="T34" fmla="*/ 1242 w 3554"/>
                <a:gd name="T35" fmla="*/ 780 h 901"/>
                <a:gd name="T36" fmla="*/ 1314 w 3554"/>
                <a:gd name="T37" fmla="*/ 768 h 901"/>
                <a:gd name="T38" fmla="*/ 1386 w 3554"/>
                <a:gd name="T39" fmla="*/ 750 h 901"/>
                <a:gd name="T40" fmla="*/ 1458 w 3554"/>
                <a:gd name="T41" fmla="*/ 738 h 901"/>
                <a:gd name="T42" fmla="*/ 1530 w 3554"/>
                <a:gd name="T43" fmla="*/ 720 h 901"/>
                <a:gd name="T44" fmla="*/ 1596 w 3554"/>
                <a:gd name="T45" fmla="*/ 708 h 901"/>
                <a:gd name="T46" fmla="*/ 1669 w 3554"/>
                <a:gd name="T47" fmla="*/ 690 h 901"/>
                <a:gd name="T48" fmla="*/ 1741 w 3554"/>
                <a:gd name="T49" fmla="*/ 672 h 901"/>
                <a:gd name="T50" fmla="*/ 1813 w 3554"/>
                <a:gd name="T51" fmla="*/ 654 h 901"/>
                <a:gd name="T52" fmla="*/ 1885 w 3554"/>
                <a:gd name="T53" fmla="*/ 636 h 901"/>
                <a:gd name="T54" fmla="*/ 1957 w 3554"/>
                <a:gd name="T55" fmla="*/ 618 h 901"/>
                <a:gd name="T56" fmla="*/ 2023 w 3554"/>
                <a:gd name="T57" fmla="*/ 594 h 901"/>
                <a:gd name="T58" fmla="*/ 2095 w 3554"/>
                <a:gd name="T59" fmla="*/ 576 h 901"/>
                <a:gd name="T60" fmla="*/ 2167 w 3554"/>
                <a:gd name="T61" fmla="*/ 552 h 901"/>
                <a:gd name="T62" fmla="*/ 2239 w 3554"/>
                <a:gd name="T63" fmla="*/ 534 h 901"/>
                <a:gd name="T64" fmla="*/ 2311 w 3554"/>
                <a:gd name="T65" fmla="*/ 510 h 901"/>
                <a:gd name="T66" fmla="*/ 2383 w 3554"/>
                <a:gd name="T67" fmla="*/ 486 h 901"/>
                <a:gd name="T68" fmla="*/ 2449 w 3554"/>
                <a:gd name="T69" fmla="*/ 462 h 901"/>
                <a:gd name="T70" fmla="*/ 2521 w 3554"/>
                <a:gd name="T71" fmla="*/ 438 h 901"/>
                <a:gd name="T72" fmla="*/ 2593 w 3554"/>
                <a:gd name="T73" fmla="*/ 408 h 901"/>
                <a:gd name="T74" fmla="*/ 2665 w 3554"/>
                <a:gd name="T75" fmla="*/ 384 h 901"/>
                <a:gd name="T76" fmla="*/ 2737 w 3554"/>
                <a:gd name="T77" fmla="*/ 360 h 901"/>
                <a:gd name="T78" fmla="*/ 2809 w 3554"/>
                <a:gd name="T79" fmla="*/ 330 h 901"/>
                <a:gd name="T80" fmla="*/ 2881 w 3554"/>
                <a:gd name="T81" fmla="*/ 300 h 901"/>
                <a:gd name="T82" fmla="*/ 2947 w 3554"/>
                <a:gd name="T83" fmla="*/ 276 h 901"/>
                <a:gd name="T84" fmla="*/ 3019 w 3554"/>
                <a:gd name="T85" fmla="*/ 246 h 901"/>
                <a:gd name="T86" fmla="*/ 3091 w 3554"/>
                <a:gd name="T87" fmla="*/ 216 h 901"/>
                <a:gd name="T88" fmla="*/ 3163 w 3554"/>
                <a:gd name="T89" fmla="*/ 180 h 901"/>
                <a:gd name="T90" fmla="*/ 3235 w 3554"/>
                <a:gd name="T91" fmla="*/ 150 h 901"/>
                <a:gd name="T92" fmla="*/ 3307 w 3554"/>
                <a:gd name="T93" fmla="*/ 120 h 901"/>
                <a:gd name="T94" fmla="*/ 3373 w 3554"/>
                <a:gd name="T95" fmla="*/ 84 h 901"/>
                <a:gd name="T96" fmla="*/ 3445 w 3554"/>
                <a:gd name="T97" fmla="*/ 54 h 901"/>
                <a:gd name="T98" fmla="*/ 3517 w 3554"/>
                <a:gd name="T99" fmla="*/ 18 h 90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554" h="901">
                  <a:moveTo>
                    <a:pt x="0" y="900"/>
                  </a:moveTo>
                  <a:lnTo>
                    <a:pt x="36" y="900"/>
                  </a:lnTo>
                  <a:lnTo>
                    <a:pt x="72" y="900"/>
                  </a:lnTo>
                  <a:lnTo>
                    <a:pt x="108" y="894"/>
                  </a:lnTo>
                  <a:lnTo>
                    <a:pt x="144" y="894"/>
                  </a:lnTo>
                  <a:lnTo>
                    <a:pt x="180" y="894"/>
                  </a:lnTo>
                  <a:lnTo>
                    <a:pt x="216" y="894"/>
                  </a:lnTo>
                  <a:lnTo>
                    <a:pt x="246" y="894"/>
                  </a:lnTo>
                  <a:lnTo>
                    <a:pt x="282" y="888"/>
                  </a:lnTo>
                  <a:lnTo>
                    <a:pt x="318" y="888"/>
                  </a:lnTo>
                  <a:lnTo>
                    <a:pt x="354" y="888"/>
                  </a:lnTo>
                  <a:lnTo>
                    <a:pt x="390" y="882"/>
                  </a:lnTo>
                  <a:lnTo>
                    <a:pt x="426" y="882"/>
                  </a:lnTo>
                  <a:lnTo>
                    <a:pt x="462" y="882"/>
                  </a:lnTo>
                  <a:lnTo>
                    <a:pt x="498" y="876"/>
                  </a:lnTo>
                  <a:lnTo>
                    <a:pt x="534" y="876"/>
                  </a:lnTo>
                  <a:lnTo>
                    <a:pt x="570" y="870"/>
                  </a:lnTo>
                  <a:lnTo>
                    <a:pt x="606" y="870"/>
                  </a:lnTo>
                  <a:lnTo>
                    <a:pt x="642" y="864"/>
                  </a:lnTo>
                  <a:lnTo>
                    <a:pt x="672" y="858"/>
                  </a:lnTo>
                  <a:lnTo>
                    <a:pt x="708" y="858"/>
                  </a:lnTo>
                  <a:lnTo>
                    <a:pt x="744" y="852"/>
                  </a:lnTo>
                  <a:lnTo>
                    <a:pt x="780" y="846"/>
                  </a:lnTo>
                  <a:lnTo>
                    <a:pt x="816" y="846"/>
                  </a:lnTo>
                  <a:lnTo>
                    <a:pt x="852" y="840"/>
                  </a:lnTo>
                  <a:lnTo>
                    <a:pt x="888" y="834"/>
                  </a:lnTo>
                  <a:lnTo>
                    <a:pt x="924" y="828"/>
                  </a:lnTo>
                  <a:lnTo>
                    <a:pt x="960" y="828"/>
                  </a:lnTo>
                  <a:lnTo>
                    <a:pt x="996" y="822"/>
                  </a:lnTo>
                  <a:lnTo>
                    <a:pt x="1032" y="816"/>
                  </a:lnTo>
                  <a:lnTo>
                    <a:pt x="1068" y="810"/>
                  </a:lnTo>
                  <a:lnTo>
                    <a:pt x="1104" y="804"/>
                  </a:lnTo>
                  <a:lnTo>
                    <a:pt x="1134" y="798"/>
                  </a:lnTo>
                  <a:lnTo>
                    <a:pt x="1170" y="792"/>
                  </a:lnTo>
                  <a:lnTo>
                    <a:pt x="1206" y="786"/>
                  </a:lnTo>
                  <a:lnTo>
                    <a:pt x="1242" y="780"/>
                  </a:lnTo>
                  <a:lnTo>
                    <a:pt x="1278" y="774"/>
                  </a:lnTo>
                  <a:lnTo>
                    <a:pt x="1314" y="768"/>
                  </a:lnTo>
                  <a:lnTo>
                    <a:pt x="1350" y="762"/>
                  </a:lnTo>
                  <a:lnTo>
                    <a:pt x="1386" y="750"/>
                  </a:lnTo>
                  <a:lnTo>
                    <a:pt x="1422" y="744"/>
                  </a:lnTo>
                  <a:lnTo>
                    <a:pt x="1458" y="738"/>
                  </a:lnTo>
                  <a:lnTo>
                    <a:pt x="1494" y="732"/>
                  </a:lnTo>
                  <a:lnTo>
                    <a:pt x="1530" y="720"/>
                  </a:lnTo>
                  <a:lnTo>
                    <a:pt x="1560" y="714"/>
                  </a:lnTo>
                  <a:lnTo>
                    <a:pt x="1596" y="708"/>
                  </a:lnTo>
                  <a:lnTo>
                    <a:pt x="1632" y="696"/>
                  </a:lnTo>
                  <a:lnTo>
                    <a:pt x="1669" y="690"/>
                  </a:lnTo>
                  <a:lnTo>
                    <a:pt x="1705" y="678"/>
                  </a:lnTo>
                  <a:lnTo>
                    <a:pt x="1741" y="672"/>
                  </a:lnTo>
                  <a:lnTo>
                    <a:pt x="1777" y="666"/>
                  </a:lnTo>
                  <a:lnTo>
                    <a:pt x="1813" y="654"/>
                  </a:lnTo>
                  <a:lnTo>
                    <a:pt x="1849" y="642"/>
                  </a:lnTo>
                  <a:lnTo>
                    <a:pt x="1885" y="636"/>
                  </a:lnTo>
                  <a:lnTo>
                    <a:pt x="1921" y="624"/>
                  </a:lnTo>
                  <a:lnTo>
                    <a:pt x="1957" y="618"/>
                  </a:lnTo>
                  <a:lnTo>
                    <a:pt x="1993" y="606"/>
                  </a:lnTo>
                  <a:lnTo>
                    <a:pt x="2023" y="594"/>
                  </a:lnTo>
                  <a:lnTo>
                    <a:pt x="2059" y="588"/>
                  </a:lnTo>
                  <a:lnTo>
                    <a:pt x="2095" y="576"/>
                  </a:lnTo>
                  <a:lnTo>
                    <a:pt x="2131" y="564"/>
                  </a:lnTo>
                  <a:lnTo>
                    <a:pt x="2167" y="552"/>
                  </a:lnTo>
                  <a:lnTo>
                    <a:pt x="2203" y="540"/>
                  </a:lnTo>
                  <a:lnTo>
                    <a:pt x="2239" y="534"/>
                  </a:lnTo>
                  <a:lnTo>
                    <a:pt x="2275" y="522"/>
                  </a:lnTo>
                  <a:lnTo>
                    <a:pt x="2311" y="510"/>
                  </a:lnTo>
                  <a:lnTo>
                    <a:pt x="2347" y="498"/>
                  </a:lnTo>
                  <a:lnTo>
                    <a:pt x="2383" y="486"/>
                  </a:lnTo>
                  <a:lnTo>
                    <a:pt x="2419" y="474"/>
                  </a:lnTo>
                  <a:lnTo>
                    <a:pt x="2449" y="462"/>
                  </a:lnTo>
                  <a:lnTo>
                    <a:pt x="2485" y="450"/>
                  </a:lnTo>
                  <a:lnTo>
                    <a:pt x="2521" y="438"/>
                  </a:lnTo>
                  <a:lnTo>
                    <a:pt x="2557" y="426"/>
                  </a:lnTo>
                  <a:lnTo>
                    <a:pt x="2593" y="408"/>
                  </a:lnTo>
                  <a:lnTo>
                    <a:pt x="2629" y="396"/>
                  </a:lnTo>
                  <a:lnTo>
                    <a:pt x="2665" y="384"/>
                  </a:lnTo>
                  <a:lnTo>
                    <a:pt x="2701" y="372"/>
                  </a:lnTo>
                  <a:lnTo>
                    <a:pt x="2737" y="360"/>
                  </a:lnTo>
                  <a:lnTo>
                    <a:pt x="2773" y="342"/>
                  </a:lnTo>
                  <a:lnTo>
                    <a:pt x="2809" y="330"/>
                  </a:lnTo>
                  <a:lnTo>
                    <a:pt x="2845" y="318"/>
                  </a:lnTo>
                  <a:lnTo>
                    <a:pt x="2881" y="300"/>
                  </a:lnTo>
                  <a:lnTo>
                    <a:pt x="2911" y="288"/>
                  </a:lnTo>
                  <a:lnTo>
                    <a:pt x="2947" y="276"/>
                  </a:lnTo>
                  <a:lnTo>
                    <a:pt x="2983" y="258"/>
                  </a:lnTo>
                  <a:lnTo>
                    <a:pt x="3019" y="246"/>
                  </a:lnTo>
                  <a:lnTo>
                    <a:pt x="3055" y="228"/>
                  </a:lnTo>
                  <a:lnTo>
                    <a:pt x="3091" y="216"/>
                  </a:lnTo>
                  <a:lnTo>
                    <a:pt x="3127" y="198"/>
                  </a:lnTo>
                  <a:lnTo>
                    <a:pt x="3163" y="180"/>
                  </a:lnTo>
                  <a:lnTo>
                    <a:pt x="3199" y="168"/>
                  </a:lnTo>
                  <a:lnTo>
                    <a:pt x="3235" y="150"/>
                  </a:lnTo>
                  <a:lnTo>
                    <a:pt x="3271" y="132"/>
                  </a:lnTo>
                  <a:lnTo>
                    <a:pt x="3307" y="120"/>
                  </a:lnTo>
                  <a:lnTo>
                    <a:pt x="3337" y="102"/>
                  </a:lnTo>
                  <a:lnTo>
                    <a:pt x="3373" y="84"/>
                  </a:lnTo>
                  <a:lnTo>
                    <a:pt x="3409" y="66"/>
                  </a:lnTo>
                  <a:lnTo>
                    <a:pt x="3445" y="54"/>
                  </a:lnTo>
                  <a:lnTo>
                    <a:pt x="3481" y="36"/>
                  </a:lnTo>
                  <a:lnTo>
                    <a:pt x="3517" y="18"/>
                  </a:lnTo>
                  <a:lnTo>
                    <a:pt x="3553" y="0"/>
                  </a:lnTo>
                </a:path>
              </a:pathLst>
            </a:custGeom>
            <a:noFill/>
            <a:ln w="25400" cap="rnd" cmpd="sng">
              <a:solidFill>
                <a:srgbClr val="EEDA1C"/>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7069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70697"/>
                                        </p:tgtEl>
                                        <p:attrNameLst>
                                          <p:attrName>style.visibility</p:attrName>
                                        </p:attrNameLst>
                                      </p:cBhvr>
                                      <p:to>
                                        <p:strVal val="visible"/>
                                      </p:to>
                                    </p:set>
                                    <p:anim calcmode="lin" valueType="num">
                                      <p:cBhvr additive="base">
                                        <p:cTn id="11" dur="500" fill="hold"/>
                                        <p:tgtEl>
                                          <p:spTgt spid="70697"/>
                                        </p:tgtEl>
                                        <p:attrNameLst>
                                          <p:attrName>ppt_x</p:attrName>
                                        </p:attrNameLst>
                                      </p:cBhvr>
                                      <p:tavLst>
                                        <p:tav tm="0">
                                          <p:val>
                                            <p:strVal val="#ppt_x"/>
                                          </p:val>
                                        </p:tav>
                                        <p:tav tm="100000">
                                          <p:val>
                                            <p:strVal val="#ppt_x"/>
                                          </p:val>
                                        </p:tav>
                                      </p:tavLst>
                                    </p:anim>
                                    <p:anim calcmode="lin" valueType="num">
                                      <p:cBhvr additive="base">
                                        <p:cTn id="12" dur="500" fill="hold"/>
                                        <p:tgtEl>
                                          <p:spTgt spid="70697"/>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499"/>
                                          </p:stCondLst>
                                        </p:cTn>
                                        <p:tgtEl>
                                          <p:spTgt spid="70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304800" y="914400"/>
            <a:ext cx="8229600" cy="1143000"/>
          </a:xfrm>
        </p:spPr>
        <p:txBody>
          <a:bodyPr/>
          <a:lstStyle/>
          <a:p>
            <a:r>
              <a:rPr lang="bg-BG" altLang="bg-BG" sz="4000" dirty="0" smtClean="0"/>
              <a:t>Хидравличен системен фактор</a:t>
            </a:r>
            <a:endParaRPr lang="en-US" altLang="bg-BG" sz="3200" dirty="0" smtClean="0"/>
          </a:p>
        </p:txBody>
      </p:sp>
      <p:sp>
        <p:nvSpPr>
          <p:cNvPr id="22531" name="Rectangle 3"/>
          <p:cNvSpPr>
            <a:spLocks noGrp="1" noChangeArrowheads="1"/>
          </p:cNvSpPr>
          <p:nvPr>
            <p:ph type="body" idx="4294967295"/>
          </p:nvPr>
        </p:nvSpPr>
        <p:spPr>
          <a:xfrm>
            <a:off x="771525" y="2286000"/>
            <a:ext cx="8743950" cy="4114800"/>
          </a:xfrm>
        </p:spPr>
        <p:txBody>
          <a:bodyPr/>
          <a:lstStyle/>
          <a:p>
            <a:r>
              <a:rPr lang="bg-BG" altLang="bg-BG" dirty="0" smtClean="0"/>
              <a:t>Това е съотношението на статичния напор към общия напор</a:t>
            </a:r>
            <a:endParaRPr lang="en-US" altLang="bg-BG" dirty="0" smtClean="0"/>
          </a:p>
          <a:p>
            <a:endParaRPr lang="en-US" altLang="bg-BG" dirty="0" smtClean="0"/>
          </a:p>
          <a:p>
            <a:endParaRPr lang="en-US" altLang="bg-BG" dirty="0" smtClean="0"/>
          </a:p>
        </p:txBody>
      </p:sp>
      <p:grpSp>
        <p:nvGrpSpPr>
          <p:cNvPr id="22532" name="Group 97"/>
          <p:cNvGrpSpPr>
            <a:grpSpLocks/>
          </p:cNvGrpSpPr>
          <p:nvPr/>
        </p:nvGrpSpPr>
        <p:grpSpPr bwMode="auto">
          <a:xfrm>
            <a:off x="5105400" y="3886200"/>
            <a:ext cx="4081463" cy="2057400"/>
            <a:chOff x="3216" y="2448"/>
            <a:chExt cx="2571" cy="1296"/>
          </a:xfrm>
        </p:grpSpPr>
        <p:sp>
          <p:nvSpPr>
            <p:cNvPr id="22541" name="Line 40"/>
            <p:cNvSpPr>
              <a:spLocks noChangeShapeType="1"/>
            </p:cNvSpPr>
            <p:nvPr/>
          </p:nvSpPr>
          <p:spPr bwMode="auto">
            <a:xfrm flipV="1">
              <a:off x="3697" y="2666"/>
              <a:ext cx="0" cy="1078"/>
            </a:xfrm>
            <a:prstGeom prst="line">
              <a:avLst/>
            </a:prstGeom>
            <a:noFill/>
            <a:ln w="50800">
              <a:solidFill>
                <a:srgbClr val="EEDA1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2542" name="Line 42"/>
            <p:cNvSpPr>
              <a:spLocks noChangeShapeType="1"/>
            </p:cNvSpPr>
            <p:nvPr/>
          </p:nvSpPr>
          <p:spPr bwMode="auto">
            <a:xfrm>
              <a:off x="3779" y="3030"/>
              <a:ext cx="0" cy="373"/>
            </a:xfrm>
            <a:prstGeom prst="line">
              <a:avLst/>
            </a:prstGeom>
            <a:noFill/>
            <a:ln w="12700">
              <a:solidFill>
                <a:srgbClr val="EEDA1C"/>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2543" name="Line 43"/>
            <p:cNvSpPr>
              <a:spLocks noChangeShapeType="1"/>
            </p:cNvSpPr>
            <p:nvPr/>
          </p:nvSpPr>
          <p:spPr bwMode="auto">
            <a:xfrm flipH="1">
              <a:off x="3688" y="3736"/>
              <a:ext cx="2024" cy="0"/>
            </a:xfrm>
            <a:prstGeom prst="line">
              <a:avLst/>
            </a:prstGeom>
            <a:noFill/>
            <a:ln w="50800">
              <a:solidFill>
                <a:srgbClr val="EEDA1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2544" name="Freeform 44"/>
            <p:cNvSpPr>
              <a:spLocks/>
            </p:cNvSpPr>
            <p:nvPr/>
          </p:nvSpPr>
          <p:spPr bwMode="auto">
            <a:xfrm>
              <a:off x="3697" y="2784"/>
              <a:ext cx="1291" cy="621"/>
            </a:xfrm>
            <a:custGeom>
              <a:avLst/>
              <a:gdLst>
                <a:gd name="T0" fmla="*/ 0 w 2257"/>
                <a:gd name="T1" fmla="*/ 287 h 1345"/>
                <a:gd name="T2" fmla="*/ 39 w 2257"/>
                <a:gd name="T3" fmla="*/ 287 h 1345"/>
                <a:gd name="T4" fmla="*/ 119 w 2257"/>
                <a:gd name="T5" fmla="*/ 287 h 1345"/>
                <a:gd name="T6" fmla="*/ 185 w 2257"/>
                <a:gd name="T7" fmla="*/ 279 h 1345"/>
                <a:gd name="T8" fmla="*/ 237 w 2257"/>
                <a:gd name="T9" fmla="*/ 271 h 1345"/>
                <a:gd name="T10" fmla="*/ 290 w 2257"/>
                <a:gd name="T11" fmla="*/ 264 h 1345"/>
                <a:gd name="T12" fmla="*/ 331 w 2257"/>
                <a:gd name="T13" fmla="*/ 254 h 1345"/>
                <a:gd name="T14" fmla="*/ 382 w 2257"/>
                <a:gd name="T15" fmla="*/ 241 h 1345"/>
                <a:gd name="T16" fmla="*/ 422 w 2257"/>
                <a:gd name="T17" fmla="*/ 226 h 1345"/>
                <a:gd name="T18" fmla="*/ 488 w 2257"/>
                <a:gd name="T19" fmla="*/ 196 h 1345"/>
                <a:gd name="T20" fmla="*/ 541 w 2257"/>
                <a:gd name="T21" fmla="*/ 166 h 1345"/>
                <a:gd name="T22" fmla="*/ 580 w 2257"/>
                <a:gd name="T23" fmla="*/ 136 h 1345"/>
                <a:gd name="T24" fmla="*/ 618 w 2257"/>
                <a:gd name="T25" fmla="*/ 106 h 1345"/>
                <a:gd name="T26" fmla="*/ 633 w 2257"/>
                <a:gd name="T27" fmla="*/ 96 h 1345"/>
                <a:gd name="T28" fmla="*/ 663 w 2257"/>
                <a:gd name="T29" fmla="*/ 74 h 1345"/>
                <a:gd name="T30" fmla="*/ 672 w 2257"/>
                <a:gd name="T31" fmla="*/ 60 h 1345"/>
                <a:gd name="T32" fmla="*/ 685 w 2257"/>
                <a:gd name="T33" fmla="*/ 45 h 1345"/>
                <a:gd name="T34" fmla="*/ 712 w 2257"/>
                <a:gd name="T35" fmla="*/ 23 h 1345"/>
                <a:gd name="T36" fmla="*/ 738 w 2257"/>
                <a:gd name="T37" fmla="*/ 0 h 13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257" h="1345">
                  <a:moveTo>
                    <a:pt x="0" y="1344"/>
                  </a:moveTo>
                  <a:lnTo>
                    <a:pt x="121" y="1344"/>
                  </a:lnTo>
                  <a:lnTo>
                    <a:pt x="363" y="1344"/>
                  </a:lnTo>
                  <a:lnTo>
                    <a:pt x="564" y="1309"/>
                  </a:lnTo>
                  <a:lnTo>
                    <a:pt x="725" y="1273"/>
                  </a:lnTo>
                  <a:lnTo>
                    <a:pt x="886" y="1238"/>
                  </a:lnTo>
                  <a:lnTo>
                    <a:pt x="1013" y="1194"/>
                  </a:lnTo>
                  <a:lnTo>
                    <a:pt x="1168" y="1132"/>
                  </a:lnTo>
                  <a:lnTo>
                    <a:pt x="1289" y="1061"/>
                  </a:lnTo>
                  <a:lnTo>
                    <a:pt x="1491" y="920"/>
                  </a:lnTo>
                  <a:lnTo>
                    <a:pt x="1652" y="778"/>
                  </a:lnTo>
                  <a:lnTo>
                    <a:pt x="1773" y="637"/>
                  </a:lnTo>
                  <a:lnTo>
                    <a:pt x="1888" y="498"/>
                  </a:lnTo>
                  <a:lnTo>
                    <a:pt x="1934" y="448"/>
                  </a:lnTo>
                  <a:lnTo>
                    <a:pt x="2026" y="349"/>
                  </a:lnTo>
                  <a:lnTo>
                    <a:pt x="2055" y="283"/>
                  </a:lnTo>
                  <a:lnTo>
                    <a:pt x="2095" y="212"/>
                  </a:lnTo>
                  <a:lnTo>
                    <a:pt x="2175" y="106"/>
                  </a:lnTo>
                  <a:lnTo>
                    <a:pt x="2256" y="0"/>
                  </a:lnTo>
                </a:path>
              </a:pathLst>
            </a:custGeom>
            <a:noFill/>
            <a:ln w="50800" cap="rnd" cmpd="sng">
              <a:solidFill>
                <a:srgbClr val="EEDA1C"/>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22545" name="Line 45"/>
            <p:cNvSpPr>
              <a:spLocks noChangeShapeType="1"/>
            </p:cNvSpPr>
            <p:nvPr/>
          </p:nvSpPr>
          <p:spPr bwMode="auto">
            <a:xfrm>
              <a:off x="4769" y="3057"/>
              <a:ext cx="0" cy="672"/>
            </a:xfrm>
            <a:prstGeom prst="line">
              <a:avLst/>
            </a:prstGeom>
            <a:noFill/>
            <a:ln w="50800">
              <a:solidFill>
                <a:srgbClr val="EEDA1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2546" name="Line 46"/>
            <p:cNvSpPr>
              <a:spLocks noChangeShapeType="1"/>
            </p:cNvSpPr>
            <p:nvPr/>
          </p:nvSpPr>
          <p:spPr bwMode="auto">
            <a:xfrm flipH="1">
              <a:off x="3660" y="3028"/>
              <a:ext cx="1117" cy="0"/>
            </a:xfrm>
            <a:prstGeom prst="line">
              <a:avLst/>
            </a:prstGeom>
            <a:noFill/>
            <a:ln w="50800">
              <a:solidFill>
                <a:srgbClr val="EEDA1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2547" name="Rectangle 47"/>
            <p:cNvSpPr>
              <a:spLocks noChangeArrowheads="1"/>
            </p:cNvSpPr>
            <p:nvPr/>
          </p:nvSpPr>
          <p:spPr bwMode="auto">
            <a:xfrm>
              <a:off x="3779" y="2718"/>
              <a:ext cx="518" cy="218"/>
            </a:xfrm>
            <a:prstGeom prst="rect">
              <a:avLst/>
            </a:prstGeom>
            <a:noFill/>
            <a:ln w="12700">
              <a:solidFill>
                <a:srgbClr val="0B3AD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600" baseline="0" dirty="0"/>
                <a:t>Напор</a:t>
              </a:r>
              <a:endParaRPr lang="en-US" altLang="bg-BG" sz="1600" baseline="0" dirty="0"/>
            </a:p>
          </p:txBody>
        </p:sp>
        <p:sp>
          <p:nvSpPr>
            <p:cNvPr id="22548" name="Rectangle 48"/>
            <p:cNvSpPr>
              <a:spLocks noChangeArrowheads="1"/>
            </p:cNvSpPr>
            <p:nvPr/>
          </p:nvSpPr>
          <p:spPr bwMode="auto">
            <a:xfrm>
              <a:off x="5290" y="3511"/>
              <a:ext cx="497" cy="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B3AD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600" baseline="0" dirty="0"/>
                <a:t>Дебит</a:t>
              </a:r>
              <a:endParaRPr lang="en-US" altLang="bg-BG" sz="1600" baseline="0" dirty="0"/>
            </a:p>
          </p:txBody>
        </p:sp>
        <p:sp>
          <p:nvSpPr>
            <p:cNvPr id="22549" name="Rectangle 49"/>
            <p:cNvSpPr>
              <a:spLocks noChangeArrowheads="1"/>
            </p:cNvSpPr>
            <p:nvPr/>
          </p:nvSpPr>
          <p:spPr bwMode="auto">
            <a:xfrm>
              <a:off x="3216" y="2911"/>
              <a:ext cx="409" cy="218"/>
            </a:xfrm>
            <a:prstGeom prst="rect">
              <a:avLst/>
            </a:prstGeom>
            <a:noFill/>
            <a:ln w="12700">
              <a:solidFill>
                <a:srgbClr val="0B3AD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600" baseline="0" dirty="0"/>
                <a:t>Общ</a:t>
              </a:r>
              <a:endParaRPr lang="en-US" altLang="bg-BG" sz="1600" baseline="0" dirty="0"/>
            </a:p>
          </p:txBody>
        </p:sp>
        <p:sp>
          <p:nvSpPr>
            <p:cNvPr id="22550" name="Line 50"/>
            <p:cNvSpPr>
              <a:spLocks noChangeShapeType="1"/>
            </p:cNvSpPr>
            <p:nvPr/>
          </p:nvSpPr>
          <p:spPr bwMode="auto">
            <a:xfrm>
              <a:off x="3779" y="3406"/>
              <a:ext cx="0" cy="329"/>
            </a:xfrm>
            <a:prstGeom prst="line">
              <a:avLst/>
            </a:prstGeom>
            <a:noFill/>
            <a:ln w="12700">
              <a:solidFill>
                <a:srgbClr val="EEDA1C"/>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22551" name="Rectangle 51"/>
            <p:cNvSpPr>
              <a:spLocks noChangeArrowheads="1"/>
            </p:cNvSpPr>
            <p:nvPr/>
          </p:nvSpPr>
          <p:spPr bwMode="auto">
            <a:xfrm>
              <a:off x="3751" y="3113"/>
              <a:ext cx="493" cy="1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B3AD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400" baseline="0" dirty="0"/>
                <a:t>Загуби</a:t>
              </a:r>
              <a:endParaRPr lang="en-US" altLang="bg-BG" sz="1400" baseline="0" dirty="0"/>
            </a:p>
          </p:txBody>
        </p:sp>
        <p:sp>
          <p:nvSpPr>
            <p:cNvPr id="22552" name="Rectangle 52"/>
            <p:cNvSpPr>
              <a:spLocks noChangeArrowheads="1"/>
            </p:cNvSpPr>
            <p:nvPr/>
          </p:nvSpPr>
          <p:spPr bwMode="auto">
            <a:xfrm>
              <a:off x="3751" y="3478"/>
              <a:ext cx="1004" cy="198"/>
            </a:xfrm>
            <a:prstGeom prst="rect">
              <a:avLst/>
            </a:prstGeom>
            <a:noFill/>
            <a:ln w="12700">
              <a:solidFill>
                <a:srgbClr val="0B3AD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400" baseline="0" dirty="0"/>
                <a:t>Статичен напор</a:t>
              </a:r>
              <a:endParaRPr lang="en-US" altLang="bg-BG" sz="1400" baseline="0" dirty="0"/>
            </a:p>
          </p:txBody>
        </p:sp>
        <p:sp>
          <p:nvSpPr>
            <p:cNvPr id="22553" name="Rectangle 53"/>
            <p:cNvSpPr>
              <a:spLocks noChangeArrowheads="1"/>
            </p:cNvSpPr>
            <p:nvPr/>
          </p:nvSpPr>
          <p:spPr bwMode="auto">
            <a:xfrm>
              <a:off x="4053" y="2448"/>
              <a:ext cx="1148" cy="218"/>
            </a:xfrm>
            <a:prstGeom prst="rect">
              <a:avLst/>
            </a:prstGeom>
            <a:noFill/>
            <a:ln w="12700">
              <a:solidFill>
                <a:srgbClr val="0B3AD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spcBef>
                  <a:spcPct val="0"/>
                </a:spcBef>
                <a:buSzTx/>
                <a:buFontTx/>
                <a:buNone/>
              </a:pPr>
              <a:r>
                <a:rPr lang="bg-BG" altLang="bg-BG" sz="1600" baseline="0" dirty="0">
                  <a:solidFill>
                    <a:srgbClr val="FFFFFF"/>
                  </a:solidFill>
                </a:rPr>
                <a:t>Системна крива</a:t>
              </a:r>
              <a:endParaRPr lang="en-US" altLang="bg-BG" sz="1600" baseline="0" dirty="0"/>
            </a:p>
          </p:txBody>
        </p:sp>
      </p:grpSp>
      <p:grpSp>
        <p:nvGrpSpPr>
          <p:cNvPr id="22533" name="Group 98"/>
          <p:cNvGrpSpPr>
            <a:grpSpLocks/>
          </p:cNvGrpSpPr>
          <p:nvPr/>
        </p:nvGrpSpPr>
        <p:grpSpPr bwMode="auto">
          <a:xfrm>
            <a:off x="8818563" y="1039813"/>
            <a:ext cx="782637" cy="788987"/>
            <a:chOff x="5136" y="655"/>
            <a:chExt cx="493" cy="497"/>
          </a:xfrm>
        </p:grpSpPr>
        <p:sp>
          <p:nvSpPr>
            <p:cNvPr id="22539" name="Rectangle 67"/>
            <p:cNvSpPr>
              <a:spLocks noChangeArrowheads="1"/>
            </p:cNvSpPr>
            <p:nvPr/>
          </p:nvSpPr>
          <p:spPr bwMode="auto">
            <a:xfrm>
              <a:off x="5288" y="845"/>
              <a:ext cx="341" cy="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3200" i="1" baseline="0" dirty="0">
                  <a:latin typeface="Times New Roman" panose="02020603050405020304" pitchFamily="18" charset="0"/>
                </a:rPr>
                <a:t>HS</a:t>
              </a:r>
              <a:endParaRPr lang="en-US" altLang="bg-BG" sz="6600" baseline="0" dirty="0">
                <a:latin typeface="Times New Roman" panose="02020603050405020304" pitchFamily="18" charset="0"/>
              </a:endParaRPr>
            </a:p>
          </p:txBody>
        </p:sp>
        <p:sp>
          <p:nvSpPr>
            <p:cNvPr id="22540" name="Rectangle 68"/>
            <p:cNvSpPr>
              <a:spLocks noChangeArrowheads="1"/>
            </p:cNvSpPr>
            <p:nvPr/>
          </p:nvSpPr>
          <p:spPr bwMode="auto">
            <a:xfrm>
              <a:off x="5136" y="655"/>
              <a:ext cx="117" cy="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4400" i="1" baseline="0" dirty="0">
                  <a:latin typeface="Times New Roman" panose="02020603050405020304" pitchFamily="18" charset="0"/>
                </a:rPr>
                <a:t>f</a:t>
              </a:r>
              <a:endParaRPr lang="en-US" altLang="bg-BG" sz="7200" baseline="0" dirty="0">
                <a:latin typeface="Times New Roman" panose="02020603050405020304" pitchFamily="18" charset="0"/>
              </a:endParaRPr>
            </a:p>
          </p:txBody>
        </p:sp>
      </p:grpSp>
      <p:grpSp>
        <p:nvGrpSpPr>
          <p:cNvPr id="22534" name="Group 96"/>
          <p:cNvGrpSpPr>
            <a:grpSpLocks/>
          </p:cNvGrpSpPr>
          <p:nvPr/>
        </p:nvGrpSpPr>
        <p:grpSpPr bwMode="auto">
          <a:xfrm>
            <a:off x="1371600" y="4495800"/>
            <a:ext cx="2590800" cy="1160463"/>
            <a:chOff x="864" y="2832"/>
            <a:chExt cx="1632" cy="731"/>
          </a:xfrm>
        </p:grpSpPr>
        <p:sp>
          <p:nvSpPr>
            <p:cNvPr id="22535" name="Text Box 91"/>
            <p:cNvSpPr txBox="1">
              <a:spLocks noChangeArrowheads="1"/>
            </p:cNvSpPr>
            <p:nvPr/>
          </p:nvSpPr>
          <p:spPr bwMode="auto">
            <a:xfrm>
              <a:off x="864" y="3024"/>
              <a:ext cx="52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FF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50000"/>
                </a:spcBef>
                <a:buSzTx/>
                <a:buFontTx/>
                <a:buNone/>
              </a:pPr>
              <a:r>
                <a:rPr lang="en-US" altLang="bg-BG" sz="2800" i="1" baseline="0" dirty="0">
                  <a:solidFill>
                    <a:srgbClr val="FFFFFF"/>
                  </a:solidFill>
                  <a:latin typeface="Times New Roman" panose="02020603050405020304" pitchFamily="18" charset="0"/>
                </a:rPr>
                <a:t>f</a:t>
              </a:r>
              <a:r>
                <a:rPr lang="en-US" altLang="bg-BG" sz="2800" i="1" baseline="-25000" dirty="0">
                  <a:solidFill>
                    <a:srgbClr val="FFFFFF"/>
                  </a:solidFill>
                  <a:latin typeface="Times New Roman" panose="02020603050405020304" pitchFamily="18" charset="0"/>
                </a:rPr>
                <a:t>HS </a:t>
              </a:r>
              <a:endParaRPr lang="en-US" altLang="bg-BG" sz="2800" baseline="0" dirty="0">
                <a:solidFill>
                  <a:srgbClr val="FFFFFF"/>
                </a:solidFill>
                <a:latin typeface="Times New Roman" panose="02020603050405020304" pitchFamily="18" charset="0"/>
              </a:endParaRPr>
            </a:p>
          </p:txBody>
        </p:sp>
        <p:sp>
          <p:nvSpPr>
            <p:cNvPr id="22536" name="Text Box 92"/>
            <p:cNvSpPr txBox="1">
              <a:spLocks noChangeArrowheads="1"/>
            </p:cNvSpPr>
            <p:nvPr/>
          </p:nvSpPr>
          <p:spPr bwMode="auto">
            <a:xfrm>
              <a:off x="1536" y="2832"/>
              <a:ext cx="960" cy="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50000"/>
                </a:spcBef>
                <a:buSzTx/>
                <a:buFontTx/>
                <a:buNone/>
              </a:pPr>
              <a:r>
                <a:rPr lang="en-US" altLang="bg-BG" sz="2800" i="1" baseline="0" dirty="0">
                  <a:solidFill>
                    <a:srgbClr val="FFFFFF"/>
                  </a:solidFill>
                  <a:latin typeface="Times New Roman" panose="02020603050405020304" pitchFamily="18" charset="0"/>
                </a:rPr>
                <a:t>     H</a:t>
              </a:r>
              <a:r>
                <a:rPr lang="en-US" altLang="bg-BG" sz="2800" i="1" baseline="-25000" dirty="0">
                  <a:solidFill>
                    <a:srgbClr val="FFFFFF"/>
                  </a:solidFill>
                  <a:latin typeface="Times New Roman" panose="02020603050405020304" pitchFamily="18" charset="0"/>
                </a:rPr>
                <a:t>S	</a:t>
              </a:r>
              <a:endParaRPr lang="en-US" altLang="bg-BG" sz="2800" i="1" baseline="0" dirty="0">
                <a:solidFill>
                  <a:srgbClr val="FFFFFF"/>
                </a:solidFill>
                <a:latin typeface="Times New Roman" panose="02020603050405020304" pitchFamily="18" charset="0"/>
              </a:endParaRPr>
            </a:p>
            <a:p>
              <a:pPr>
                <a:spcBef>
                  <a:spcPct val="50000"/>
                </a:spcBef>
                <a:buSzTx/>
                <a:buFontTx/>
                <a:buNone/>
              </a:pPr>
              <a:r>
                <a:rPr lang="en-US" altLang="bg-BG" sz="2800" i="1" baseline="0" dirty="0">
                  <a:solidFill>
                    <a:srgbClr val="FFFFFF"/>
                  </a:solidFill>
                  <a:latin typeface="Times New Roman" panose="02020603050405020304" pitchFamily="18" charset="0"/>
                </a:rPr>
                <a:t>H</a:t>
              </a:r>
              <a:r>
                <a:rPr lang="en-US" altLang="bg-BG" sz="2800" i="1" baseline="-25000" dirty="0">
                  <a:solidFill>
                    <a:srgbClr val="FFFFFF"/>
                  </a:solidFill>
                  <a:latin typeface="Times New Roman" panose="02020603050405020304" pitchFamily="18" charset="0"/>
                </a:rPr>
                <a:t>S</a:t>
              </a:r>
              <a:r>
                <a:rPr lang="en-US" altLang="bg-BG" sz="2800" i="1" baseline="0" dirty="0">
                  <a:solidFill>
                    <a:srgbClr val="FFFFFF"/>
                  </a:solidFill>
                  <a:latin typeface="Times New Roman" panose="02020603050405020304" pitchFamily="18" charset="0"/>
                </a:rPr>
                <a:t> + H</a:t>
              </a:r>
              <a:r>
                <a:rPr lang="en-US" altLang="bg-BG" sz="2800" i="1" baseline="-25000" dirty="0">
                  <a:solidFill>
                    <a:srgbClr val="FFFFFF"/>
                  </a:solidFill>
                  <a:latin typeface="Times New Roman" panose="02020603050405020304" pitchFamily="18" charset="0"/>
                </a:rPr>
                <a:t>F</a:t>
              </a:r>
              <a:endParaRPr lang="en-US" altLang="bg-BG" b="0" baseline="0" dirty="0">
                <a:solidFill>
                  <a:srgbClr val="FFFFFF"/>
                </a:solidFill>
                <a:latin typeface="Times New Roman" panose="02020603050405020304" pitchFamily="18" charset="0"/>
              </a:endParaRPr>
            </a:p>
          </p:txBody>
        </p:sp>
        <p:sp>
          <p:nvSpPr>
            <p:cNvPr id="22537" name="Text Box 93"/>
            <p:cNvSpPr txBox="1">
              <a:spLocks noChangeArrowheads="1"/>
            </p:cNvSpPr>
            <p:nvPr/>
          </p:nvSpPr>
          <p:spPr bwMode="auto">
            <a:xfrm>
              <a:off x="1296" y="3072"/>
              <a:ext cx="2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50000"/>
                </a:spcBef>
                <a:buSzTx/>
                <a:buFontTx/>
                <a:buNone/>
              </a:pPr>
              <a:r>
                <a:rPr lang="en-US" altLang="bg-BG" b="0" baseline="0" dirty="0">
                  <a:solidFill>
                    <a:srgbClr val="FFFFFF"/>
                  </a:solidFill>
                  <a:latin typeface="Times New Roman" panose="02020603050405020304" pitchFamily="18" charset="0"/>
                </a:rPr>
                <a:t>=</a:t>
              </a:r>
            </a:p>
          </p:txBody>
        </p:sp>
        <p:sp>
          <p:nvSpPr>
            <p:cNvPr id="22538" name="Line 94"/>
            <p:cNvSpPr>
              <a:spLocks noChangeShapeType="1"/>
            </p:cNvSpPr>
            <p:nvPr/>
          </p:nvSpPr>
          <p:spPr bwMode="auto">
            <a:xfrm>
              <a:off x="1632" y="3216"/>
              <a:ext cx="768" cy="0"/>
            </a:xfrm>
            <a:prstGeom prst="line">
              <a:avLst/>
            </a:prstGeom>
            <a:noFill/>
            <a:ln w="2857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grpSp>
    </p:spTree>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2"/>
          </p:nvPr>
        </p:nvSpPr>
        <p:spPr>
          <a:noFill/>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fld id="{BB1562C0-2424-457C-A2E0-99D97C259770}" type="slidenum">
              <a:rPr lang="en-US" altLang="bg-BG" sz="1400" b="0">
                <a:solidFill>
                  <a:schemeClr val="tx1"/>
                </a:solidFill>
                <a:latin typeface="Times New Roman" panose="02020603050405020304" pitchFamily="18" charset="0"/>
              </a:rPr>
              <a:pPr>
                <a:spcBef>
                  <a:spcPct val="0"/>
                </a:spcBef>
                <a:buSzTx/>
                <a:buFontTx/>
                <a:buNone/>
              </a:pPr>
              <a:t>13</a:t>
            </a:fld>
            <a:endParaRPr lang="en-US" altLang="bg-BG" sz="1400" b="0" dirty="0">
              <a:solidFill>
                <a:schemeClr val="tx1"/>
              </a:solidFill>
              <a:latin typeface="Times New Roman" panose="02020603050405020304" pitchFamily="18" charset="0"/>
            </a:endParaRPr>
          </a:p>
        </p:txBody>
      </p:sp>
      <p:sp>
        <p:nvSpPr>
          <p:cNvPr id="23555" name="Rectangle 2"/>
          <p:cNvSpPr>
            <a:spLocks noGrp="1" noChangeArrowheads="1"/>
          </p:cNvSpPr>
          <p:nvPr>
            <p:ph type="title"/>
          </p:nvPr>
        </p:nvSpPr>
        <p:spPr>
          <a:noFill/>
        </p:spPr>
        <p:txBody>
          <a:bodyPr lIns="90488" tIns="44450" rIns="90488" bIns="44450"/>
          <a:lstStyle/>
          <a:p>
            <a:r>
              <a:rPr lang="bg-BG" altLang="bg-BG" dirty="0" smtClean="0"/>
              <a:t>Кой са източниците на триене в системата</a:t>
            </a:r>
            <a:r>
              <a:rPr lang="en-US" altLang="bg-BG" dirty="0" smtClean="0"/>
              <a:t>?</a:t>
            </a:r>
          </a:p>
        </p:txBody>
      </p:sp>
      <p:sp>
        <p:nvSpPr>
          <p:cNvPr id="72707" name="Rectangle 3"/>
          <p:cNvSpPr>
            <a:spLocks noChangeArrowheads="1"/>
          </p:cNvSpPr>
          <p:nvPr/>
        </p:nvSpPr>
        <p:spPr bwMode="auto">
          <a:xfrm>
            <a:off x="985838" y="2414588"/>
            <a:ext cx="8920162" cy="403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80000"/>
              </a:lnSpc>
              <a:spcBef>
                <a:spcPct val="50000"/>
              </a:spcBef>
              <a:buSzTx/>
              <a:buFontTx/>
              <a:buNone/>
            </a:pPr>
            <a:r>
              <a:rPr lang="bg-BG" altLang="bg-BG" baseline="0" dirty="0"/>
              <a:t>Повърхността на тръбите</a:t>
            </a:r>
            <a:endParaRPr lang="en-US" altLang="bg-BG" baseline="0" dirty="0"/>
          </a:p>
          <a:p>
            <a:pPr>
              <a:lnSpc>
                <a:spcPct val="80000"/>
              </a:lnSpc>
              <a:spcBef>
                <a:spcPct val="50000"/>
              </a:spcBef>
              <a:buSzTx/>
              <a:buFontTx/>
              <a:buNone/>
            </a:pPr>
            <a:r>
              <a:rPr lang="bg-BG" altLang="bg-BG" baseline="0" dirty="0"/>
              <a:t>Кранове и клапи</a:t>
            </a:r>
            <a:endParaRPr lang="en-US" altLang="bg-BG" baseline="0" dirty="0"/>
          </a:p>
          <a:p>
            <a:pPr>
              <a:lnSpc>
                <a:spcPct val="80000"/>
              </a:lnSpc>
              <a:spcBef>
                <a:spcPct val="50000"/>
              </a:spcBef>
              <a:buSzTx/>
              <a:buFontTx/>
              <a:buNone/>
            </a:pPr>
            <a:r>
              <a:rPr lang="bg-BG" altLang="bg-BG" baseline="0" dirty="0"/>
              <a:t>Колена</a:t>
            </a:r>
            <a:endParaRPr lang="en-US" altLang="bg-BG" baseline="0" dirty="0"/>
          </a:p>
          <a:p>
            <a:pPr>
              <a:lnSpc>
                <a:spcPct val="80000"/>
              </a:lnSpc>
              <a:spcBef>
                <a:spcPct val="50000"/>
              </a:spcBef>
              <a:buSzTx/>
              <a:buFontTx/>
              <a:buNone/>
            </a:pPr>
            <a:r>
              <a:rPr lang="bg-BG" altLang="bg-BG" baseline="0" dirty="0"/>
              <a:t>Тетки</a:t>
            </a:r>
            <a:endParaRPr lang="en-US" altLang="bg-BG" baseline="0" dirty="0"/>
          </a:p>
          <a:p>
            <a:pPr>
              <a:lnSpc>
                <a:spcPct val="80000"/>
              </a:lnSpc>
              <a:spcBef>
                <a:spcPct val="50000"/>
              </a:spcBef>
              <a:buSzTx/>
              <a:buFontTx/>
              <a:buNone/>
            </a:pPr>
            <a:r>
              <a:rPr lang="bg-BG" altLang="bg-BG" baseline="0" dirty="0"/>
              <a:t>Намалители/Разширители</a:t>
            </a:r>
            <a:endParaRPr lang="en-US" altLang="bg-BG" baseline="0" dirty="0"/>
          </a:p>
          <a:p>
            <a:pPr>
              <a:lnSpc>
                <a:spcPct val="80000"/>
              </a:lnSpc>
              <a:spcBef>
                <a:spcPct val="50000"/>
              </a:spcBef>
              <a:buSzTx/>
              <a:buFontTx/>
              <a:buNone/>
            </a:pPr>
            <a:r>
              <a:rPr lang="bg-BG" altLang="bg-BG" baseline="0" dirty="0"/>
              <a:t>Връзки</a:t>
            </a:r>
            <a:endParaRPr lang="en-US" altLang="bg-BG" baseline="0" dirty="0"/>
          </a:p>
          <a:p>
            <a:pPr>
              <a:lnSpc>
                <a:spcPct val="80000"/>
              </a:lnSpc>
              <a:spcBef>
                <a:spcPct val="50000"/>
              </a:spcBef>
              <a:buSzTx/>
              <a:buFontTx/>
              <a:buNone/>
            </a:pPr>
            <a:r>
              <a:rPr lang="bg-BG" altLang="bg-BG" baseline="0" dirty="0"/>
              <a:t>Вливане в резервоари</a:t>
            </a:r>
            <a:endParaRPr lang="en-US" altLang="bg-BG" baseline="0" dirty="0">
              <a:solidFill>
                <a:schemeClr val="tx2"/>
              </a:solidFill>
            </a:endParaRPr>
          </a:p>
          <a:p>
            <a:pPr>
              <a:lnSpc>
                <a:spcPct val="80000"/>
              </a:lnSpc>
              <a:spcBef>
                <a:spcPct val="50000"/>
              </a:spcBef>
              <a:buSzTx/>
              <a:buFontTx/>
              <a:buNone/>
            </a:pPr>
            <a:r>
              <a:rPr lang="en-US" altLang="bg-BG" baseline="0" dirty="0"/>
              <a:t>(</a:t>
            </a:r>
            <a:r>
              <a:rPr lang="bg-BG" altLang="bg-BG" baseline="0" dirty="0"/>
              <a:t>С други думи всичко през което преминава флуида, както и самия флуид сам по себе си.</a:t>
            </a:r>
            <a:r>
              <a:rPr lang="en-US" altLang="bg-BG" baseline="0" dirty="0"/>
              <a:t>)</a:t>
            </a:r>
            <a:endParaRPr lang="en-US" altLang="bg-BG" baseline="0" dirty="0">
              <a:solidFill>
                <a:srgbClr val="FFFFFF"/>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 calcmode="lin" valueType="num">
                                      <p:cBhvr additive="base">
                                        <p:cTn id="7" dur="500" fill="hold"/>
                                        <p:tgtEl>
                                          <p:spTgt spid="727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2707">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72707">
                                            <p:txEl>
                                              <p:pRg st="1" end="1"/>
                                            </p:txEl>
                                          </p:spTgt>
                                        </p:tgtEl>
                                        <p:attrNameLst>
                                          <p:attrName>style.visibility</p:attrName>
                                        </p:attrNameLst>
                                      </p:cBhvr>
                                      <p:to>
                                        <p:strVal val="visible"/>
                                      </p:to>
                                    </p:set>
                                    <p:anim calcmode="lin" valueType="num">
                                      <p:cBhvr additive="base">
                                        <p:cTn id="12" dur="500" fill="hold"/>
                                        <p:tgtEl>
                                          <p:spTgt spid="72707">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72707">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72707">
                                            <p:txEl>
                                              <p:pRg st="2" end="2"/>
                                            </p:txEl>
                                          </p:spTgt>
                                        </p:tgtEl>
                                        <p:attrNameLst>
                                          <p:attrName>style.visibility</p:attrName>
                                        </p:attrNameLst>
                                      </p:cBhvr>
                                      <p:to>
                                        <p:strVal val="visible"/>
                                      </p:to>
                                    </p:set>
                                    <p:anim calcmode="lin" valueType="num">
                                      <p:cBhvr additive="base">
                                        <p:cTn id="17" dur="500" fill="hold"/>
                                        <p:tgtEl>
                                          <p:spTgt spid="7270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72707">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72707">
                                            <p:txEl>
                                              <p:pRg st="3" end="3"/>
                                            </p:txEl>
                                          </p:spTgt>
                                        </p:tgtEl>
                                        <p:attrNameLst>
                                          <p:attrName>style.visibility</p:attrName>
                                        </p:attrNameLst>
                                      </p:cBhvr>
                                      <p:to>
                                        <p:strVal val="visible"/>
                                      </p:to>
                                    </p:set>
                                    <p:anim calcmode="lin" valueType="num">
                                      <p:cBhvr additive="base">
                                        <p:cTn id="22" dur="500" fill="hold"/>
                                        <p:tgtEl>
                                          <p:spTgt spid="72707">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72707">
                                            <p:txEl>
                                              <p:pRg st="3" end="3"/>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72707">
                                            <p:txEl>
                                              <p:pRg st="4" end="4"/>
                                            </p:txEl>
                                          </p:spTgt>
                                        </p:tgtEl>
                                        <p:attrNameLst>
                                          <p:attrName>style.visibility</p:attrName>
                                        </p:attrNameLst>
                                      </p:cBhvr>
                                      <p:to>
                                        <p:strVal val="visible"/>
                                      </p:to>
                                    </p:set>
                                    <p:anim calcmode="lin" valueType="num">
                                      <p:cBhvr additive="base">
                                        <p:cTn id="27" dur="500" fill="hold"/>
                                        <p:tgtEl>
                                          <p:spTgt spid="72707">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2707">
                                            <p:txEl>
                                              <p:pRg st="4" end="4"/>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2500"/>
                            </p:stCondLst>
                            <p:childTnLst>
                              <p:par>
                                <p:cTn id="30" presetID="2" presetClass="entr" presetSubtype="8" fill="hold" grpId="0" nodeType="afterEffect">
                                  <p:stCondLst>
                                    <p:cond delay="0"/>
                                  </p:stCondLst>
                                  <p:childTnLst>
                                    <p:set>
                                      <p:cBhvr>
                                        <p:cTn id="31" dur="1" fill="hold">
                                          <p:stCondLst>
                                            <p:cond delay="0"/>
                                          </p:stCondLst>
                                        </p:cTn>
                                        <p:tgtEl>
                                          <p:spTgt spid="72707">
                                            <p:txEl>
                                              <p:pRg st="5" end="5"/>
                                            </p:txEl>
                                          </p:spTgt>
                                        </p:tgtEl>
                                        <p:attrNameLst>
                                          <p:attrName>style.visibility</p:attrName>
                                        </p:attrNameLst>
                                      </p:cBhvr>
                                      <p:to>
                                        <p:strVal val="visible"/>
                                      </p:to>
                                    </p:set>
                                    <p:anim calcmode="lin" valueType="num">
                                      <p:cBhvr additive="base">
                                        <p:cTn id="32" dur="500" fill="hold"/>
                                        <p:tgtEl>
                                          <p:spTgt spid="72707">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72707">
                                            <p:txEl>
                                              <p:pRg st="5" end="5"/>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3000"/>
                            </p:stCondLst>
                            <p:childTnLst>
                              <p:par>
                                <p:cTn id="35" presetID="2" presetClass="entr" presetSubtype="8" fill="hold" grpId="0" nodeType="afterEffect">
                                  <p:stCondLst>
                                    <p:cond delay="0"/>
                                  </p:stCondLst>
                                  <p:childTnLst>
                                    <p:set>
                                      <p:cBhvr>
                                        <p:cTn id="36" dur="1" fill="hold">
                                          <p:stCondLst>
                                            <p:cond delay="0"/>
                                          </p:stCondLst>
                                        </p:cTn>
                                        <p:tgtEl>
                                          <p:spTgt spid="72707">
                                            <p:txEl>
                                              <p:pRg st="6" end="6"/>
                                            </p:txEl>
                                          </p:spTgt>
                                        </p:tgtEl>
                                        <p:attrNameLst>
                                          <p:attrName>style.visibility</p:attrName>
                                        </p:attrNameLst>
                                      </p:cBhvr>
                                      <p:to>
                                        <p:strVal val="visible"/>
                                      </p:to>
                                    </p:set>
                                    <p:anim calcmode="lin" valueType="num">
                                      <p:cBhvr additive="base">
                                        <p:cTn id="37" dur="500" fill="hold"/>
                                        <p:tgtEl>
                                          <p:spTgt spid="72707">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2707">
                                            <p:txEl>
                                              <p:pRg st="6" end="6"/>
                                            </p:txEl>
                                          </p:spTgt>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3500"/>
                            </p:stCondLst>
                            <p:childTnLst>
                              <p:par>
                                <p:cTn id="40" presetID="2" presetClass="entr" presetSubtype="8" fill="hold" grpId="0" nodeType="afterEffect">
                                  <p:stCondLst>
                                    <p:cond delay="0"/>
                                  </p:stCondLst>
                                  <p:childTnLst>
                                    <p:set>
                                      <p:cBhvr>
                                        <p:cTn id="41" dur="1" fill="hold">
                                          <p:stCondLst>
                                            <p:cond delay="0"/>
                                          </p:stCondLst>
                                        </p:cTn>
                                        <p:tgtEl>
                                          <p:spTgt spid="72707">
                                            <p:txEl>
                                              <p:pRg st="7" end="7"/>
                                            </p:txEl>
                                          </p:spTgt>
                                        </p:tgtEl>
                                        <p:attrNameLst>
                                          <p:attrName>style.visibility</p:attrName>
                                        </p:attrNameLst>
                                      </p:cBhvr>
                                      <p:to>
                                        <p:strVal val="visible"/>
                                      </p:to>
                                    </p:set>
                                    <p:anim calcmode="lin" valueType="num">
                                      <p:cBhvr additive="base">
                                        <p:cTn id="42" dur="500" fill="hold"/>
                                        <p:tgtEl>
                                          <p:spTgt spid="72707">
                                            <p:txEl>
                                              <p:pRg st="7" end="7"/>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72707">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autoUpdateAnimBg="0" advAuto="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026"/>
          <p:cNvSpPr>
            <a:spLocks noGrp="1" noChangeArrowheads="1"/>
          </p:cNvSpPr>
          <p:nvPr>
            <p:ph type="title" idx="4294967295"/>
          </p:nvPr>
        </p:nvSpPr>
        <p:spPr>
          <a:xfrm>
            <a:off x="609600" y="1905000"/>
            <a:ext cx="9677400" cy="1600200"/>
          </a:xfrm>
        </p:spPr>
        <p:txBody>
          <a:bodyPr/>
          <a:lstStyle/>
          <a:p>
            <a:r>
              <a:rPr lang="bg-BG" altLang="bg-BG" dirty="0" smtClean="0"/>
              <a:t>Оперативните разходи се влияят както от вида, така и от размера на избраните компоненти</a:t>
            </a:r>
            <a:endParaRPr lang="en-US" altLang="bg-BG" dirty="0" smtClean="0"/>
          </a:p>
        </p:txBody>
      </p:sp>
    </p:spTree>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33413" y="685800"/>
            <a:ext cx="8851900" cy="538163"/>
          </a:xfrm>
          <a:noFill/>
          <a:extLst>
            <a:ext uri="{91240B29-F687-4F45-9708-019B960494DF}">
              <a14:hiddenLine xmlns:a14="http://schemas.microsoft.com/office/drawing/2010/main" w="12700">
                <a:solidFill>
                  <a:schemeClr val="tx1"/>
                </a:solidFill>
                <a:miter lim="800000"/>
                <a:headEnd/>
                <a:tailEnd/>
              </a14:hiddenLine>
            </a:ext>
          </a:extLst>
        </p:spPr>
        <p:txBody>
          <a:bodyPr wrap="none" lIns="63500" tIns="25400" rIns="63500" bIns="25400" anchor="t">
            <a:spAutoFit/>
          </a:bodyPr>
          <a:lstStyle/>
          <a:p>
            <a:r>
              <a:rPr lang="bg-BG" altLang="bg-BG" sz="3200" dirty="0" smtClean="0"/>
              <a:t>Годишни разходи от триене за</a:t>
            </a:r>
            <a:r>
              <a:rPr lang="en-US" altLang="bg-BG" sz="3200" dirty="0" smtClean="0"/>
              <a:t> </a:t>
            </a:r>
            <a:r>
              <a:rPr lang="bg-BG" altLang="bg-BG" sz="3200" dirty="0" smtClean="0"/>
              <a:t>10</a:t>
            </a:r>
            <a:r>
              <a:rPr lang="en-US" altLang="bg-BG" sz="3200" dirty="0" smtClean="0"/>
              <a:t>0 </a:t>
            </a:r>
            <a:r>
              <a:rPr lang="bg-BG" altLang="bg-BG" sz="3200" dirty="0" smtClean="0"/>
              <a:t>м</a:t>
            </a:r>
            <a:r>
              <a:rPr lang="en-US" altLang="bg-BG" sz="3200" dirty="0" smtClean="0"/>
              <a:t> </a:t>
            </a:r>
            <a:r>
              <a:rPr lang="bg-BG" altLang="bg-BG" sz="3200" dirty="0" smtClean="0"/>
              <a:t>тръба</a:t>
            </a:r>
            <a:endParaRPr lang="en-US" altLang="bg-BG" sz="3200" dirty="0" smtClean="0"/>
          </a:p>
        </p:txBody>
      </p:sp>
      <p:sp>
        <p:nvSpPr>
          <p:cNvPr id="26627" name="Rectangle 3"/>
          <p:cNvSpPr>
            <a:spLocks noChangeArrowheads="1"/>
          </p:cNvSpPr>
          <p:nvPr/>
        </p:nvSpPr>
        <p:spPr bwMode="auto">
          <a:xfrm>
            <a:off x="887413" y="5807075"/>
            <a:ext cx="7362825" cy="754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b="0" baseline="0" dirty="0">
                <a:latin typeface="Times New Roman" panose="02020603050405020304" pitchFamily="18" charset="0"/>
              </a:rPr>
              <a:t>Дадено</a:t>
            </a:r>
            <a:r>
              <a:rPr lang="en-US" altLang="bg-BG" b="0" baseline="0" dirty="0">
                <a:latin typeface="Times New Roman" panose="02020603050405020304" pitchFamily="18" charset="0"/>
              </a:rPr>
              <a:t>: </a:t>
            </a:r>
            <a:r>
              <a:rPr lang="en-US" altLang="bg-BG" baseline="0" dirty="0">
                <a:latin typeface="Times New Roman" panose="02020603050405020304" pitchFamily="18" charset="0"/>
              </a:rPr>
              <a:t>80% </a:t>
            </a:r>
            <a:r>
              <a:rPr lang="bg-BG" altLang="bg-BG" baseline="0" dirty="0">
                <a:latin typeface="Times New Roman" panose="02020603050405020304" pitchFamily="18" charset="0"/>
              </a:rPr>
              <a:t>е кпд на ПА</a:t>
            </a:r>
            <a:r>
              <a:rPr lang="en-US" altLang="bg-BG" baseline="0" dirty="0">
                <a:latin typeface="Times New Roman" panose="02020603050405020304" pitchFamily="18" charset="0"/>
              </a:rPr>
              <a:t>, </a:t>
            </a:r>
            <a:r>
              <a:rPr lang="bg-BG" altLang="bg-BG" baseline="0" dirty="0">
                <a:latin typeface="Times New Roman" panose="02020603050405020304" pitchFamily="18" charset="0"/>
              </a:rPr>
              <a:t>а цената на ел. енергията</a:t>
            </a:r>
            <a:endParaRPr lang="en-US" altLang="bg-BG" baseline="0" dirty="0">
              <a:latin typeface="Times New Roman" panose="02020603050405020304" pitchFamily="18" charset="0"/>
            </a:endParaRPr>
          </a:p>
          <a:p>
            <a:pPr>
              <a:lnSpc>
                <a:spcPct val="90000"/>
              </a:lnSpc>
              <a:spcBef>
                <a:spcPct val="0"/>
              </a:spcBef>
              <a:buSzTx/>
              <a:buFontTx/>
              <a:buNone/>
            </a:pPr>
            <a:r>
              <a:rPr lang="bg-BG" altLang="bg-BG" baseline="0" dirty="0">
                <a:latin typeface="Times New Roman" panose="02020603050405020304" pitchFamily="18" charset="0"/>
              </a:rPr>
              <a:t>е </a:t>
            </a:r>
            <a:r>
              <a:rPr lang="en-US" altLang="bg-BG" baseline="0" dirty="0">
                <a:latin typeface="Times New Roman" panose="02020603050405020304" pitchFamily="18" charset="0"/>
              </a:rPr>
              <a:t> </a:t>
            </a:r>
            <a:r>
              <a:rPr lang="bg-BG" altLang="bg-BG" baseline="0" dirty="0">
                <a:latin typeface="Times New Roman" panose="02020603050405020304" pitchFamily="18" charset="0"/>
              </a:rPr>
              <a:t>0,16</a:t>
            </a:r>
            <a:r>
              <a:rPr lang="en-US" altLang="bg-BG" baseline="0" dirty="0">
                <a:latin typeface="Times New Roman" panose="02020603050405020304" pitchFamily="18" charset="0"/>
              </a:rPr>
              <a:t> </a:t>
            </a:r>
            <a:r>
              <a:rPr lang="bg-BG" altLang="bg-BG" baseline="0" dirty="0">
                <a:latin typeface="Times New Roman" panose="02020603050405020304" pitchFamily="18" charset="0"/>
              </a:rPr>
              <a:t>лв</a:t>
            </a:r>
            <a:r>
              <a:rPr lang="en-US" altLang="bg-BG" baseline="0" dirty="0">
                <a:latin typeface="Times New Roman" panose="02020603050405020304" pitchFamily="18" charset="0"/>
              </a:rPr>
              <a:t>/kWh</a:t>
            </a:r>
          </a:p>
        </p:txBody>
      </p:sp>
      <p:sp>
        <p:nvSpPr>
          <p:cNvPr id="26628" name="Rectangle 66"/>
          <p:cNvSpPr>
            <a:spLocks noChangeArrowheads="1"/>
          </p:cNvSpPr>
          <p:nvPr/>
        </p:nvSpPr>
        <p:spPr bwMode="auto">
          <a:xfrm>
            <a:off x="939800" y="1579563"/>
            <a:ext cx="8380413" cy="4125912"/>
          </a:xfrm>
          <a:prstGeom prst="rect">
            <a:avLst/>
          </a:prstGeom>
          <a:noFill/>
          <a:ln w="38100" cmpd="dbl">
            <a:solidFill>
              <a:srgbClr val="EEDA1C"/>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grpSp>
        <p:nvGrpSpPr>
          <p:cNvPr id="26629" name="Group 24"/>
          <p:cNvGrpSpPr>
            <a:grpSpLocks/>
          </p:cNvGrpSpPr>
          <p:nvPr/>
        </p:nvGrpSpPr>
        <p:grpSpPr bwMode="auto">
          <a:xfrm>
            <a:off x="925513" y="1671638"/>
            <a:ext cx="7751762" cy="3462337"/>
            <a:chOff x="583" y="1053"/>
            <a:chExt cx="4883" cy="2181"/>
          </a:xfrm>
        </p:grpSpPr>
        <p:sp>
          <p:nvSpPr>
            <p:cNvPr id="26671" name="Line 5"/>
            <p:cNvSpPr>
              <a:spLocks noChangeShapeType="1"/>
            </p:cNvSpPr>
            <p:nvPr/>
          </p:nvSpPr>
          <p:spPr bwMode="auto">
            <a:xfrm>
              <a:off x="1396" y="1172"/>
              <a:ext cx="1" cy="1938"/>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72" name="Rectangle 6"/>
            <p:cNvSpPr>
              <a:spLocks noChangeArrowheads="1"/>
            </p:cNvSpPr>
            <p:nvPr/>
          </p:nvSpPr>
          <p:spPr bwMode="auto">
            <a:xfrm>
              <a:off x="1392" y="1168"/>
              <a:ext cx="407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6673" name="Line 7"/>
            <p:cNvSpPr>
              <a:spLocks noChangeShapeType="1"/>
            </p:cNvSpPr>
            <p:nvPr/>
          </p:nvSpPr>
          <p:spPr bwMode="auto">
            <a:xfrm>
              <a:off x="1329" y="1168"/>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74" name="Rectangle 8"/>
            <p:cNvSpPr>
              <a:spLocks noChangeArrowheads="1"/>
            </p:cNvSpPr>
            <p:nvPr/>
          </p:nvSpPr>
          <p:spPr bwMode="auto">
            <a:xfrm>
              <a:off x="902" y="1053"/>
              <a:ext cx="4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5000</a:t>
              </a:r>
              <a:endParaRPr lang="en-US" altLang="bg-BG" dirty="0"/>
            </a:p>
          </p:txBody>
        </p:sp>
        <p:sp>
          <p:nvSpPr>
            <p:cNvPr id="26675" name="Rectangle 9"/>
            <p:cNvSpPr>
              <a:spLocks noChangeArrowheads="1"/>
            </p:cNvSpPr>
            <p:nvPr/>
          </p:nvSpPr>
          <p:spPr bwMode="auto">
            <a:xfrm>
              <a:off x="1392" y="1558"/>
              <a:ext cx="407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6676" name="Line 10"/>
            <p:cNvSpPr>
              <a:spLocks noChangeShapeType="1"/>
            </p:cNvSpPr>
            <p:nvPr/>
          </p:nvSpPr>
          <p:spPr bwMode="auto">
            <a:xfrm>
              <a:off x="1329" y="1558"/>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77" name="Rectangle 11"/>
            <p:cNvSpPr>
              <a:spLocks noChangeArrowheads="1"/>
            </p:cNvSpPr>
            <p:nvPr/>
          </p:nvSpPr>
          <p:spPr bwMode="auto">
            <a:xfrm>
              <a:off x="902" y="1442"/>
              <a:ext cx="4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4000</a:t>
              </a:r>
              <a:endParaRPr lang="en-US" altLang="bg-BG" dirty="0"/>
            </a:p>
          </p:txBody>
        </p:sp>
        <p:sp>
          <p:nvSpPr>
            <p:cNvPr id="26678" name="Rectangle 12"/>
            <p:cNvSpPr>
              <a:spLocks noChangeArrowheads="1"/>
            </p:cNvSpPr>
            <p:nvPr/>
          </p:nvSpPr>
          <p:spPr bwMode="auto">
            <a:xfrm>
              <a:off x="1392" y="1946"/>
              <a:ext cx="407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6679" name="Line 13"/>
            <p:cNvSpPr>
              <a:spLocks noChangeShapeType="1"/>
            </p:cNvSpPr>
            <p:nvPr/>
          </p:nvSpPr>
          <p:spPr bwMode="auto">
            <a:xfrm>
              <a:off x="1329" y="1946"/>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80" name="Rectangle 14"/>
            <p:cNvSpPr>
              <a:spLocks noChangeArrowheads="1"/>
            </p:cNvSpPr>
            <p:nvPr/>
          </p:nvSpPr>
          <p:spPr bwMode="auto">
            <a:xfrm>
              <a:off x="902" y="1830"/>
              <a:ext cx="4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3000</a:t>
              </a:r>
              <a:endParaRPr lang="en-US" altLang="bg-BG" dirty="0"/>
            </a:p>
          </p:txBody>
        </p:sp>
        <p:sp>
          <p:nvSpPr>
            <p:cNvPr id="26681" name="Rectangle 15"/>
            <p:cNvSpPr>
              <a:spLocks noChangeArrowheads="1"/>
            </p:cNvSpPr>
            <p:nvPr/>
          </p:nvSpPr>
          <p:spPr bwMode="auto">
            <a:xfrm>
              <a:off x="1392" y="2336"/>
              <a:ext cx="407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6682" name="Line 16"/>
            <p:cNvSpPr>
              <a:spLocks noChangeShapeType="1"/>
            </p:cNvSpPr>
            <p:nvPr/>
          </p:nvSpPr>
          <p:spPr bwMode="auto">
            <a:xfrm>
              <a:off x="1329" y="2336"/>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83" name="Rectangle 17"/>
            <p:cNvSpPr>
              <a:spLocks noChangeArrowheads="1"/>
            </p:cNvSpPr>
            <p:nvPr/>
          </p:nvSpPr>
          <p:spPr bwMode="auto">
            <a:xfrm>
              <a:off x="902" y="2220"/>
              <a:ext cx="4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2000</a:t>
              </a:r>
              <a:endParaRPr lang="en-US" altLang="bg-BG" dirty="0"/>
            </a:p>
          </p:txBody>
        </p:sp>
        <p:sp>
          <p:nvSpPr>
            <p:cNvPr id="26684" name="Rectangle 18"/>
            <p:cNvSpPr>
              <a:spLocks noChangeArrowheads="1"/>
            </p:cNvSpPr>
            <p:nvPr/>
          </p:nvSpPr>
          <p:spPr bwMode="auto">
            <a:xfrm>
              <a:off x="1392" y="2724"/>
              <a:ext cx="407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6685" name="Line 19"/>
            <p:cNvSpPr>
              <a:spLocks noChangeShapeType="1"/>
            </p:cNvSpPr>
            <p:nvPr/>
          </p:nvSpPr>
          <p:spPr bwMode="auto">
            <a:xfrm>
              <a:off x="1329" y="2724"/>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86" name="Rectangle 20"/>
            <p:cNvSpPr>
              <a:spLocks noChangeArrowheads="1"/>
            </p:cNvSpPr>
            <p:nvPr/>
          </p:nvSpPr>
          <p:spPr bwMode="auto">
            <a:xfrm>
              <a:off x="902" y="2608"/>
              <a:ext cx="4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1000</a:t>
              </a:r>
              <a:endParaRPr lang="en-US" altLang="bg-BG" dirty="0"/>
            </a:p>
          </p:txBody>
        </p:sp>
        <p:sp>
          <p:nvSpPr>
            <p:cNvPr id="26687" name="Line 21"/>
            <p:cNvSpPr>
              <a:spLocks noChangeShapeType="1"/>
            </p:cNvSpPr>
            <p:nvPr/>
          </p:nvSpPr>
          <p:spPr bwMode="auto">
            <a:xfrm>
              <a:off x="1329" y="3114"/>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88" name="Rectangle 22"/>
            <p:cNvSpPr>
              <a:spLocks noChangeArrowheads="1"/>
            </p:cNvSpPr>
            <p:nvPr/>
          </p:nvSpPr>
          <p:spPr bwMode="auto">
            <a:xfrm>
              <a:off x="1195" y="2998"/>
              <a:ext cx="1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0</a:t>
              </a:r>
              <a:endParaRPr lang="en-US" altLang="bg-BG" dirty="0"/>
            </a:p>
          </p:txBody>
        </p:sp>
        <p:sp>
          <p:nvSpPr>
            <p:cNvPr id="26689" name="Rectangle 23"/>
            <p:cNvSpPr>
              <a:spLocks noChangeArrowheads="1"/>
            </p:cNvSpPr>
            <p:nvPr/>
          </p:nvSpPr>
          <p:spPr bwMode="auto">
            <a:xfrm rot="-5400000">
              <a:off x="59" y="1973"/>
              <a:ext cx="1262"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aseline="0" dirty="0">
                  <a:solidFill>
                    <a:srgbClr val="FFFF00"/>
                  </a:solidFill>
                  <a:latin typeface="Times" panose="02020603050405020304" pitchFamily="18" charset="0"/>
                </a:rPr>
                <a:t>Год.разходи, лв.</a:t>
              </a:r>
              <a:endParaRPr lang="en-US" altLang="bg-BG" dirty="0"/>
            </a:p>
          </p:txBody>
        </p:sp>
      </p:grpSp>
      <p:grpSp>
        <p:nvGrpSpPr>
          <p:cNvPr id="26630" name="Group 44"/>
          <p:cNvGrpSpPr>
            <a:grpSpLocks/>
          </p:cNvGrpSpPr>
          <p:nvPr/>
        </p:nvGrpSpPr>
        <p:grpSpPr bwMode="auto">
          <a:xfrm>
            <a:off x="2139950" y="1854200"/>
            <a:ext cx="6992938" cy="3865563"/>
            <a:chOff x="1348" y="1168"/>
            <a:chExt cx="4405" cy="2435"/>
          </a:xfrm>
        </p:grpSpPr>
        <p:sp>
          <p:nvSpPr>
            <p:cNvPr id="26652" name="Line 25"/>
            <p:cNvSpPr>
              <a:spLocks noChangeShapeType="1"/>
            </p:cNvSpPr>
            <p:nvPr/>
          </p:nvSpPr>
          <p:spPr bwMode="auto">
            <a:xfrm>
              <a:off x="1401" y="3114"/>
              <a:ext cx="4059"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53" name="Rectangle 26"/>
            <p:cNvSpPr>
              <a:spLocks noChangeArrowheads="1"/>
            </p:cNvSpPr>
            <p:nvPr/>
          </p:nvSpPr>
          <p:spPr bwMode="auto">
            <a:xfrm>
              <a:off x="5464" y="1168"/>
              <a:ext cx="2" cy="1944"/>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6654" name="Line 27"/>
            <p:cNvSpPr>
              <a:spLocks noChangeShapeType="1"/>
            </p:cNvSpPr>
            <p:nvPr/>
          </p:nvSpPr>
          <p:spPr bwMode="auto">
            <a:xfrm flipV="1">
              <a:off x="5464" y="3114"/>
              <a:ext cx="1" cy="5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55" name="Rectangle 28"/>
            <p:cNvSpPr>
              <a:spLocks noChangeArrowheads="1"/>
            </p:cNvSpPr>
            <p:nvPr/>
          </p:nvSpPr>
          <p:spPr bwMode="auto">
            <a:xfrm>
              <a:off x="5268" y="3181"/>
              <a:ext cx="4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5000</a:t>
              </a:r>
              <a:endParaRPr lang="en-US" altLang="bg-BG" dirty="0"/>
            </a:p>
          </p:txBody>
        </p:sp>
        <p:sp>
          <p:nvSpPr>
            <p:cNvPr id="26656" name="Rectangle 29"/>
            <p:cNvSpPr>
              <a:spLocks noChangeArrowheads="1"/>
            </p:cNvSpPr>
            <p:nvPr/>
          </p:nvSpPr>
          <p:spPr bwMode="auto">
            <a:xfrm>
              <a:off x="4651" y="1168"/>
              <a:ext cx="2" cy="1944"/>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6657" name="Line 30"/>
            <p:cNvSpPr>
              <a:spLocks noChangeShapeType="1"/>
            </p:cNvSpPr>
            <p:nvPr/>
          </p:nvSpPr>
          <p:spPr bwMode="auto">
            <a:xfrm flipV="1">
              <a:off x="4651" y="3114"/>
              <a:ext cx="1" cy="5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58" name="Rectangle 31"/>
            <p:cNvSpPr>
              <a:spLocks noChangeArrowheads="1"/>
            </p:cNvSpPr>
            <p:nvPr/>
          </p:nvSpPr>
          <p:spPr bwMode="auto">
            <a:xfrm>
              <a:off x="4456" y="3181"/>
              <a:ext cx="4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4000</a:t>
              </a:r>
              <a:endParaRPr lang="en-US" altLang="bg-BG" dirty="0"/>
            </a:p>
          </p:txBody>
        </p:sp>
        <p:sp>
          <p:nvSpPr>
            <p:cNvPr id="26659" name="Rectangle 32"/>
            <p:cNvSpPr>
              <a:spLocks noChangeArrowheads="1"/>
            </p:cNvSpPr>
            <p:nvPr/>
          </p:nvSpPr>
          <p:spPr bwMode="auto">
            <a:xfrm>
              <a:off x="3836" y="1168"/>
              <a:ext cx="2" cy="1944"/>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6660" name="Line 33"/>
            <p:cNvSpPr>
              <a:spLocks noChangeShapeType="1"/>
            </p:cNvSpPr>
            <p:nvPr/>
          </p:nvSpPr>
          <p:spPr bwMode="auto">
            <a:xfrm flipV="1">
              <a:off x="3836" y="3114"/>
              <a:ext cx="1" cy="5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61" name="Rectangle 34"/>
            <p:cNvSpPr>
              <a:spLocks noChangeArrowheads="1"/>
            </p:cNvSpPr>
            <p:nvPr/>
          </p:nvSpPr>
          <p:spPr bwMode="auto">
            <a:xfrm>
              <a:off x="3641" y="3181"/>
              <a:ext cx="4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3000</a:t>
              </a:r>
              <a:endParaRPr lang="en-US" altLang="bg-BG" dirty="0"/>
            </a:p>
          </p:txBody>
        </p:sp>
        <p:sp>
          <p:nvSpPr>
            <p:cNvPr id="26662" name="Rectangle 35"/>
            <p:cNvSpPr>
              <a:spLocks noChangeArrowheads="1"/>
            </p:cNvSpPr>
            <p:nvPr/>
          </p:nvSpPr>
          <p:spPr bwMode="auto">
            <a:xfrm>
              <a:off x="3024" y="1168"/>
              <a:ext cx="2" cy="1944"/>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6663" name="Line 36"/>
            <p:cNvSpPr>
              <a:spLocks noChangeShapeType="1"/>
            </p:cNvSpPr>
            <p:nvPr/>
          </p:nvSpPr>
          <p:spPr bwMode="auto">
            <a:xfrm flipV="1">
              <a:off x="3024" y="3114"/>
              <a:ext cx="1" cy="5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64" name="Rectangle 37"/>
            <p:cNvSpPr>
              <a:spLocks noChangeArrowheads="1"/>
            </p:cNvSpPr>
            <p:nvPr/>
          </p:nvSpPr>
          <p:spPr bwMode="auto">
            <a:xfrm>
              <a:off x="2828" y="3181"/>
              <a:ext cx="4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2000</a:t>
              </a:r>
              <a:endParaRPr lang="en-US" altLang="bg-BG" dirty="0"/>
            </a:p>
          </p:txBody>
        </p:sp>
        <p:sp>
          <p:nvSpPr>
            <p:cNvPr id="26665" name="Rectangle 38"/>
            <p:cNvSpPr>
              <a:spLocks noChangeArrowheads="1"/>
            </p:cNvSpPr>
            <p:nvPr/>
          </p:nvSpPr>
          <p:spPr bwMode="auto">
            <a:xfrm>
              <a:off x="2209" y="1168"/>
              <a:ext cx="2" cy="1944"/>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6666" name="Line 39"/>
            <p:cNvSpPr>
              <a:spLocks noChangeShapeType="1"/>
            </p:cNvSpPr>
            <p:nvPr/>
          </p:nvSpPr>
          <p:spPr bwMode="auto">
            <a:xfrm flipV="1">
              <a:off x="2209" y="3114"/>
              <a:ext cx="1" cy="5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67" name="Rectangle 40"/>
            <p:cNvSpPr>
              <a:spLocks noChangeArrowheads="1"/>
            </p:cNvSpPr>
            <p:nvPr/>
          </p:nvSpPr>
          <p:spPr bwMode="auto">
            <a:xfrm>
              <a:off x="2014" y="3181"/>
              <a:ext cx="4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1000</a:t>
              </a:r>
              <a:endParaRPr lang="en-US" altLang="bg-BG" dirty="0"/>
            </a:p>
          </p:txBody>
        </p:sp>
        <p:sp>
          <p:nvSpPr>
            <p:cNvPr id="26668" name="Line 41"/>
            <p:cNvSpPr>
              <a:spLocks noChangeShapeType="1"/>
            </p:cNvSpPr>
            <p:nvPr/>
          </p:nvSpPr>
          <p:spPr bwMode="auto">
            <a:xfrm flipV="1">
              <a:off x="1396" y="3114"/>
              <a:ext cx="1" cy="5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69" name="Rectangle 42"/>
            <p:cNvSpPr>
              <a:spLocks noChangeArrowheads="1"/>
            </p:cNvSpPr>
            <p:nvPr/>
          </p:nvSpPr>
          <p:spPr bwMode="auto">
            <a:xfrm>
              <a:off x="1348" y="3181"/>
              <a:ext cx="1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0</a:t>
              </a:r>
              <a:endParaRPr lang="en-US" altLang="bg-BG" dirty="0"/>
            </a:p>
          </p:txBody>
        </p:sp>
        <p:sp>
          <p:nvSpPr>
            <p:cNvPr id="26670" name="Rectangle 43"/>
            <p:cNvSpPr>
              <a:spLocks noChangeArrowheads="1"/>
            </p:cNvSpPr>
            <p:nvPr/>
          </p:nvSpPr>
          <p:spPr bwMode="auto">
            <a:xfrm>
              <a:off x="2783" y="3392"/>
              <a:ext cx="874"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aseline="0" dirty="0">
                  <a:solidFill>
                    <a:srgbClr val="FFFF00"/>
                  </a:solidFill>
                  <a:latin typeface="Times" panose="02020603050405020304" pitchFamily="18" charset="0"/>
                </a:rPr>
                <a:t>Дебит,м3/ч</a:t>
              </a:r>
              <a:endParaRPr lang="en-US" altLang="bg-BG" dirty="0"/>
            </a:p>
          </p:txBody>
        </p:sp>
      </p:grpSp>
      <p:sp>
        <p:nvSpPr>
          <p:cNvPr id="26631" name="Freeform 45"/>
          <p:cNvSpPr>
            <a:spLocks/>
          </p:cNvSpPr>
          <p:nvPr/>
        </p:nvSpPr>
        <p:spPr bwMode="auto">
          <a:xfrm>
            <a:off x="2443163" y="2085975"/>
            <a:ext cx="6230937" cy="2857500"/>
          </a:xfrm>
          <a:custGeom>
            <a:avLst/>
            <a:gdLst>
              <a:gd name="T0" fmla="*/ 0 w 3925"/>
              <a:gd name="T1" fmla="*/ 2147483646 h 1800"/>
              <a:gd name="T2" fmla="*/ 355341209 w 3925"/>
              <a:gd name="T3" fmla="*/ 2147483646 h 1800"/>
              <a:gd name="T4" fmla="*/ 713203368 w 3925"/>
              <a:gd name="T5" fmla="*/ 2147483646 h 1800"/>
              <a:gd name="T6" fmla="*/ 1073586476 w 3925"/>
              <a:gd name="T7" fmla="*/ 2147483646 h 1800"/>
              <a:gd name="T8" fmla="*/ 1426408323 w 3925"/>
              <a:gd name="T9" fmla="*/ 2147483646 h 1800"/>
              <a:gd name="T10" fmla="*/ 1786789844 w 3925"/>
              <a:gd name="T11" fmla="*/ 2147483646 h 1800"/>
              <a:gd name="T12" fmla="*/ 2144652003 w 3925"/>
              <a:gd name="T13" fmla="*/ 2147483646 h 1800"/>
              <a:gd name="T14" fmla="*/ 2147483646 w 3925"/>
              <a:gd name="T15" fmla="*/ 2147483646 h 1800"/>
              <a:gd name="T16" fmla="*/ 2147483646 w 3925"/>
              <a:gd name="T17" fmla="*/ 2147483646 h 1800"/>
              <a:gd name="T18" fmla="*/ 2147483646 w 3925"/>
              <a:gd name="T19" fmla="*/ 2147483646 h 1800"/>
              <a:gd name="T20" fmla="*/ 2147483646 w 3925"/>
              <a:gd name="T21" fmla="*/ 2147483646 h 1800"/>
              <a:gd name="T22" fmla="*/ 2147483646 w 3925"/>
              <a:gd name="T23" fmla="*/ 2147483646 h 1800"/>
              <a:gd name="T24" fmla="*/ 2147483646 w 3925"/>
              <a:gd name="T25" fmla="*/ 2147483646 h 1800"/>
              <a:gd name="T26" fmla="*/ 2147483646 w 3925"/>
              <a:gd name="T27" fmla="*/ 2147483646 h 1800"/>
              <a:gd name="T28" fmla="*/ 2147483646 w 3925"/>
              <a:gd name="T29" fmla="*/ 2147483646 h 1800"/>
              <a:gd name="T30" fmla="*/ 2147483646 w 3925"/>
              <a:gd name="T31" fmla="*/ 2147483646 h 1800"/>
              <a:gd name="T32" fmla="*/ 2147483646 w 3925"/>
              <a:gd name="T33" fmla="*/ 2147483646 h 1800"/>
              <a:gd name="T34" fmla="*/ 2147483646 w 3925"/>
              <a:gd name="T35" fmla="*/ 2147483646 h 1800"/>
              <a:gd name="T36" fmla="*/ 2147483646 w 3925"/>
              <a:gd name="T37" fmla="*/ 2147483646 h 1800"/>
              <a:gd name="T38" fmla="*/ 2147483646 w 3925"/>
              <a:gd name="T39" fmla="*/ 2147483646 h 1800"/>
              <a:gd name="T40" fmla="*/ 2147483646 w 3925"/>
              <a:gd name="T41" fmla="*/ 2147483646 h 1800"/>
              <a:gd name="T42" fmla="*/ 2147483646 w 3925"/>
              <a:gd name="T43" fmla="*/ 2147483646 h 1800"/>
              <a:gd name="T44" fmla="*/ 2147483646 w 3925"/>
              <a:gd name="T45" fmla="*/ 2147483646 h 1800"/>
              <a:gd name="T46" fmla="*/ 2147483646 w 3925"/>
              <a:gd name="T47" fmla="*/ 1842235013 h 1800"/>
              <a:gd name="T48" fmla="*/ 2147483646 w 3925"/>
              <a:gd name="T49" fmla="*/ 1502013125 h 1800"/>
              <a:gd name="T50" fmla="*/ 2147483646 w 3925"/>
              <a:gd name="T51" fmla="*/ 1134070313 h 1800"/>
              <a:gd name="T52" fmla="*/ 2147483646 w 3925"/>
              <a:gd name="T53" fmla="*/ 733366263 h 1800"/>
              <a:gd name="T54" fmla="*/ 2147483646 w 3925"/>
              <a:gd name="T55" fmla="*/ 304939700 h 1800"/>
              <a:gd name="T56" fmla="*/ 2147483646 w 3925"/>
              <a:gd name="T57" fmla="*/ 0 h 180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925" h="1800">
                <a:moveTo>
                  <a:pt x="0" y="1800"/>
                </a:moveTo>
                <a:lnTo>
                  <a:pt x="141" y="1800"/>
                </a:lnTo>
                <a:lnTo>
                  <a:pt x="283" y="1798"/>
                </a:lnTo>
                <a:lnTo>
                  <a:pt x="426" y="1794"/>
                </a:lnTo>
                <a:lnTo>
                  <a:pt x="566" y="1789"/>
                </a:lnTo>
                <a:lnTo>
                  <a:pt x="709" y="1780"/>
                </a:lnTo>
                <a:lnTo>
                  <a:pt x="851" y="1769"/>
                </a:lnTo>
                <a:lnTo>
                  <a:pt x="992" y="1757"/>
                </a:lnTo>
                <a:lnTo>
                  <a:pt x="1134" y="1739"/>
                </a:lnTo>
                <a:lnTo>
                  <a:pt x="1277" y="1717"/>
                </a:lnTo>
                <a:lnTo>
                  <a:pt x="1418" y="1690"/>
                </a:lnTo>
                <a:lnTo>
                  <a:pt x="1560" y="1659"/>
                </a:lnTo>
                <a:lnTo>
                  <a:pt x="1703" y="1621"/>
                </a:lnTo>
                <a:lnTo>
                  <a:pt x="1843" y="1578"/>
                </a:lnTo>
                <a:lnTo>
                  <a:pt x="1986" y="1529"/>
                </a:lnTo>
                <a:lnTo>
                  <a:pt x="2128" y="1473"/>
                </a:lnTo>
                <a:lnTo>
                  <a:pt x="2269" y="1410"/>
                </a:lnTo>
                <a:lnTo>
                  <a:pt x="2411" y="1340"/>
                </a:lnTo>
                <a:lnTo>
                  <a:pt x="2554" y="1260"/>
                </a:lnTo>
                <a:lnTo>
                  <a:pt x="2695" y="1174"/>
                </a:lnTo>
                <a:lnTo>
                  <a:pt x="2837" y="1078"/>
                </a:lnTo>
                <a:lnTo>
                  <a:pt x="2980" y="971"/>
                </a:lnTo>
                <a:lnTo>
                  <a:pt x="3120" y="858"/>
                </a:lnTo>
                <a:lnTo>
                  <a:pt x="3263" y="731"/>
                </a:lnTo>
                <a:lnTo>
                  <a:pt x="3405" y="596"/>
                </a:lnTo>
                <a:lnTo>
                  <a:pt x="3546" y="450"/>
                </a:lnTo>
                <a:lnTo>
                  <a:pt x="3688" y="291"/>
                </a:lnTo>
                <a:lnTo>
                  <a:pt x="3831" y="121"/>
                </a:lnTo>
                <a:lnTo>
                  <a:pt x="3925" y="0"/>
                </a:lnTo>
              </a:path>
            </a:pathLst>
          </a:custGeom>
          <a:noFill/>
          <a:ln w="38100">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26632" name="Freeform 46"/>
          <p:cNvSpPr>
            <a:spLocks/>
          </p:cNvSpPr>
          <p:nvPr/>
        </p:nvSpPr>
        <p:spPr bwMode="auto">
          <a:xfrm>
            <a:off x="2508250" y="3192463"/>
            <a:ext cx="6184900" cy="1768475"/>
          </a:xfrm>
          <a:custGeom>
            <a:avLst/>
            <a:gdLst>
              <a:gd name="T0" fmla="*/ 0 w 3896"/>
              <a:gd name="T1" fmla="*/ 2147483646 h 1114"/>
              <a:gd name="T2" fmla="*/ 430947513 w 3896"/>
              <a:gd name="T3" fmla="*/ 2147483646 h 1114"/>
              <a:gd name="T4" fmla="*/ 866933750 w 3896"/>
              <a:gd name="T5" fmla="*/ 2147483646 h 1114"/>
              <a:gd name="T6" fmla="*/ 1297881263 w 3896"/>
              <a:gd name="T7" fmla="*/ 2147483646 h 1114"/>
              <a:gd name="T8" fmla="*/ 1728827188 w 3896"/>
              <a:gd name="T9" fmla="*/ 2147483646 h 1114"/>
              <a:gd name="T10" fmla="*/ 2147483646 w 3896"/>
              <a:gd name="T11" fmla="*/ 2147483646 h 1114"/>
              <a:gd name="T12" fmla="*/ 2147483646 w 3896"/>
              <a:gd name="T13" fmla="*/ 2147483646 h 1114"/>
              <a:gd name="T14" fmla="*/ 2147483646 w 3896"/>
              <a:gd name="T15" fmla="*/ 2147483646 h 1114"/>
              <a:gd name="T16" fmla="*/ 2147483646 w 3896"/>
              <a:gd name="T17" fmla="*/ 2147483646 h 1114"/>
              <a:gd name="T18" fmla="*/ 2147483646 w 3896"/>
              <a:gd name="T19" fmla="*/ 2147483646 h 1114"/>
              <a:gd name="T20" fmla="*/ 2147483646 w 3896"/>
              <a:gd name="T21" fmla="*/ 2147483646 h 1114"/>
              <a:gd name="T22" fmla="*/ 2147483646 w 3896"/>
              <a:gd name="T23" fmla="*/ 2147483646 h 1114"/>
              <a:gd name="T24" fmla="*/ 2147483646 w 3896"/>
              <a:gd name="T25" fmla="*/ 2147483646 h 1114"/>
              <a:gd name="T26" fmla="*/ 2147483646 w 3896"/>
              <a:gd name="T27" fmla="*/ 2147483646 h 1114"/>
              <a:gd name="T28" fmla="*/ 2147483646 w 3896"/>
              <a:gd name="T29" fmla="*/ 2069049075 h 1114"/>
              <a:gd name="T30" fmla="*/ 2147483646 w 3896"/>
              <a:gd name="T31" fmla="*/ 1920359063 h 1114"/>
              <a:gd name="T32" fmla="*/ 2147483646 w 3896"/>
              <a:gd name="T33" fmla="*/ 1746469075 h 1114"/>
              <a:gd name="T34" fmla="*/ 2147483646 w 3896"/>
              <a:gd name="T35" fmla="*/ 1554937200 h 1114"/>
              <a:gd name="T36" fmla="*/ 2147483646 w 3896"/>
              <a:gd name="T37" fmla="*/ 1343244075 h 1114"/>
              <a:gd name="T38" fmla="*/ 2147483646 w 3896"/>
              <a:gd name="T39" fmla="*/ 1106349388 h 1114"/>
              <a:gd name="T40" fmla="*/ 2147483646 w 3896"/>
              <a:gd name="T41" fmla="*/ 841732188 h 1114"/>
              <a:gd name="T42" fmla="*/ 2147483646 w 3896"/>
              <a:gd name="T43" fmla="*/ 554434375 h 1114"/>
              <a:gd name="T44" fmla="*/ 2147483646 w 3896"/>
              <a:gd name="T45" fmla="*/ 246975313 h 1114"/>
              <a:gd name="T46" fmla="*/ 2147483646 w 3896"/>
              <a:gd name="T47" fmla="*/ 0 h 111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3896" h="1114">
                <a:moveTo>
                  <a:pt x="0" y="1114"/>
                </a:moveTo>
                <a:lnTo>
                  <a:pt x="171" y="1112"/>
                </a:lnTo>
                <a:lnTo>
                  <a:pt x="344" y="1110"/>
                </a:lnTo>
                <a:lnTo>
                  <a:pt x="515" y="1107"/>
                </a:lnTo>
                <a:lnTo>
                  <a:pt x="686" y="1101"/>
                </a:lnTo>
                <a:lnTo>
                  <a:pt x="857" y="1094"/>
                </a:lnTo>
                <a:lnTo>
                  <a:pt x="1028" y="1081"/>
                </a:lnTo>
                <a:lnTo>
                  <a:pt x="1201" y="1067"/>
                </a:lnTo>
                <a:lnTo>
                  <a:pt x="1372" y="1047"/>
                </a:lnTo>
                <a:lnTo>
                  <a:pt x="1544" y="1023"/>
                </a:lnTo>
                <a:lnTo>
                  <a:pt x="1715" y="995"/>
                </a:lnTo>
                <a:lnTo>
                  <a:pt x="1886" y="960"/>
                </a:lnTo>
                <a:lnTo>
                  <a:pt x="2059" y="921"/>
                </a:lnTo>
                <a:lnTo>
                  <a:pt x="2230" y="875"/>
                </a:lnTo>
                <a:lnTo>
                  <a:pt x="2401" y="821"/>
                </a:lnTo>
                <a:lnTo>
                  <a:pt x="2572" y="762"/>
                </a:lnTo>
                <a:lnTo>
                  <a:pt x="2743" y="693"/>
                </a:lnTo>
                <a:lnTo>
                  <a:pt x="2916" y="617"/>
                </a:lnTo>
                <a:lnTo>
                  <a:pt x="3087" y="533"/>
                </a:lnTo>
                <a:lnTo>
                  <a:pt x="3258" y="439"/>
                </a:lnTo>
                <a:lnTo>
                  <a:pt x="3429" y="334"/>
                </a:lnTo>
                <a:lnTo>
                  <a:pt x="3601" y="220"/>
                </a:lnTo>
                <a:lnTo>
                  <a:pt x="3774" y="98"/>
                </a:lnTo>
                <a:lnTo>
                  <a:pt x="3896" y="0"/>
                </a:lnTo>
              </a:path>
            </a:pathLst>
          </a:custGeom>
          <a:noFill/>
          <a:ln w="38100">
            <a:solidFill>
              <a:srgbClr val="00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26633" name="Freeform 47"/>
          <p:cNvSpPr>
            <a:spLocks/>
          </p:cNvSpPr>
          <p:nvPr/>
        </p:nvSpPr>
        <p:spPr bwMode="auto">
          <a:xfrm>
            <a:off x="2592388" y="4057650"/>
            <a:ext cx="6100762" cy="903288"/>
          </a:xfrm>
          <a:custGeom>
            <a:avLst/>
            <a:gdLst>
              <a:gd name="T0" fmla="*/ 0 w 3843"/>
              <a:gd name="T1" fmla="*/ 1433970494 h 569"/>
              <a:gd name="T2" fmla="*/ 564514954 w 3843"/>
              <a:gd name="T3" fmla="*/ 1428930178 h 569"/>
              <a:gd name="T4" fmla="*/ 1129029907 w 3843"/>
              <a:gd name="T5" fmla="*/ 1423889863 h 569"/>
              <a:gd name="T6" fmla="*/ 1693544861 w 3843"/>
              <a:gd name="T7" fmla="*/ 1416328596 h 569"/>
              <a:gd name="T8" fmla="*/ 2147483646 w 3843"/>
              <a:gd name="T9" fmla="*/ 1396167335 h 569"/>
              <a:gd name="T10" fmla="*/ 2147483646 w 3843"/>
              <a:gd name="T11" fmla="*/ 1373486710 h 569"/>
              <a:gd name="T12" fmla="*/ 2147483646 w 3843"/>
              <a:gd name="T13" fmla="*/ 1343244819 h 569"/>
              <a:gd name="T14" fmla="*/ 2147483646 w 3843"/>
              <a:gd name="T15" fmla="*/ 1300401345 h 569"/>
              <a:gd name="T16" fmla="*/ 2147483646 w 3843"/>
              <a:gd name="T17" fmla="*/ 1247478828 h 569"/>
              <a:gd name="T18" fmla="*/ 2147483646 w 3843"/>
              <a:gd name="T19" fmla="*/ 1179433778 h 569"/>
              <a:gd name="T20" fmla="*/ 2147483646 w 3843"/>
              <a:gd name="T21" fmla="*/ 1101309685 h 569"/>
              <a:gd name="T22" fmla="*/ 2147483646 w 3843"/>
              <a:gd name="T23" fmla="*/ 1005543694 h 569"/>
              <a:gd name="T24" fmla="*/ 2147483646 w 3843"/>
              <a:gd name="T25" fmla="*/ 892135806 h 569"/>
              <a:gd name="T26" fmla="*/ 2147483646 w 3843"/>
              <a:gd name="T27" fmla="*/ 763608560 h 569"/>
              <a:gd name="T28" fmla="*/ 2147483646 w 3843"/>
              <a:gd name="T29" fmla="*/ 614918465 h 569"/>
              <a:gd name="T30" fmla="*/ 2147483646 w 3843"/>
              <a:gd name="T31" fmla="*/ 446068697 h 569"/>
              <a:gd name="T32" fmla="*/ 2147483646 w 3843"/>
              <a:gd name="T33" fmla="*/ 254536716 h 569"/>
              <a:gd name="T34" fmla="*/ 2147483646 w 3843"/>
              <a:gd name="T35" fmla="*/ 40322522 h 569"/>
              <a:gd name="T36" fmla="*/ 2147483646 w 3843"/>
              <a:gd name="T37" fmla="*/ 0 h 56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843" h="569">
                <a:moveTo>
                  <a:pt x="0" y="569"/>
                </a:moveTo>
                <a:lnTo>
                  <a:pt x="224" y="567"/>
                </a:lnTo>
                <a:lnTo>
                  <a:pt x="448" y="565"/>
                </a:lnTo>
                <a:lnTo>
                  <a:pt x="672" y="562"/>
                </a:lnTo>
                <a:lnTo>
                  <a:pt x="896" y="554"/>
                </a:lnTo>
                <a:lnTo>
                  <a:pt x="1120" y="545"/>
                </a:lnTo>
                <a:lnTo>
                  <a:pt x="1344" y="533"/>
                </a:lnTo>
                <a:lnTo>
                  <a:pt x="1568" y="516"/>
                </a:lnTo>
                <a:lnTo>
                  <a:pt x="1792" y="495"/>
                </a:lnTo>
                <a:lnTo>
                  <a:pt x="2016" y="468"/>
                </a:lnTo>
                <a:lnTo>
                  <a:pt x="2240" y="437"/>
                </a:lnTo>
                <a:lnTo>
                  <a:pt x="2464" y="399"/>
                </a:lnTo>
                <a:lnTo>
                  <a:pt x="2688" y="354"/>
                </a:lnTo>
                <a:lnTo>
                  <a:pt x="2912" y="303"/>
                </a:lnTo>
                <a:lnTo>
                  <a:pt x="3136" y="244"/>
                </a:lnTo>
                <a:lnTo>
                  <a:pt x="3360" y="177"/>
                </a:lnTo>
                <a:lnTo>
                  <a:pt x="3584" y="101"/>
                </a:lnTo>
                <a:lnTo>
                  <a:pt x="3808" y="16"/>
                </a:lnTo>
                <a:lnTo>
                  <a:pt x="3843" y="0"/>
                </a:lnTo>
              </a:path>
            </a:pathLst>
          </a:custGeom>
          <a:noFill/>
          <a:ln w="38100">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grpSp>
        <p:nvGrpSpPr>
          <p:cNvPr id="26634" name="Group 65"/>
          <p:cNvGrpSpPr>
            <a:grpSpLocks/>
          </p:cNvGrpSpPr>
          <p:nvPr/>
        </p:nvGrpSpPr>
        <p:grpSpPr bwMode="auto">
          <a:xfrm>
            <a:off x="2921000" y="2212975"/>
            <a:ext cx="1247775" cy="942975"/>
            <a:chOff x="1840" y="1394"/>
            <a:chExt cx="786" cy="594"/>
          </a:xfrm>
        </p:grpSpPr>
        <p:sp>
          <p:nvSpPr>
            <p:cNvPr id="26635" name="Rectangle 48"/>
            <p:cNvSpPr>
              <a:spLocks noChangeArrowheads="1"/>
            </p:cNvSpPr>
            <p:nvPr/>
          </p:nvSpPr>
          <p:spPr bwMode="auto">
            <a:xfrm>
              <a:off x="1840" y="1394"/>
              <a:ext cx="732" cy="577"/>
            </a:xfrm>
            <a:prstGeom prst="rect">
              <a:avLst/>
            </a:prstGeom>
            <a:solidFill>
              <a:srgbClr val="1525B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6636" name="Rectangle 49"/>
            <p:cNvSpPr>
              <a:spLocks noChangeArrowheads="1"/>
            </p:cNvSpPr>
            <p:nvPr/>
          </p:nvSpPr>
          <p:spPr bwMode="auto">
            <a:xfrm>
              <a:off x="1853" y="1405"/>
              <a:ext cx="706" cy="555"/>
            </a:xfrm>
            <a:prstGeom prst="rect">
              <a:avLst/>
            </a:prstGeom>
            <a:noFill/>
            <a:ln w="127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6637" name="Line 50"/>
            <p:cNvSpPr>
              <a:spLocks noChangeShapeType="1"/>
            </p:cNvSpPr>
            <p:nvPr/>
          </p:nvSpPr>
          <p:spPr bwMode="auto">
            <a:xfrm>
              <a:off x="1910" y="1509"/>
              <a:ext cx="271" cy="1"/>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38" name="Rectangle 51"/>
            <p:cNvSpPr>
              <a:spLocks noChangeArrowheads="1"/>
            </p:cNvSpPr>
            <p:nvPr/>
          </p:nvSpPr>
          <p:spPr bwMode="auto">
            <a:xfrm>
              <a:off x="2215" y="1398"/>
              <a:ext cx="4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 12"</a:t>
              </a:r>
              <a:endParaRPr lang="en-US" altLang="bg-BG" dirty="0"/>
            </a:p>
          </p:txBody>
        </p:sp>
        <p:sp>
          <p:nvSpPr>
            <p:cNvPr id="26639" name="Line 52"/>
            <p:cNvSpPr>
              <a:spLocks noChangeShapeType="1"/>
            </p:cNvSpPr>
            <p:nvPr/>
          </p:nvSpPr>
          <p:spPr bwMode="auto">
            <a:xfrm>
              <a:off x="1910" y="1683"/>
              <a:ext cx="1" cy="1"/>
            </a:xfrm>
            <a:prstGeom prst="line">
              <a:avLst/>
            </a:prstGeom>
            <a:noFill/>
            <a:ln w="38100">
              <a:solidFill>
                <a:srgbClr val="00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40" name="Line 53"/>
            <p:cNvSpPr>
              <a:spLocks noChangeShapeType="1"/>
            </p:cNvSpPr>
            <p:nvPr/>
          </p:nvSpPr>
          <p:spPr bwMode="auto">
            <a:xfrm>
              <a:off x="1944" y="1683"/>
              <a:ext cx="1" cy="1"/>
            </a:xfrm>
            <a:prstGeom prst="line">
              <a:avLst/>
            </a:prstGeom>
            <a:noFill/>
            <a:ln w="38100">
              <a:solidFill>
                <a:srgbClr val="00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41" name="Line 54"/>
            <p:cNvSpPr>
              <a:spLocks noChangeShapeType="1"/>
            </p:cNvSpPr>
            <p:nvPr/>
          </p:nvSpPr>
          <p:spPr bwMode="auto">
            <a:xfrm>
              <a:off x="1979" y="1683"/>
              <a:ext cx="1" cy="1"/>
            </a:xfrm>
            <a:prstGeom prst="line">
              <a:avLst/>
            </a:prstGeom>
            <a:noFill/>
            <a:ln w="38100">
              <a:solidFill>
                <a:srgbClr val="00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42" name="Line 55"/>
            <p:cNvSpPr>
              <a:spLocks noChangeShapeType="1"/>
            </p:cNvSpPr>
            <p:nvPr/>
          </p:nvSpPr>
          <p:spPr bwMode="auto">
            <a:xfrm>
              <a:off x="2014" y="1683"/>
              <a:ext cx="1" cy="1"/>
            </a:xfrm>
            <a:prstGeom prst="line">
              <a:avLst/>
            </a:prstGeom>
            <a:noFill/>
            <a:ln w="38100">
              <a:solidFill>
                <a:srgbClr val="00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43" name="Line 56"/>
            <p:cNvSpPr>
              <a:spLocks noChangeShapeType="1"/>
            </p:cNvSpPr>
            <p:nvPr/>
          </p:nvSpPr>
          <p:spPr bwMode="auto">
            <a:xfrm>
              <a:off x="2048" y="1683"/>
              <a:ext cx="1" cy="1"/>
            </a:xfrm>
            <a:prstGeom prst="line">
              <a:avLst/>
            </a:prstGeom>
            <a:noFill/>
            <a:ln w="38100">
              <a:solidFill>
                <a:srgbClr val="00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44" name="Line 57"/>
            <p:cNvSpPr>
              <a:spLocks noChangeShapeType="1"/>
            </p:cNvSpPr>
            <p:nvPr/>
          </p:nvSpPr>
          <p:spPr bwMode="auto">
            <a:xfrm>
              <a:off x="2083" y="1683"/>
              <a:ext cx="1" cy="1"/>
            </a:xfrm>
            <a:prstGeom prst="line">
              <a:avLst/>
            </a:prstGeom>
            <a:noFill/>
            <a:ln w="38100">
              <a:solidFill>
                <a:srgbClr val="00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45" name="Line 58"/>
            <p:cNvSpPr>
              <a:spLocks noChangeShapeType="1"/>
            </p:cNvSpPr>
            <p:nvPr/>
          </p:nvSpPr>
          <p:spPr bwMode="auto">
            <a:xfrm>
              <a:off x="2117" y="1683"/>
              <a:ext cx="1" cy="1"/>
            </a:xfrm>
            <a:prstGeom prst="line">
              <a:avLst/>
            </a:prstGeom>
            <a:noFill/>
            <a:ln w="38100">
              <a:solidFill>
                <a:srgbClr val="00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46" name="Line 59"/>
            <p:cNvSpPr>
              <a:spLocks noChangeShapeType="1"/>
            </p:cNvSpPr>
            <p:nvPr/>
          </p:nvSpPr>
          <p:spPr bwMode="auto">
            <a:xfrm>
              <a:off x="2152" y="1683"/>
              <a:ext cx="1" cy="1"/>
            </a:xfrm>
            <a:prstGeom prst="line">
              <a:avLst/>
            </a:prstGeom>
            <a:noFill/>
            <a:ln w="38100">
              <a:solidFill>
                <a:srgbClr val="00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47" name="Rectangle 60"/>
            <p:cNvSpPr>
              <a:spLocks noChangeArrowheads="1"/>
            </p:cNvSpPr>
            <p:nvPr/>
          </p:nvSpPr>
          <p:spPr bwMode="auto">
            <a:xfrm>
              <a:off x="2215" y="1571"/>
              <a:ext cx="4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 14"</a:t>
              </a:r>
              <a:endParaRPr lang="en-US" altLang="bg-BG" dirty="0"/>
            </a:p>
          </p:txBody>
        </p:sp>
        <p:sp>
          <p:nvSpPr>
            <p:cNvPr id="26648" name="Line 61"/>
            <p:cNvSpPr>
              <a:spLocks noChangeShapeType="1"/>
            </p:cNvSpPr>
            <p:nvPr/>
          </p:nvSpPr>
          <p:spPr bwMode="auto">
            <a:xfrm>
              <a:off x="1910" y="1856"/>
              <a:ext cx="24" cy="1"/>
            </a:xfrm>
            <a:prstGeom prst="line">
              <a:avLst/>
            </a:prstGeom>
            <a:noFill/>
            <a:ln w="38100">
              <a:solidFill>
                <a:srgbClr val="00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49" name="Line 62"/>
            <p:cNvSpPr>
              <a:spLocks noChangeShapeType="1"/>
            </p:cNvSpPr>
            <p:nvPr/>
          </p:nvSpPr>
          <p:spPr bwMode="auto">
            <a:xfrm>
              <a:off x="2010" y="1856"/>
              <a:ext cx="24" cy="1"/>
            </a:xfrm>
            <a:prstGeom prst="line">
              <a:avLst/>
            </a:prstGeom>
            <a:noFill/>
            <a:ln w="38100">
              <a:solidFill>
                <a:srgbClr val="00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50" name="Line 63"/>
            <p:cNvSpPr>
              <a:spLocks noChangeShapeType="1"/>
            </p:cNvSpPr>
            <p:nvPr/>
          </p:nvSpPr>
          <p:spPr bwMode="auto">
            <a:xfrm>
              <a:off x="2109" y="1856"/>
              <a:ext cx="25" cy="1"/>
            </a:xfrm>
            <a:prstGeom prst="line">
              <a:avLst/>
            </a:prstGeom>
            <a:noFill/>
            <a:ln w="38100">
              <a:solidFill>
                <a:srgbClr val="00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6651" name="Rectangle 64"/>
            <p:cNvSpPr>
              <a:spLocks noChangeArrowheads="1"/>
            </p:cNvSpPr>
            <p:nvPr/>
          </p:nvSpPr>
          <p:spPr bwMode="auto">
            <a:xfrm>
              <a:off x="2215" y="1744"/>
              <a:ext cx="4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 16"</a:t>
              </a:r>
              <a:endParaRPr lang="en-US" altLang="bg-BG" dirty="0"/>
            </a:p>
          </p:txBody>
        </p:sp>
      </p:grpSp>
    </p:spTree>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84188" y="450850"/>
            <a:ext cx="11075988" cy="1149350"/>
          </a:xfrm>
          <a:noFill/>
          <a:extLst>
            <a:ext uri="{91240B29-F687-4F45-9708-019B960494DF}">
              <a14:hiddenLine xmlns:a14="http://schemas.microsoft.com/office/drawing/2010/main" w="12700">
                <a:solidFill>
                  <a:schemeClr val="tx1"/>
                </a:solidFill>
                <a:miter lim="800000"/>
                <a:headEnd/>
                <a:tailEnd/>
              </a14:hiddenLine>
            </a:ext>
          </a:extLst>
        </p:spPr>
        <p:txBody>
          <a:bodyPr lIns="63500" tIns="25400" rIns="63500" bIns="25400" anchor="t">
            <a:spAutoFit/>
          </a:bodyPr>
          <a:lstStyle/>
          <a:p>
            <a:r>
              <a:rPr lang="bg-BG" altLang="bg-BG" dirty="0" smtClean="0"/>
              <a:t>Загубите от триене трябва да се изразят в оперативни разходи</a:t>
            </a:r>
            <a:endParaRPr lang="en-US" altLang="bg-BG" dirty="0" smtClean="0"/>
          </a:p>
        </p:txBody>
      </p:sp>
      <p:sp>
        <p:nvSpPr>
          <p:cNvPr id="28675" name="Rectangle 3"/>
          <p:cNvSpPr>
            <a:spLocks noChangeArrowheads="1"/>
          </p:cNvSpPr>
          <p:nvPr/>
        </p:nvSpPr>
        <p:spPr bwMode="auto">
          <a:xfrm>
            <a:off x="2751138" y="6035675"/>
            <a:ext cx="7081837" cy="754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en-US" altLang="bg-BG" b="0" baseline="0" dirty="0">
                <a:latin typeface="Times New Roman" panose="02020603050405020304" pitchFamily="18" charset="0"/>
              </a:rPr>
              <a:t>12</a:t>
            </a:r>
            <a:r>
              <a:rPr lang="bg-BG" altLang="bg-BG" b="0" baseline="0" dirty="0">
                <a:latin typeface="Times New Roman" panose="02020603050405020304" pitchFamily="18" charset="0"/>
              </a:rPr>
              <a:t>” тръба</a:t>
            </a:r>
            <a:r>
              <a:rPr lang="en-US" altLang="bg-BG" b="0" baseline="0" dirty="0">
                <a:latin typeface="Times New Roman" panose="02020603050405020304" pitchFamily="18" charset="0"/>
              </a:rPr>
              <a:t>, 100 </a:t>
            </a:r>
            <a:r>
              <a:rPr lang="bg-BG" altLang="bg-BG" b="0" baseline="0" dirty="0">
                <a:latin typeface="Times New Roman" panose="02020603050405020304" pitchFamily="18" charset="0"/>
              </a:rPr>
              <a:t>м дължина</a:t>
            </a:r>
            <a:r>
              <a:rPr lang="en-US" altLang="bg-BG" b="0" baseline="0" dirty="0">
                <a:latin typeface="Times New Roman" panose="02020603050405020304" pitchFamily="18" charset="0"/>
              </a:rPr>
              <a:t>,</a:t>
            </a:r>
            <a:r>
              <a:rPr lang="bg-BG" altLang="bg-BG" b="0" baseline="0" dirty="0">
                <a:latin typeface="Times New Roman" panose="02020603050405020304" pitchFamily="18" charset="0"/>
              </a:rPr>
              <a:t>0,</a:t>
            </a:r>
            <a:r>
              <a:rPr lang="en-US" altLang="bg-BG" b="0" baseline="0" dirty="0">
                <a:latin typeface="Times New Roman" panose="02020603050405020304" pitchFamily="18" charset="0"/>
              </a:rPr>
              <a:t>1</a:t>
            </a:r>
            <a:r>
              <a:rPr lang="bg-BG" altLang="bg-BG" b="0" baseline="0" dirty="0">
                <a:latin typeface="Times New Roman" panose="02020603050405020304" pitchFamily="18" charset="0"/>
              </a:rPr>
              <a:t>6лв</a:t>
            </a:r>
            <a:r>
              <a:rPr lang="en-US" altLang="bg-BG" b="0" baseline="0" dirty="0">
                <a:latin typeface="Times New Roman" panose="02020603050405020304" pitchFamily="18" charset="0"/>
              </a:rPr>
              <a:t>/kWh, </a:t>
            </a:r>
            <a:r>
              <a:rPr lang="bg-BG" altLang="bg-BG" b="0" baseline="0" dirty="0">
                <a:latin typeface="Times New Roman" panose="02020603050405020304" pitchFamily="18" charset="0"/>
              </a:rPr>
              <a:t>отворени СК</a:t>
            </a:r>
            <a:r>
              <a:rPr lang="en-US" altLang="bg-BG" b="0" baseline="0" dirty="0">
                <a:latin typeface="Times New Roman" panose="02020603050405020304" pitchFamily="18" charset="0"/>
              </a:rPr>
              <a:t>,</a:t>
            </a:r>
          </a:p>
          <a:p>
            <a:pPr>
              <a:lnSpc>
                <a:spcPct val="90000"/>
              </a:lnSpc>
              <a:spcBef>
                <a:spcPct val="0"/>
              </a:spcBef>
              <a:buSzTx/>
              <a:buFontTx/>
              <a:buNone/>
            </a:pPr>
            <a:r>
              <a:rPr lang="en-US" altLang="bg-BG" b="0" baseline="0" dirty="0">
                <a:latin typeface="Times New Roman" panose="02020603050405020304" pitchFamily="18" charset="0"/>
              </a:rPr>
              <a:t>80% </a:t>
            </a:r>
            <a:r>
              <a:rPr lang="bg-BG" altLang="bg-BG" b="0" baseline="0" dirty="0">
                <a:latin typeface="Times New Roman" panose="02020603050405020304" pitchFamily="18" charset="0"/>
              </a:rPr>
              <a:t>кпд на ПА</a:t>
            </a:r>
            <a:endParaRPr lang="en-US" altLang="bg-BG" b="0" baseline="0" dirty="0">
              <a:latin typeface="Times New Roman" panose="02020603050405020304" pitchFamily="18" charset="0"/>
            </a:endParaRPr>
          </a:p>
        </p:txBody>
      </p:sp>
      <p:sp>
        <p:nvSpPr>
          <p:cNvPr id="28676" name="Rectangle 4"/>
          <p:cNvSpPr>
            <a:spLocks noChangeArrowheads="1"/>
          </p:cNvSpPr>
          <p:nvPr/>
        </p:nvSpPr>
        <p:spPr bwMode="auto">
          <a:xfrm>
            <a:off x="987425" y="6146800"/>
            <a:ext cx="1214438" cy="417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b="0" baseline="0" dirty="0">
                <a:latin typeface="Times New Roman" panose="02020603050405020304" pitchFamily="18" charset="0"/>
              </a:rPr>
              <a:t>Дадено</a:t>
            </a:r>
            <a:r>
              <a:rPr lang="en-US" altLang="bg-BG" b="0" baseline="0" dirty="0">
                <a:latin typeface="Times New Roman" panose="02020603050405020304" pitchFamily="18" charset="0"/>
              </a:rPr>
              <a:t>:</a:t>
            </a:r>
          </a:p>
        </p:txBody>
      </p:sp>
      <p:sp>
        <p:nvSpPr>
          <p:cNvPr id="28677" name="Rectangle 67"/>
          <p:cNvSpPr>
            <a:spLocks noChangeArrowheads="1"/>
          </p:cNvSpPr>
          <p:nvPr/>
        </p:nvSpPr>
        <p:spPr bwMode="auto">
          <a:xfrm>
            <a:off x="1414463" y="2063750"/>
            <a:ext cx="7354887" cy="3549650"/>
          </a:xfrm>
          <a:prstGeom prst="rect">
            <a:avLst/>
          </a:prstGeom>
          <a:noFill/>
          <a:ln w="38100" cmpd="dbl">
            <a:solidFill>
              <a:srgbClr val="EEDA1C"/>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grpSp>
        <p:nvGrpSpPr>
          <p:cNvPr id="28678" name="Group 25"/>
          <p:cNvGrpSpPr>
            <a:grpSpLocks/>
          </p:cNvGrpSpPr>
          <p:nvPr/>
        </p:nvGrpSpPr>
        <p:grpSpPr bwMode="auto">
          <a:xfrm>
            <a:off x="1400175" y="2155825"/>
            <a:ext cx="6721475" cy="2905125"/>
            <a:chOff x="882" y="1358"/>
            <a:chExt cx="4234" cy="1830"/>
          </a:xfrm>
        </p:grpSpPr>
        <p:sp>
          <p:nvSpPr>
            <p:cNvPr id="28720" name="Line 6"/>
            <p:cNvSpPr>
              <a:spLocks noChangeShapeType="1"/>
            </p:cNvSpPr>
            <p:nvPr/>
          </p:nvSpPr>
          <p:spPr bwMode="auto">
            <a:xfrm>
              <a:off x="1572" y="1479"/>
              <a:ext cx="1" cy="1586"/>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21" name="Rectangle 7"/>
            <p:cNvSpPr>
              <a:spLocks noChangeArrowheads="1"/>
            </p:cNvSpPr>
            <p:nvPr/>
          </p:nvSpPr>
          <p:spPr bwMode="auto">
            <a:xfrm>
              <a:off x="1568" y="1475"/>
              <a:ext cx="3548"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8722" name="Line 8"/>
            <p:cNvSpPr>
              <a:spLocks noChangeShapeType="1"/>
            </p:cNvSpPr>
            <p:nvPr/>
          </p:nvSpPr>
          <p:spPr bwMode="auto">
            <a:xfrm>
              <a:off x="1514" y="1475"/>
              <a:ext cx="5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23" name="Rectangle 9"/>
            <p:cNvSpPr>
              <a:spLocks noChangeArrowheads="1"/>
            </p:cNvSpPr>
            <p:nvPr/>
          </p:nvSpPr>
          <p:spPr bwMode="auto">
            <a:xfrm>
              <a:off x="1088" y="1358"/>
              <a:ext cx="478"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1000</a:t>
              </a:r>
              <a:endParaRPr lang="en-US" altLang="bg-BG" dirty="0"/>
            </a:p>
          </p:txBody>
        </p:sp>
        <p:sp>
          <p:nvSpPr>
            <p:cNvPr id="28724" name="Rectangle 10"/>
            <p:cNvSpPr>
              <a:spLocks noChangeArrowheads="1"/>
            </p:cNvSpPr>
            <p:nvPr/>
          </p:nvSpPr>
          <p:spPr bwMode="auto">
            <a:xfrm>
              <a:off x="1568" y="1793"/>
              <a:ext cx="3548"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8725" name="Line 11"/>
            <p:cNvSpPr>
              <a:spLocks noChangeShapeType="1"/>
            </p:cNvSpPr>
            <p:nvPr/>
          </p:nvSpPr>
          <p:spPr bwMode="auto">
            <a:xfrm>
              <a:off x="1514" y="1793"/>
              <a:ext cx="5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26" name="Rectangle 12"/>
            <p:cNvSpPr>
              <a:spLocks noChangeArrowheads="1"/>
            </p:cNvSpPr>
            <p:nvPr/>
          </p:nvSpPr>
          <p:spPr bwMode="auto">
            <a:xfrm>
              <a:off x="1186" y="1676"/>
              <a:ext cx="379"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800</a:t>
              </a:r>
              <a:endParaRPr lang="en-US" altLang="bg-BG" dirty="0"/>
            </a:p>
          </p:txBody>
        </p:sp>
        <p:sp>
          <p:nvSpPr>
            <p:cNvPr id="28727" name="Rectangle 13"/>
            <p:cNvSpPr>
              <a:spLocks noChangeArrowheads="1"/>
            </p:cNvSpPr>
            <p:nvPr/>
          </p:nvSpPr>
          <p:spPr bwMode="auto">
            <a:xfrm>
              <a:off x="1568" y="2113"/>
              <a:ext cx="3548"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8728" name="Line 14"/>
            <p:cNvSpPr>
              <a:spLocks noChangeShapeType="1"/>
            </p:cNvSpPr>
            <p:nvPr/>
          </p:nvSpPr>
          <p:spPr bwMode="auto">
            <a:xfrm>
              <a:off x="1514" y="2113"/>
              <a:ext cx="5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29" name="Rectangle 15"/>
            <p:cNvSpPr>
              <a:spLocks noChangeArrowheads="1"/>
            </p:cNvSpPr>
            <p:nvPr/>
          </p:nvSpPr>
          <p:spPr bwMode="auto">
            <a:xfrm>
              <a:off x="1186" y="1996"/>
              <a:ext cx="379"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600</a:t>
              </a:r>
              <a:endParaRPr lang="en-US" altLang="bg-BG" dirty="0"/>
            </a:p>
          </p:txBody>
        </p:sp>
        <p:sp>
          <p:nvSpPr>
            <p:cNvPr id="28730" name="Rectangle 16"/>
            <p:cNvSpPr>
              <a:spLocks noChangeArrowheads="1"/>
            </p:cNvSpPr>
            <p:nvPr/>
          </p:nvSpPr>
          <p:spPr bwMode="auto">
            <a:xfrm>
              <a:off x="1568" y="2431"/>
              <a:ext cx="3548"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8731" name="Line 17"/>
            <p:cNvSpPr>
              <a:spLocks noChangeShapeType="1"/>
            </p:cNvSpPr>
            <p:nvPr/>
          </p:nvSpPr>
          <p:spPr bwMode="auto">
            <a:xfrm>
              <a:off x="1514" y="2431"/>
              <a:ext cx="5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32" name="Rectangle 18"/>
            <p:cNvSpPr>
              <a:spLocks noChangeArrowheads="1"/>
            </p:cNvSpPr>
            <p:nvPr/>
          </p:nvSpPr>
          <p:spPr bwMode="auto">
            <a:xfrm>
              <a:off x="1186" y="2314"/>
              <a:ext cx="379"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400</a:t>
              </a:r>
              <a:endParaRPr lang="en-US" altLang="bg-BG" dirty="0"/>
            </a:p>
          </p:txBody>
        </p:sp>
        <p:sp>
          <p:nvSpPr>
            <p:cNvPr id="28733" name="Rectangle 19"/>
            <p:cNvSpPr>
              <a:spLocks noChangeArrowheads="1"/>
            </p:cNvSpPr>
            <p:nvPr/>
          </p:nvSpPr>
          <p:spPr bwMode="auto">
            <a:xfrm>
              <a:off x="1568" y="2750"/>
              <a:ext cx="3548"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8734" name="Line 20"/>
            <p:cNvSpPr>
              <a:spLocks noChangeShapeType="1"/>
            </p:cNvSpPr>
            <p:nvPr/>
          </p:nvSpPr>
          <p:spPr bwMode="auto">
            <a:xfrm>
              <a:off x="1514" y="2750"/>
              <a:ext cx="5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35" name="Rectangle 21"/>
            <p:cNvSpPr>
              <a:spLocks noChangeArrowheads="1"/>
            </p:cNvSpPr>
            <p:nvPr/>
          </p:nvSpPr>
          <p:spPr bwMode="auto">
            <a:xfrm>
              <a:off x="1186" y="2633"/>
              <a:ext cx="379"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200</a:t>
              </a:r>
              <a:endParaRPr lang="en-US" altLang="bg-BG" dirty="0"/>
            </a:p>
          </p:txBody>
        </p:sp>
        <p:sp>
          <p:nvSpPr>
            <p:cNvPr id="28736" name="Line 22"/>
            <p:cNvSpPr>
              <a:spLocks noChangeShapeType="1"/>
            </p:cNvSpPr>
            <p:nvPr/>
          </p:nvSpPr>
          <p:spPr bwMode="auto">
            <a:xfrm>
              <a:off x="1514" y="3068"/>
              <a:ext cx="5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37" name="Rectangle 23"/>
            <p:cNvSpPr>
              <a:spLocks noChangeArrowheads="1"/>
            </p:cNvSpPr>
            <p:nvPr/>
          </p:nvSpPr>
          <p:spPr bwMode="auto">
            <a:xfrm>
              <a:off x="1383" y="2951"/>
              <a:ext cx="182"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0</a:t>
              </a:r>
              <a:endParaRPr lang="en-US" altLang="bg-BG" dirty="0"/>
            </a:p>
          </p:txBody>
        </p:sp>
        <p:sp>
          <p:nvSpPr>
            <p:cNvPr id="28738" name="Rectangle 24"/>
            <p:cNvSpPr>
              <a:spLocks noChangeArrowheads="1"/>
            </p:cNvSpPr>
            <p:nvPr/>
          </p:nvSpPr>
          <p:spPr bwMode="auto">
            <a:xfrm rot="-5400000">
              <a:off x="380" y="2134"/>
              <a:ext cx="1217"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aseline="0" dirty="0">
                  <a:solidFill>
                    <a:srgbClr val="FFFF00"/>
                  </a:solidFill>
                  <a:latin typeface="Times" panose="02020603050405020304" pitchFamily="18" charset="0"/>
                </a:rPr>
                <a:t>Год.разходи,лв.</a:t>
              </a:r>
              <a:endParaRPr lang="en-US" altLang="bg-BG" dirty="0"/>
            </a:p>
          </p:txBody>
        </p:sp>
      </p:grpSp>
      <p:grpSp>
        <p:nvGrpSpPr>
          <p:cNvPr id="28679" name="Group 45"/>
          <p:cNvGrpSpPr>
            <a:grpSpLocks/>
          </p:cNvGrpSpPr>
          <p:nvPr/>
        </p:nvGrpSpPr>
        <p:grpSpPr bwMode="auto">
          <a:xfrm>
            <a:off x="2438400" y="2362200"/>
            <a:ext cx="5948363" cy="3281363"/>
            <a:chOff x="1522" y="1475"/>
            <a:chExt cx="3747" cy="2067"/>
          </a:xfrm>
        </p:grpSpPr>
        <p:sp>
          <p:nvSpPr>
            <p:cNvPr id="28701" name="Line 26"/>
            <p:cNvSpPr>
              <a:spLocks noChangeShapeType="1"/>
            </p:cNvSpPr>
            <p:nvPr/>
          </p:nvSpPr>
          <p:spPr bwMode="auto">
            <a:xfrm>
              <a:off x="1576" y="3068"/>
              <a:ext cx="3534"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02" name="Rectangle 27"/>
            <p:cNvSpPr>
              <a:spLocks noChangeArrowheads="1"/>
            </p:cNvSpPr>
            <p:nvPr/>
          </p:nvSpPr>
          <p:spPr bwMode="auto">
            <a:xfrm>
              <a:off x="5114" y="1475"/>
              <a:ext cx="2" cy="1592"/>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8703" name="Line 28"/>
            <p:cNvSpPr>
              <a:spLocks noChangeShapeType="1"/>
            </p:cNvSpPr>
            <p:nvPr/>
          </p:nvSpPr>
          <p:spPr bwMode="auto">
            <a:xfrm flipV="1">
              <a:off x="5114" y="3068"/>
              <a:ext cx="1" cy="5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04" name="Rectangle 29"/>
            <p:cNvSpPr>
              <a:spLocks noChangeArrowheads="1"/>
            </p:cNvSpPr>
            <p:nvPr/>
          </p:nvSpPr>
          <p:spPr bwMode="auto">
            <a:xfrm>
              <a:off x="4917" y="3123"/>
              <a:ext cx="352"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2500</a:t>
              </a:r>
              <a:endParaRPr lang="en-US" altLang="bg-BG" dirty="0"/>
            </a:p>
          </p:txBody>
        </p:sp>
        <p:sp>
          <p:nvSpPr>
            <p:cNvPr id="28705" name="Rectangle 30"/>
            <p:cNvSpPr>
              <a:spLocks noChangeArrowheads="1"/>
            </p:cNvSpPr>
            <p:nvPr/>
          </p:nvSpPr>
          <p:spPr bwMode="auto">
            <a:xfrm>
              <a:off x="4405" y="1475"/>
              <a:ext cx="2" cy="1592"/>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8706" name="Line 31"/>
            <p:cNvSpPr>
              <a:spLocks noChangeShapeType="1"/>
            </p:cNvSpPr>
            <p:nvPr/>
          </p:nvSpPr>
          <p:spPr bwMode="auto">
            <a:xfrm flipV="1">
              <a:off x="4405" y="3068"/>
              <a:ext cx="1" cy="5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07" name="Rectangle 32"/>
            <p:cNvSpPr>
              <a:spLocks noChangeArrowheads="1"/>
            </p:cNvSpPr>
            <p:nvPr/>
          </p:nvSpPr>
          <p:spPr bwMode="auto">
            <a:xfrm>
              <a:off x="4208" y="3123"/>
              <a:ext cx="352"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2000</a:t>
              </a:r>
              <a:endParaRPr lang="en-US" altLang="bg-BG" dirty="0"/>
            </a:p>
          </p:txBody>
        </p:sp>
        <p:sp>
          <p:nvSpPr>
            <p:cNvPr id="28708" name="Rectangle 33"/>
            <p:cNvSpPr>
              <a:spLocks noChangeArrowheads="1"/>
            </p:cNvSpPr>
            <p:nvPr/>
          </p:nvSpPr>
          <p:spPr bwMode="auto">
            <a:xfrm>
              <a:off x="3697" y="1475"/>
              <a:ext cx="3" cy="1592"/>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8709" name="Line 34"/>
            <p:cNvSpPr>
              <a:spLocks noChangeShapeType="1"/>
            </p:cNvSpPr>
            <p:nvPr/>
          </p:nvSpPr>
          <p:spPr bwMode="auto">
            <a:xfrm flipV="1">
              <a:off x="3697" y="3068"/>
              <a:ext cx="1" cy="5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10" name="Rectangle 35"/>
            <p:cNvSpPr>
              <a:spLocks noChangeArrowheads="1"/>
            </p:cNvSpPr>
            <p:nvPr/>
          </p:nvSpPr>
          <p:spPr bwMode="auto">
            <a:xfrm>
              <a:off x="3501" y="3123"/>
              <a:ext cx="352"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1500</a:t>
              </a:r>
              <a:endParaRPr lang="en-US" altLang="bg-BG" dirty="0"/>
            </a:p>
          </p:txBody>
        </p:sp>
        <p:sp>
          <p:nvSpPr>
            <p:cNvPr id="28711" name="Rectangle 36"/>
            <p:cNvSpPr>
              <a:spLocks noChangeArrowheads="1"/>
            </p:cNvSpPr>
            <p:nvPr/>
          </p:nvSpPr>
          <p:spPr bwMode="auto">
            <a:xfrm>
              <a:off x="2988" y="1475"/>
              <a:ext cx="2" cy="1592"/>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8712" name="Line 37"/>
            <p:cNvSpPr>
              <a:spLocks noChangeShapeType="1"/>
            </p:cNvSpPr>
            <p:nvPr/>
          </p:nvSpPr>
          <p:spPr bwMode="auto">
            <a:xfrm flipV="1">
              <a:off x="2988" y="3068"/>
              <a:ext cx="1" cy="5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13" name="Rectangle 38"/>
            <p:cNvSpPr>
              <a:spLocks noChangeArrowheads="1"/>
            </p:cNvSpPr>
            <p:nvPr/>
          </p:nvSpPr>
          <p:spPr bwMode="auto">
            <a:xfrm>
              <a:off x="2791" y="3123"/>
              <a:ext cx="352"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1000</a:t>
              </a:r>
              <a:endParaRPr lang="en-US" altLang="bg-BG" dirty="0"/>
            </a:p>
          </p:txBody>
        </p:sp>
        <p:sp>
          <p:nvSpPr>
            <p:cNvPr id="28714" name="Rectangle 39"/>
            <p:cNvSpPr>
              <a:spLocks noChangeArrowheads="1"/>
            </p:cNvSpPr>
            <p:nvPr/>
          </p:nvSpPr>
          <p:spPr bwMode="auto">
            <a:xfrm>
              <a:off x="2281" y="1475"/>
              <a:ext cx="2" cy="1592"/>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8715" name="Line 40"/>
            <p:cNvSpPr>
              <a:spLocks noChangeShapeType="1"/>
            </p:cNvSpPr>
            <p:nvPr/>
          </p:nvSpPr>
          <p:spPr bwMode="auto">
            <a:xfrm flipV="1">
              <a:off x="2281" y="3068"/>
              <a:ext cx="1" cy="5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16" name="Rectangle 41"/>
            <p:cNvSpPr>
              <a:spLocks noChangeArrowheads="1"/>
            </p:cNvSpPr>
            <p:nvPr/>
          </p:nvSpPr>
          <p:spPr bwMode="auto">
            <a:xfrm>
              <a:off x="2133" y="3123"/>
              <a:ext cx="264"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500</a:t>
              </a:r>
              <a:endParaRPr lang="en-US" altLang="bg-BG" dirty="0"/>
            </a:p>
          </p:txBody>
        </p:sp>
        <p:sp>
          <p:nvSpPr>
            <p:cNvPr id="28717" name="Line 42"/>
            <p:cNvSpPr>
              <a:spLocks noChangeShapeType="1"/>
            </p:cNvSpPr>
            <p:nvPr/>
          </p:nvSpPr>
          <p:spPr bwMode="auto">
            <a:xfrm flipV="1">
              <a:off x="1572" y="3068"/>
              <a:ext cx="1" cy="5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18" name="Rectangle 43"/>
            <p:cNvSpPr>
              <a:spLocks noChangeArrowheads="1"/>
            </p:cNvSpPr>
            <p:nvPr/>
          </p:nvSpPr>
          <p:spPr bwMode="auto">
            <a:xfrm>
              <a:off x="1522" y="3123"/>
              <a:ext cx="88"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0</a:t>
              </a:r>
              <a:endParaRPr lang="en-US" altLang="bg-BG" dirty="0"/>
            </a:p>
          </p:txBody>
        </p:sp>
        <p:sp>
          <p:nvSpPr>
            <p:cNvPr id="28719" name="Rectangle 44"/>
            <p:cNvSpPr>
              <a:spLocks noChangeArrowheads="1"/>
            </p:cNvSpPr>
            <p:nvPr/>
          </p:nvSpPr>
          <p:spPr bwMode="auto">
            <a:xfrm>
              <a:off x="2693" y="3331"/>
              <a:ext cx="933"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aseline="0" dirty="0">
                  <a:solidFill>
                    <a:srgbClr val="FFFF00"/>
                  </a:solidFill>
                  <a:latin typeface="Times" panose="02020603050405020304" pitchFamily="18" charset="0"/>
                </a:rPr>
                <a:t>Дебит,м3/ч</a:t>
              </a:r>
              <a:r>
                <a:rPr lang="en-US" altLang="bg-BG" sz="2200" baseline="0" dirty="0">
                  <a:solidFill>
                    <a:srgbClr val="FFFF00"/>
                  </a:solidFill>
                  <a:latin typeface="Times" panose="02020603050405020304" pitchFamily="18" charset="0"/>
                </a:rPr>
                <a:t>)</a:t>
              </a:r>
              <a:endParaRPr lang="en-US" altLang="bg-BG" dirty="0"/>
            </a:p>
          </p:txBody>
        </p:sp>
      </p:grpSp>
      <p:sp>
        <p:nvSpPr>
          <p:cNvPr id="28680" name="Freeform 46"/>
          <p:cNvSpPr>
            <a:spLocks/>
          </p:cNvSpPr>
          <p:nvPr/>
        </p:nvSpPr>
        <p:spPr bwMode="auto">
          <a:xfrm>
            <a:off x="2495550" y="2800350"/>
            <a:ext cx="5622925" cy="2070100"/>
          </a:xfrm>
          <a:custGeom>
            <a:avLst/>
            <a:gdLst>
              <a:gd name="T0" fmla="*/ 0 w 3542"/>
              <a:gd name="T1" fmla="*/ 2147483646 h 1304"/>
              <a:gd name="T2" fmla="*/ 355342825 w 3542"/>
              <a:gd name="T3" fmla="*/ 2147483646 h 1304"/>
              <a:gd name="T4" fmla="*/ 713205013 w 3542"/>
              <a:gd name="T5" fmla="*/ 2147483646 h 1304"/>
              <a:gd name="T6" fmla="*/ 1068546250 w 3542"/>
              <a:gd name="T7" fmla="*/ 2147483646 h 1304"/>
              <a:gd name="T8" fmla="*/ 1423889075 w 3542"/>
              <a:gd name="T9" fmla="*/ 2147483646 h 1304"/>
              <a:gd name="T10" fmla="*/ 1786791575 w 3542"/>
              <a:gd name="T11" fmla="*/ 2147483646 h 1304"/>
              <a:gd name="T12" fmla="*/ 2142132813 w 3542"/>
              <a:gd name="T13" fmla="*/ 2147483646 h 1304"/>
              <a:gd name="T14" fmla="*/ 2147483646 w 3542"/>
              <a:gd name="T15" fmla="*/ 2147483646 h 1304"/>
              <a:gd name="T16" fmla="*/ 2147483646 w 3542"/>
              <a:gd name="T17" fmla="*/ 2147483646 h 1304"/>
              <a:gd name="T18" fmla="*/ 2147483646 w 3542"/>
              <a:gd name="T19" fmla="*/ 2147483646 h 1304"/>
              <a:gd name="T20" fmla="*/ 2147483646 w 3542"/>
              <a:gd name="T21" fmla="*/ 2147483646 h 1304"/>
              <a:gd name="T22" fmla="*/ 2147483646 w 3542"/>
              <a:gd name="T23" fmla="*/ 2147483646 h 1304"/>
              <a:gd name="T24" fmla="*/ 2147483646 w 3542"/>
              <a:gd name="T25" fmla="*/ 2147483646 h 1304"/>
              <a:gd name="T26" fmla="*/ 2147483646 w 3542"/>
              <a:gd name="T27" fmla="*/ 2147483646 h 1304"/>
              <a:gd name="T28" fmla="*/ 2147483646 w 3542"/>
              <a:gd name="T29" fmla="*/ 2147483646 h 1304"/>
              <a:gd name="T30" fmla="*/ 2147483646 w 3542"/>
              <a:gd name="T31" fmla="*/ 2147483646 h 1304"/>
              <a:gd name="T32" fmla="*/ 2147483646 w 3542"/>
              <a:gd name="T33" fmla="*/ 2147483646 h 1304"/>
              <a:gd name="T34" fmla="*/ 2147483646 w 3542"/>
              <a:gd name="T35" fmla="*/ 2147483646 h 1304"/>
              <a:gd name="T36" fmla="*/ 2147483646 w 3542"/>
              <a:gd name="T37" fmla="*/ 2061487813 h 1304"/>
              <a:gd name="T38" fmla="*/ 2147483646 w 3542"/>
              <a:gd name="T39" fmla="*/ 1847275325 h 1304"/>
              <a:gd name="T40" fmla="*/ 2147483646 w 3542"/>
              <a:gd name="T41" fmla="*/ 1602819375 h 1304"/>
              <a:gd name="T42" fmla="*/ 2147483646 w 3542"/>
              <a:gd name="T43" fmla="*/ 1340723125 h 1304"/>
              <a:gd name="T44" fmla="*/ 2147483646 w 3542"/>
              <a:gd name="T45" fmla="*/ 1045865638 h 1304"/>
              <a:gd name="T46" fmla="*/ 2147483646 w 3542"/>
              <a:gd name="T47" fmla="*/ 728325950 h 1304"/>
              <a:gd name="T48" fmla="*/ 2147483646 w 3542"/>
              <a:gd name="T49" fmla="*/ 378023438 h 1304"/>
              <a:gd name="T50" fmla="*/ 2147483646 w 3542"/>
              <a:gd name="T51" fmla="*/ 0 h 13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3542" h="1304">
                <a:moveTo>
                  <a:pt x="0" y="1304"/>
                </a:moveTo>
                <a:lnTo>
                  <a:pt x="141" y="1304"/>
                </a:lnTo>
                <a:lnTo>
                  <a:pt x="283" y="1304"/>
                </a:lnTo>
                <a:lnTo>
                  <a:pt x="424" y="1303"/>
                </a:lnTo>
                <a:lnTo>
                  <a:pt x="565" y="1299"/>
                </a:lnTo>
                <a:lnTo>
                  <a:pt x="709" y="1293"/>
                </a:lnTo>
                <a:lnTo>
                  <a:pt x="850" y="1286"/>
                </a:lnTo>
                <a:lnTo>
                  <a:pt x="992" y="1275"/>
                </a:lnTo>
                <a:lnTo>
                  <a:pt x="1133" y="1262"/>
                </a:lnTo>
                <a:lnTo>
                  <a:pt x="1275" y="1244"/>
                </a:lnTo>
                <a:lnTo>
                  <a:pt x="1416" y="1220"/>
                </a:lnTo>
                <a:lnTo>
                  <a:pt x="1558" y="1193"/>
                </a:lnTo>
                <a:lnTo>
                  <a:pt x="1699" y="1160"/>
                </a:lnTo>
                <a:lnTo>
                  <a:pt x="1843" y="1122"/>
                </a:lnTo>
                <a:lnTo>
                  <a:pt x="1984" y="1076"/>
                </a:lnTo>
                <a:lnTo>
                  <a:pt x="2125" y="1023"/>
                </a:lnTo>
                <a:lnTo>
                  <a:pt x="2267" y="963"/>
                </a:lnTo>
                <a:lnTo>
                  <a:pt x="2408" y="895"/>
                </a:lnTo>
                <a:lnTo>
                  <a:pt x="2550" y="818"/>
                </a:lnTo>
                <a:lnTo>
                  <a:pt x="2691" y="733"/>
                </a:lnTo>
                <a:lnTo>
                  <a:pt x="2833" y="636"/>
                </a:lnTo>
                <a:lnTo>
                  <a:pt x="2976" y="532"/>
                </a:lnTo>
                <a:lnTo>
                  <a:pt x="3118" y="415"/>
                </a:lnTo>
                <a:lnTo>
                  <a:pt x="3259" y="289"/>
                </a:lnTo>
                <a:lnTo>
                  <a:pt x="3401" y="150"/>
                </a:lnTo>
                <a:lnTo>
                  <a:pt x="3542" y="0"/>
                </a:lnTo>
              </a:path>
            </a:pathLst>
          </a:custGeom>
          <a:noFill/>
          <a:ln w="39688">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28681" name="Freeform 47"/>
          <p:cNvSpPr>
            <a:spLocks/>
          </p:cNvSpPr>
          <p:nvPr/>
        </p:nvSpPr>
        <p:spPr bwMode="auto">
          <a:xfrm>
            <a:off x="2514600" y="4267200"/>
            <a:ext cx="5622925" cy="620713"/>
          </a:xfrm>
          <a:custGeom>
            <a:avLst/>
            <a:gdLst>
              <a:gd name="T0" fmla="*/ 0 w 3542"/>
              <a:gd name="T1" fmla="*/ 985382681 h 391"/>
              <a:gd name="T2" fmla="*/ 355342825 w 3542"/>
              <a:gd name="T3" fmla="*/ 985382681 h 391"/>
              <a:gd name="T4" fmla="*/ 713205013 w 3542"/>
              <a:gd name="T5" fmla="*/ 985382681 h 391"/>
              <a:gd name="T6" fmla="*/ 1068546250 w 3542"/>
              <a:gd name="T7" fmla="*/ 985382681 h 391"/>
              <a:gd name="T8" fmla="*/ 1426408438 w 3542"/>
              <a:gd name="T9" fmla="*/ 980342365 h 391"/>
              <a:gd name="T10" fmla="*/ 1786791575 w 3542"/>
              <a:gd name="T11" fmla="*/ 977821413 h 391"/>
              <a:gd name="T12" fmla="*/ 2144653763 w 3542"/>
              <a:gd name="T13" fmla="*/ 972781096 h 391"/>
              <a:gd name="T14" fmla="*/ 2147483646 w 3542"/>
              <a:gd name="T15" fmla="*/ 962700463 h 391"/>
              <a:gd name="T16" fmla="*/ 2147483646 w 3542"/>
              <a:gd name="T17" fmla="*/ 955140782 h 391"/>
              <a:gd name="T18" fmla="*/ 2147483646 w 3542"/>
              <a:gd name="T19" fmla="*/ 940019832 h 391"/>
              <a:gd name="T20" fmla="*/ 2147483646 w 3542"/>
              <a:gd name="T21" fmla="*/ 922377930 h 391"/>
              <a:gd name="T22" fmla="*/ 2147483646 w 3542"/>
              <a:gd name="T23" fmla="*/ 902216664 h 391"/>
              <a:gd name="T24" fmla="*/ 2147483646 w 3542"/>
              <a:gd name="T25" fmla="*/ 874495717 h 391"/>
              <a:gd name="T26" fmla="*/ 2147483646 w 3542"/>
              <a:gd name="T27" fmla="*/ 846773182 h 391"/>
              <a:gd name="T28" fmla="*/ 2147483646 w 3542"/>
              <a:gd name="T29" fmla="*/ 811490966 h 391"/>
              <a:gd name="T30" fmla="*/ 2147483646 w 3542"/>
              <a:gd name="T31" fmla="*/ 773689386 h 391"/>
              <a:gd name="T32" fmla="*/ 2147483646 w 3542"/>
              <a:gd name="T33" fmla="*/ 728326537 h 391"/>
              <a:gd name="T34" fmla="*/ 2147483646 w 3542"/>
              <a:gd name="T35" fmla="*/ 677923371 h 391"/>
              <a:gd name="T36" fmla="*/ 2147483646 w 3542"/>
              <a:gd name="T37" fmla="*/ 617439572 h 391"/>
              <a:gd name="T38" fmla="*/ 2147483646 w 3542"/>
              <a:gd name="T39" fmla="*/ 554434822 h 391"/>
              <a:gd name="T40" fmla="*/ 2147483646 w 3542"/>
              <a:gd name="T41" fmla="*/ 478830073 h 391"/>
              <a:gd name="T42" fmla="*/ 2147483646 w 3542"/>
              <a:gd name="T43" fmla="*/ 400705960 h 391"/>
              <a:gd name="T44" fmla="*/ 2147483646 w 3542"/>
              <a:gd name="T45" fmla="*/ 315020579 h 391"/>
              <a:gd name="T46" fmla="*/ 2147483646 w 3542"/>
              <a:gd name="T47" fmla="*/ 216733612 h 391"/>
              <a:gd name="T48" fmla="*/ 2147483646 w 3542"/>
              <a:gd name="T49" fmla="*/ 115927281 h 391"/>
              <a:gd name="T50" fmla="*/ 2147483646 w 3542"/>
              <a:gd name="T51" fmla="*/ 0 h 39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3542" h="391">
                <a:moveTo>
                  <a:pt x="0" y="391"/>
                </a:moveTo>
                <a:lnTo>
                  <a:pt x="141" y="391"/>
                </a:lnTo>
                <a:lnTo>
                  <a:pt x="283" y="391"/>
                </a:lnTo>
                <a:lnTo>
                  <a:pt x="424" y="391"/>
                </a:lnTo>
                <a:lnTo>
                  <a:pt x="566" y="389"/>
                </a:lnTo>
                <a:lnTo>
                  <a:pt x="709" y="388"/>
                </a:lnTo>
                <a:lnTo>
                  <a:pt x="851" y="386"/>
                </a:lnTo>
                <a:lnTo>
                  <a:pt x="992" y="382"/>
                </a:lnTo>
                <a:lnTo>
                  <a:pt x="1134" y="379"/>
                </a:lnTo>
                <a:lnTo>
                  <a:pt x="1275" y="373"/>
                </a:lnTo>
                <a:lnTo>
                  <a:pt x="1416" y="366"/>
                </a:lnTo>
                <a:lnTo>
                  <a:pt x="1558" y="358"/>
                </a:lnTo>
                <a:lnTo>
                  <a:pt x="1699" y="347"/>
                </a:lnTo>
                <a:lnTo>
                  <a:pt x="1843" y="336"/>
                </a:lnTo>
                <a:lnTo>
                  <a:pt x="1984" y="322"/>
                </a:lnTo>
                <a:lnTo>
                  <a:pt x="2126" y="307"/>
                </a:lnTo>
                <a:lnTo>
                  <a:pt x="2267" y="289"/>
                </a:lnTo>
                <a:lnTo>
                  <a:pt x="2409" y="269"/>
                </a:lnTo>
                <a:lnTo>
                  <a:pt x="2550" y="245"/>
                </a:lnTo>
                <a:lnTo>
                  <a:pt x="2692" y="220"/>
                </a:lnTo>
                <a:lnTo>
                  <a:pt x="2833" y="190"/>
                </a:lnTo>
                <a:lnTo>
                  <a:pt x="2977" y="159"/>
                </a:lnTo>
                <a:lnTo>
                  <a:pt x="3118" y="125"/>
                </a:lnTo>
                <a:lnTo>
                  <a:pt x="3259" y="86"/>
                </a:lnTo>
                <a:lnTo>
                  <a:pt x="3401" y="46"/>
                </a:lnTo>
                <a:lnTo>
                  <a:pt x="3542" y="0"/>
                </a:lnTo>
              </a:path>
            </a:pathLst>
          </a:custGeom>
          <a:noFill/>
          <a:ln w="39688">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28682" name="Freeform 48"/>
          <p:cNvSpPr>
            <a:spLocks/>
          </p:cNvSpPr>
          <p:nvPr/>
        </p:nvSpPr>
        <p:spPr bwMode="auto">
          <a:xfrm>
            <a:off x="2738438" y="3348038"/>
            <a:ext cx="5399087" cy="1539875"/>
          </a:xfrm>
          <a:custGeom>
            <a:avLst/>
            <a:gdLst>
              <a:gd name="T0" fmla="*/ 0 w 3401"/>
              <a:gd name="T1" fmla="*/ 2147483646 h 970"/>
              <a:gd name="T2" fmla="*/ 357862154 w 3401"/>
              <a:gd name="T3" fmla="*/ 2147483646 h 970"/>
              <a:gd name="T4" fmla="*/ 713203359 w 3401"/>
              <a:gd name="T5" fmla="*/ 2147483646 h 970"/>
              <a:gd name="T6" fmla="*/ 1071065513 w 3401"/>
              <a:gd name="T7" fmla="*/ 2147483646 h 970"/>
              <a:gd name="T8" fmla="*/ 1431448617 w 3401"/>
              <a:gd name="T9" fmla="*/ 2147483646 h 970"/>
              <a:gd name="T10" fmla="*/ 1789310772 w 3401"/>
              <a:gd name="T11" fmla="*/ 2147483646 h 970"/>
              <a:gd name="T12" fmla="*/ 2144651976 w 3401"/>
              <a:gd name="T13" fmla="*/ 2147483646 h 970"/>
              <a:gd name="T14" fmla="*/ 2147483646 w 3401"/>
              <a:gd name="T15" fmla="*/ 2147483646 h 970"/>
              <a:gd name="T16" fmla="*/ 2147483646 w 3401"/>
              <a:gd name="T17" fmla="*/ 2147483646 h 970"/>
              <a:gd name="T18" fmla="*/ 2147483646 w 3401"/>
              <a:gd name="T19" fmla="*/ 2147483646 h 970"/>
              <a:gd name="T20" fmla="*/ 2147483646 w 3401"/>
              <a:gd name="T21" fmla="*/ 2147483646 h 970"/>
              <a:gd name="T22" fmla="*/ 2147483646 w 3401"/>
              <a:gd name="T23" fmla="*/ 2147483646 h 970"/>
              <a:gd name="T24" fmla="*/ 2147483646 w 3401"/>
              <a:gd name="T25" fmla="*/ 2076608750 h 970"/>
              <a:gd name="T26" fmla="*/ 2147483646 w 3401"/>
              <a:gd name="T27" fmla="*/ 1988404075 h 970"/>
              <a:gd name="T28" fmla="*/ 2147483646 w 3401"/>
              <a:gd name="T29" fmla="*/ 1887597825 h 970"/>
              <a:gd name="T30" fmla="*/ 2147483646 w 3401"/>
              <a:gd name="T31" fmla="*/ 1774190000 h 970"/>
              <a:gd name="T32" fmla="*/ 2147483646 w 3401"/>
              <a:gd name="T33" fmla="*/ 1643141875 h 970"/>
              <a:gd name="T34" fmla="*/ 2147483646 w 3401"/>
              <a:gd name="T35" fmla="*/ 1502013125 h 970"/>
              <a:gd name="T36" fmla="*/ 2147483646 w 3401"/>
              <a:gd name="T37" fmla="*/ 1340723125 h 970"/>
              <a:gd name="T38" fmla="*/ 2147483646 w 3401"/>
              <a:gd name="T39" fmla="*/ 1164312188 h 970"/>
              <a:gd name="T40" fmla="*/ 2147483646 w 3401"/>
              <a:gd name="T41" fmla="*/ 972780313 h 970"/>
              <a:gd name="T42" fmla="*/ 2147483646 w 3401"/>
              <a:gd name="T43" fmla="*/ 756046875 h 970"/>
              <a:gd name="T44" fmla="*/ 2147483646 w 3401"/>
              <a:gd name="T45" fmla="*/ 526713450 h 970"/>
              <a:gd name="T46" fmla="*/ 2147483646 w 3401"/>
              <a:gd name="T47" fmla="*/ 272176875 h 970"/>
              <a:gd name="T48" fmla="*/ 2147483646 w 3401"/>
              <a:gd name="T49" fmla="*/ 0 h 97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401" h="970">
                <a:moveTo>
                  <a:pt x="0" y="970"/>
                </a:moveTo>
                <a:lnTo>
                  <a:pt x="142" y="970"/>
                </a:lnTo>
                <a:lnTo>
                  <a:pt x="283" y="968"/>
                </a:lnTo>
                <a:lnTo>
                  <a:pt x="425" y="965"/>
                </a:lnTo>
                <a:lnTo>
                  <a:pt x="568" y="961"/>
                </a:lnTo>
                <a:lnTo>
                  <a:pt x="710" y="954"/>
                </a:lnTo>
                <a:lnTo>
                  <a:pt x="851" y="945"/>
                </a:lnTo>
                <a:lnTo>
                  <a:pt x="993" y="934"/>
                </a:lnTo>
                <a:lnTo>
                  <a:pt x="1134" y="919"/>
                </a:lnTo>
                <a:lnTo>
                  <a:pt x="1275" y="901"/>
                </a:lnTo>
                <a:lnTo>
                  <a:pt x="1417" y="879"/>
                </a:lnTo>
                <a:lnTo>
                  <a:pt x="1558" y="853"/>
                </a:lnTo>
                <a:lnTo>
                  <a:pt x="1702" y="824"/>
                </a:lnTo>
                <a:lnTo>
                  <a:pt x="1843" y="789"/>
                </a:lnTo>
                <a:lnTo>
                  <a:pt x="1985" y="749"/>
                </a:lnTo>
                <a:lnTo>
                  <a:pt x="2126" y="704"/>
                </a:lnTo>
                <a:lnTo>
                  <a:pt x="2268" y="652"/>
                </a:lnTo>
                <a:lnTo>
                  <a:pt x="2409" y="596"/>
                </a:lnTo>
                <a:lnTo>
                  <a:pt x="2551" y="532"/>
                </a:lnTo>
                <a:lnTo>
                  <a:pt x="2692" y="462"/>
                </a:lnTo>
                <a:lnTo>
                  <a:pt x="2836" y="386"/>
                </a:lnTo>
                <a:lnTo>
                  <a:pt x="2977" y="300"/>
                </a:lnTo>
                <a:lnTo>
                  <a:pt x="3118" y="209"/>
                </a:lnTo>
                <a:lnTo>
                  <a:pt x="3260" y="108"/>
                </a:lnTo>
                <a:lnTo>
                  <a:pt x="3401" y="0"/>
                </a:lnTo>
              </a:path>
            </a:pathLst>
          </a:custGeom>
          <a:noFill/>
          <a:ln w="39688">
            <a:solidFill>
              <a:srgbClr val="00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grpSp>
        <p:nvGrpSpPr>
          <p:cNvPr id="28683" name="Group 66"/>
          <p:cNvGrpSpPr>
            <a:grpSpLocks/>
          </p:cNvGrpSpPr>
          <p:nvPr/>
        </p:nvGrpSpPr>
        <p:grpSpPr bwMode="auto">
          <a:xfrm>
            <a:off x="2744788" y="2457450"/>
            <a:ext cx="3089275" cy="928688"/>
            <a:chOff x="1729" y="1548"/>
            <a:chExt cx="1946" cy="585"/>
          </a:xfrm>
        </p:grpSpPr>
        <p:sp>
          <p:nvSpPr>
            <p:cNvPr id="28684" name="Rectangle 49"/>
            <p:cNvSpPr>
              <a:spLocks noChangeArrowheads="1"/>
            </p:cNvSpPr>
            <p:nvPr/>
          </p:nvSpPr>
          <p:spPr bwMode="auto">
            <a:xfrm>
              <a:off x="1729" y="1548"/>
              <a:ext cx="1946" cy="585"/>
            </a:xfrm>
            <a:prstGeom prst="rect">
              <a:avLst/>
            </a:prstGeom>
            <a:solidFill>
              <a:srgbClr val="0025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8685" name="Rectangle 50"/>
            <p:cNvSpPr>
              <a:spLocks noChangeArrowheads="1"/>
            </p:cNvSpPr>
            <p:nvPr/>
          </p:nvSpPr>
          <p:spPr bwMode="auto">
            <a:xfrm>
              <a:off x="1742" y="1560"/>
              <a:ext cx="1921" cy="562"/>
            </a:xfrm>
            <a:prstGeom prst="rect">
              <a:avLst/>
            </a:prstGeom>
            <a:noFill/>
            <a:ln w="127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28686" name="Line 51"/>
            <p:cNvSpPr>
              <a:spLocks noChangeShapeType="1"/>
            </p:cNvSpPr>
            <p:nvPr/>
          </p:nvSpPr>
          <p:spPr bwMode="auto">
            <a:xfrm>
              <a:off x="1799" y="1665"/>
              <a:ext cx="273" cy="1"/>
            </a:xfrm>
            <a:prstGeom prst="line">
              <a:avLst/>
            </a:prstGeom>
            <a:noFill/>
            <a:ln w="39688">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687" name="Rectangle 52"/>
            <p:cNvSpPr>
              <a:spLocks noChangeArrowheads="1"/>
            </p:cNvSpPr>
            <p:nvPr/>
          </p:nvSpPr>
          <p:spPr bwMode="auto">
            <a:xfrm>
              <a:off x="2107" y="1552"/>
              <a:ext cx="1154"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 </a:t>
              </a:r>
              <a:r>
                <a:rPr lang="bg-BG" altLang="bg-BG" sz="2200" b="0" baseline="0" dirty="0">
                  <a:solidFill>
                    <a:srgbClr val="FFFF00"/>
                  </a:solidFill>
                  <a:latin typeface="Times" panose="02020603050405020304" pitchFamily="18" charset="0"/>
                </a:rPr>
                <a:t>Шибърен кран</a:t>
              </a:r>
              <a:endParaRPr lang="en-US" altLang="bg-BG" dirty="0"/>
            </a:p>
          </p:txBody>
        </p:sp>
        <p:sp>
          <p:nvSpPr>
            <p:cNvPr id="28688" name="Line 53"/>
            <p:cNvSpPr>
              <a:spLocks noChangeShapeType="1"/>
            </p:cNvSpPr>
            <p:nvPr/>
          </p:nvSpPr>
          <p:spPr bwMode="auto">
            <a:xfrm>
              <a:off x="1799" y="1841"/>
              <a:ext cx="1" cy="1"/>
            </a:xfrm>
            <a:prstGeom prst="line">
              <a:avLst/>
            </a:prstGeom>
            <a:noFill/>
            <a:ln w="39688">
              <a:solidFill>
                <a:srgbClr val="00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689" name="Line 54"/>
            <p:cNvSpPr>
              <a:spLocks noChangeShapeType="1"/>
            </p:cNvSpPr>
            <p:nvPr/>
          </p:nvSpPr>
          <p:spPr bwMode="auto">
            <a:xfrm>
              <a:off x="1834" y="1841"/>
              <a:ext cx="1" cy="1"/>
            </a:xfrm>
            <a:prstGeom prst="line">
              <a:avLst/>
            </a:prstGeom>
            <a:noFill/>
            <a:ln w="39688">
              <a:solidFill>
                <a:srgbClr val="00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690" name="Line 55"/>
            <p:cNvSpPr>
              <a:spLocks noChangeShapeType="1"/>
            </p:cNvSpPr>
            <p:nvPr/>
          </p:nvSpPr>
          <p:spPr bwMode="auto">
            <a:xfrm>
              <a:off x="1869" y="1841"/>
              <a:ext cx="1" cy="1"/>
            </a:xfrm>
            <a:prstGeom prst="line">
              <a:avLst/>
            </a:prstGeom>
            <a:noFill/>
            <a:ln w="39688">
              <a:solidFill>
                <a:srgbClr val="00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691" name="Line 56"/>
            <p:cNvSpPr>
              <a:spLocks noChangeShapeType="1"/>
            </p:cNvSpPr>
            <p:nvPr/>
          </p:nvSpPr>
          <p:spPr bwMode="auto">
            <a:xfrm>
              <a:off x="1904" y="1841"/>
              <a:ext cx="1" cy="1"/>
            </a:xfrm>
            <a:prstGeom prst="line">
              <a:avLst/>
            </a:prstGeom>
            <a:noFill/>
            <a:ln w="39688">
              <a:solidFill>
                <a:srgbClr val="00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692" name="Line 57"/>
            <p:cNvSpPr>
              <a:spLocks noChangeShapeType="1"/>
            </p:cNvSpPr>
            <p:nvPr/>
          </p:nvSpPr>
          <p:spPr bwMode="auto">
            <a:xfrm>
              <a:off x="1939" y="1841"/>
              <a:ext cx="1" cy="1"/>
            </a:xfrm>
            <a:prstGeom prst="line">
              <a:avLst/>
            </a:prstGeom>
            <a:noFill/>
            <a:ln w="39688">
              <a:solidFill>
                <a:srgbClr val="00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693" name="Line 58"/>
            <p:cNvSpPr>
              <a:spLocks noChangeShapeType="1"/>
            </p:cNvSpPr>
            <p:nvPr/>
          </p:nvSpPr>
          <p:spPr bwMode="auto">
            <a:xfrm>
              <a:off x="1973" y="1841"/>
              <a:ext cx="1" cy="1"/>
            </a:xfrm>
            <a:prstGeom prst="line">
              <a:avLst/>
            </a:prstGeom>
            <a:noFill/>
            <a:ln w="39688">
              <a:solidFill>
                <a:srgbClr val="00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694" name="Line 59"/>
            <p:cNvSpPr>
              <a:spLocks noChangeShapeType="1"/>
            </p:cNvSpPr>
            <p:nvPr/>
          </p:nvSpPr>
          <p:spPr bwMode="auto">
            <a:xfrm>
              <a:off x="2008" y="1841"/>
              <a:ext cx="1" cy="1"/>
            </a:xfrm>
            <a:prstGeom prst="line">
              <a:avLst/>
            </a:prstGeom>
            <a:noFill/>
            <a:ln w="39688">
              <a:solidFill>
                <a:srgbClr val="00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695" name="Line 60"/>
            <p:cNvSpPr>
              <a:spLocks noChangeShapeType="1"/>
            </p:cNvSpPr>
            <p:nvPr/>
          </p:nvSpPr>
          <p:spPr bwMode="auto">
            <a:xfrm>
              <a:off x="2043" y="1841"/>
              <a:ext cx="1" cy="1"/>
            </a:xfrm>
            <a:prstGeom prst="line">
              <a:avLst/>
            </a:prstGeom>
            <a:noFill/>
            <a:ln w="39688">
              <a:solidFill>
                <a:srgbClr val="00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696" name="Rectangle 61"/>
            <p:cNvSpPr>
              <a:spLocks noChangeArrowheads="1"/>
            </p:cNvSpPr>
            <p:nvPr/>
          </p:nvSpPr>
          <p:spPr bwMode="auto">
            <a:xfrm>
              <a:off x="2107" y="1728"/>
              <a:ext cx="1263"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 </a:t>
              </a:r>
              <a:r>
                <a:rPr lang="bg-BG" altLang="bg-BG" sz="2200" b="0" baseline="0" dirty="0">
                  <a:solidFill>
                    <a:srgbClr val="FFFF00"/>
                  </a:solidFill>
                  <a:latin typeface="Times" panose="02020603050405020304" pitchFamily="18" charset="0"/>
                </a:rPr>
                <a:t>Кран бътерфлай</a:t>
              </a:r>
              <a:endParaRPr lang="en-US" altLang="bg-BG" dirty="0"/>
            </a:p>
          </p:txBody>
        </p:sp>
        <p:sp>
          <p:nvSpPr>
            <p:cNvPr id="28697" name="Line 62"/>
            <p:cNvSpPr>
              <a:spLocks noChangeShapeType="1"/>
            </p:cNvSpPr>
            <p:nvPr/>
          </p:nvSpPr>
          <p:spPr bwMode="auto">
            <a:xfrm>
              <a:off x="1799" y="2016"/>
              <a:ext cx="25" cy="1"/>
            </a:xfrm>
            <a:prstGeom prst="line">
              <a:avLst/>
            </a:prstGeom>
            <a:noFill/>
            <a:ln w="39688">
              <a:solidFill>
                <a:srgbClr val="00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698" name="Line 63"/>
            <p:cNvSpPr>
              <a:spLocks noChangeShapeType="1"/>
            </p:cNvSpPr>
            <p:nvPr/>
          </p:nvSpPr>
          <p:spPr bwMode="auto">
            <a:xfrm>
              <a:off x="1900" y="2016"/>
              <a:ext cx="24" cy="1"/>
            </a:xfrm>
            <a:prstGeom prst="line">
              <a:avLst/>
            </a:prstGeom>
            <a:noFill/>
            <a:ln w="39688">
              <a:solidFill>
                <a:srgbClr val="00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699" name="Line 64"/>
            <p:cNvSpPr>
              <a:spLocks noChangeShapeType="1"/>
            </p:cNvSpPr>
            <p:nvPr/>
          </p:nvSpPr>
          <p:spPr bwMode="auto">
            <a:xfrm>
              <a:off x="2000" y="2016"/>
              <a:ext cx="25" cy="1"/>
            </a:xfrm>
            <a:prstGeom prst="line">
              <a:avLst/>
            </a:prstGeom>
            <a:noFill/>
            <a:ln w="39688">
              <a:solidFill>
                <a:srgbClr val="00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28700" name="Rectangle 65"/>
            <p:cNvSpPr>
              <a:spLocks noChangeArrowheads="1"/>
            </p:cNvSpPr>
            <p:nvPr/>
          </p:nvSpPr>
          <p:spPr bwMode="auto">
            <a:xfrm>
              <a:off x="2107" y="1903"/>
              <a:ext cx="1186"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 </a:t>
              </a:r>
              <a:r>
                <a:rPr lang="bg-BG" altLang="bg-BG" sz="2200" b="0" baseline="0" dirty="0">
                  <a:solidFill>
                    <a:srgbClr val="FFFF00"/>
                  </a:solidFill>
                  <a:latin typeface="Times" panose="02020603050405020304" pitchFamily="18" charset="0"/>
                </a:rPr>
                <a:t>Сферичен кран</a:t>
              </a:r>
              <a:endParaRPr lang="en-US" altLang="bg-BG" dirty="0"/>
            </a:p>
          </p:txBody>
        </p:sp>
      </p:grpSp>
    </p:spTree>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2"/>
          </p:nvPr>
        </p:nvSpPr>
        <p:spPr>
          <a:noFill/>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fld id="{962FC5A5-7165-4880-8FD8-AB98B79813E7}" type="slidenum">
              <a:rPr lang="en-US" altLang="bg-BG" sz="1400" b="0">
                <a:solidFill>
                  <a:schemeClr val="tx1"/>
                </a:solidFill>
                <a:latin typeface="Times New Roman" panose="02020603050405020304" pitchFamily="18" charset="0"/>
              </a:rPr>
              <a:pPr>
                <a:spcBef>
                  <a:spcPct val="0"/>
                </a:spcBef>
                <a:buSzTx/>
                <a:buFontTx/>
                <a:buNone/>
              </a:pPr>
              <a:t>17</a:t>
            </a:fld>
            <a:endParaRPr lang="en-US" altLang="bg-BG" sz="1400" b="0" dirty="0">
              <a:solidFill>
                <a:schemeClr val="tx1"/>
              </a:solidFill>
              <a:latin typeface="Times New Roman" panose="02020603050405020304" pitchFamily="18" charset="0"/>
            </a:endParaRPr>
          </a:p>
        </p:txBody>
      </p:sp>
      <p:sp>
        <p:nvSpPr>
          <p:cNvPr id="30723" name="Rectangle 1026"/>
          <p:cNvSpPr>
            <a:spLocks noGrp="1" noChangeArrowheads="1"/>
          </p:cNvSpPr>
          <p:nvPr>
            <p:ph type="title"/>
          </p:nvPr>
        </p:nvSpPr>
        <p:spPr>
          <a:xfrm>
            <a:off x="771525" y="609600"/>
            <a:ext cx="8743950" cy="1143000"/>
          </a:xfrm>
          <a:noFill/>
        </p:spPr>
        <p:txBody>
          <a:bodyPr lIns="90488" tIns="44450" rIns="90488" bIns="44450"/>
          <a:lstStyle/>
          <a:p>
            <a:r>
              <a:rPr lang="bg-BG" altLang="bg-BG" dirty="0" smtClean="0"/>
              <a:t>Влиянието на помпите</a:t>
            </a:r>
            <a:endParaRPr lang="en-US" altLang="bg-BG" dirty="0" smtClean="0"/>
          </a:p>
        </p:txBody>
      </p:sp>
      <p:sp>
        <p:nvSpPr>
          <p:cNvPr id="30724" name="Line 1027"/>
          <p:cNvSpPr>
            <a:spLocks noChangeShapeType="1"/>
          </p:cNvSpPr>
          <p:nvPr/>
        </p:nvSpPr>
        <p:spPr bwMode="auto">
          <a:xfrm>
            <a:off x="3616325" y="5329238"/>
            <a:ext cx="5394325"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0725" name="Line 1028"/>
          <p:cNvSpPr>
            <a:spLocks noChangeShapeType="1"/>
          </p:cNvSpPr>
          <p:nvPr/>
        </p:nvSpPr>
        <p:spPr bwMode="auto">
          <a:xfrm>
            <a:off x="3562350" y="2481263"/>
            <a:ext cx="0" cy="2878137"/>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0726" name="Line 1029"/>
          <p:cNvSpPr>
            <a:spLocks noChangeShapeType="1"/>
          </p:cNvSpPr>
          <p:nvPr/>
        </p:nvSpPr>
        <p:spPr bwMode="auto">
          <a:xfrm>
            <a:off x="3562350" y="2465388"/>
            <a:ext cx="0" cy="1958975"/>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0727" name="Line 1030"/>
          <p:cNvSpPr>
            <a:spLocks noChangeShapeType="1"/>
          </p:cNvSpPr>
          <p:nvPr/>
        </p:nvSpPr>
        <p:spPr bwMode="auto">
          <a:xfrm>
            <a:off x="3751263" y="5329238"/>
            <a:ext cx="3233737"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0728" name="Line 1031"/>
          <p:cNvSpPr>
            <a:spLocks noChangeShapeType="1"/>
          </p:cNvSpPr>
          <p:nvPr/>
        </p:nvSpPr>
        <p:spPr bwMode="auto">
          <a:xfrm>
            <a:off x="1920875" y="6043613"/>
            <a:ext cx="6002338" cy="0"/>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0729" name="Line 1032"/>
          <p:cNvSpPr>
            <a:spLocks noChangeShapeType="1"/>
          </p:cNvSpPr>
          <p:nvPr/>
        </p:nvSpPr>
        <p:spPr bwMode="auto">
          <a:xfrm>
            <a:off x="1893888" y="2397125"/>
            <a:ext cx="0" cy="3686175"/>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0730" name="Rectangle 1033"/>
          <p:cNvSpPr>
            <a:spLocks noChangeArrowheads="1"/>
          </p:cNvSpPr>
          <p:nvPr/>
        </p:nvSpPr>
        <p:spPr bwMode="auto">
          <a:xfrm>
            <a:off x="995363" y="2062163"/>
            <a:ext cx="1881187" cy="682625"/>
          </a:xfrm>
          <a:prstGeom prst="rect">
            <a:avLst/>
          </a:prstGeom>
          <a:solidFill>
            <a:srgbClr val="DDDDDD"/>
          </a:solidFill>
          <a:ln>
            <a:noFill/>
          </a:ln>
          <a:effectLst/>
          <a:extLs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Electric utility</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feeder</a:t>
            </a:r>
          </a:p>
        </p:txBody>
      </p:sp>
      <p:sp>
        <p:nvSpPr>
          <p:cNvPr id="30731" name="Rectangle 1034"/>
          <p:cNvSpPr>
            <a:spLocks noChangeArrowheads="1"/>
          </p:cNvSpPr>
          <p:nvPr/>
        </p:nvSpPr>
        <p:spPr bwMode="auto">
          <a:xfrm>
            <a:off x="1073150" y="2995613"/>
            <a:ext cx="1716088" cy="381000"/>
          </a:xfrm>
          <a:prstGeom prst="rect">
            <a:avLst/>
          </a:prstGeom>
          <a:solidFill>
            <a:srgbClr val="DDDDDD"/>
          </a:solidFill>
          <a:ln>
            <a:noFill/>
          </a:ln>
          <a:effectLst/>
          <a:extLs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Transformer</a:t>
            </a:r>
            <a:endParaRPr lang="en-US" altLang="bg-BG" sz="2200" i="1" baseline="0" dirty="0">
              <a:solidFill>
                <a:srgbClr val="0B3AD1"/>
              </a:solidFill>
              <a:latin typeface="Times New Roman" panose="02020603050405020304" pitchFamily="18" charset="0"/>
            </a:endParaRPr>
          </a:p>
        </p:txBody>
      </p:sp>
      <p:sp>
        <p:nvSpPr>
          <p:cNvPr id="30732" name="Rectangle 1035"/>
          <p:cNvSpPr>
            <a:spLocks noChangeArrowheads="1"/>
          </p:cNvSpPr>
          <p:nvPr/>
        </p:nvSpPr>
        <p:spPr bwMode="auto">
          <a:xfrm>
            <a:off x="927100" y="3670300"/>
            <a:ext cx="2019300" cy="682625"/>
          </a:xfrm>
          <a:prstGeom prst="rect">
            <a:avLst/>
          </a:prstGeom>
          <a:solidFill>
            <a:srgbClr val="DDDDDD"/>
          </a:solidFill>
          <a:ln>
            <a:noFill/>
          </a:ln>
          <a:effectLst/>
          <a:extLs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Motor breaker/</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starter</a:t>
            </a:r>
          </a:p>
        </p:txBody>
      </p:sp>
      <p:sp>
        <p:nvSpPr>
          <p:cNvPr id="30733" name="Rectangle 1036"/>
          <p:cNvSpPr>
            <a:spLocks noChangeArrowheads="1"/>
          </p:cNvSpPr>
          <p:nvPr/>
        </p:nvSpPr>
        <p:spPr bwMode="auto">
          <a:xfrm>
            <a:off x="1452563" y="5843588"/>
            <a:ext cx="925512" cy="381000"/>
          </a:xfrm>
          <a:prstGeom prst="rect">
            <a:avLst/>
          </a:prstGeom>
          <a:solidFill>
            <a:srgbClr val="DDDDDD"/>
          </a:solidFill>
          <a:ln>
            <a:noFill/>
          </a:ln>
          <a:effectLst/>
          <a:extLs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Motor</a:t>
            </a:r>
          </a:p>
        </p:txBody>
      </p:sp>
      <p:sp>
        <p:nvSpPr>
          <p:cNvPr id="30734" name="Rectangle 1037"/>
          <p:cNvSpPr>
            <a:spLocks noChangeArrowheads="1"/>
          </p:cNvSpPr>
          <p:nvPr/>
        </p:nvSpPr>
        <p:spPr bwMode="auto">
          <a:xfrm>
            <a:off x="1192213" y="4621213"/>
            <a:ext cx="1490662" cy="984250"/>
          </a:xfrm>
          <a:prstGeom prst="rect">
            <a:avLst/>
          </a:prstGeom>
          <a:solidFill>
            <a:srgbClr val="DDDDDD"/>
          </a:solidFill>
          <a:ln>
            <a:noFill/>
          </a:ln>
          <a:effectLst/>
          <a:extLs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i="1" baseline="0" dirty="0">
                <a:solidFill>
                  <a:srgbClr val="0B3AD1"/>
                </a:solidFill>
                <a:latin typeface="Times New Roman" panose="02020603050405020304" pitchFamily="18" charset="0"/>
              </a:rPr>
              <a:t>Adjustable</a:t>
            </a:r>
          </a:p>
          <a:p>
            <a:pPr algn="ctr">
              <a:lnSpc>
                <a:spcPct val="90000"/>
              </a:lnSpc>
              <a:spcBef>
                <a:spcPct val="0"/>
              </a:spcBef>
              <a:buSzTx/>
              <a:buFontTx/>
              <a:buNone/>
            </a:pPr>
            <a:r>
              <a:rPr lang="en-US" altLang="bg-BG" sz="2200" i="1" baseline="0" dirty="0">
                <a:solidFill>
                  <a:srgbClr val="0B3AD1"/>
                </a:solidFill>
                <a:latin typeface="Times New Roman" panose="02020603050405020304" pitchFamily="18" charset="0"/>
              </a:rPr>
              <a:t>speed </a:t>
            </a:r>
            <a:r>
              <a:rPr lang="en-US" altLang="bg-BG" sz="2200" baseline="0" dirty="0">
                <a:solidFill>
                  <a:srgbClr val="0B3AD1"/>
                </a:solidFill>
                <a:latin typeface="Times New Roman" panose="02020603050405020304" pitchFamily="18" charset="0"/>
              </a:rPr>
              <a:t>drive</a:t>
            </a:r>
            <a:endParaRPr lang="en-US" altLang="bg-BG" sz="2200" i="1" baseline="0" dirty="0">
              <a:solidFill>
                <a:srgbClr val="0B3AD1"/>
              </a:solidFill>
              <a:latin typeface="Times New Roman" panose="02020603050405020304" pitchFamily="18" charset="0"/>
            </a:endParaRPr>
          </a:p>
          <a:p>
            <a:pPr algn="ctr">
              <a:lnSpc>
                <a:spcPct val="90000"/>
              </a:lnSpc>
              <a:spcBef>
                <a:spcPct val="0"/>
              </a:spcBef>
              <a:buSzTx/>
              <a:buFontTx/>
              <a:buNone/>
            </a:pPr>
            <a:r>
              <a:rPr lang="en-US" altLang="bg-BG" sz="2200" i="1" baseline="0" dirty="0">
                <a:solidFill>
                  <a:srgbClr val="0B3AD1"/>
                </a:solidFill>
                <a:latin typeface="Times New Roman" panose="02020603050405020304" pitchFamily="18" charset="0"/>
              </a:rPr>
              <a:t>(electrical)</a:t>
            </a:r>
          </a:p>
        </p:txBody>
      </p:sp>
      <p:sp>
        <p:nvSpPr>
          <p:cNvPr id="30735" name="Rectangle 1038"/>
          <p:cNvSpPr>
            <a:spLocks noChangeArrowheads="1"/>
          </p:cNvSpPr>
          <p:nvPr/>
        </p:nvSpPr>
        <p:spPr bwMode="auto">
          <a:xfrm>
            <a:off x="3073400" y="5843588"/>
            <a:ext cx="1268413" cy="381000"/>
          </a:xfrm>
          <a:prstGeom prst="rect">
            <a:avLst/>
          </a:prstGeom>
          <a:solidFill>
            <a:srgbClr val="DDDDDD"/>
          </a:solidFill>
          <a:ln>
            <a:noFill/>
          </a:ln>
          <a:effectLst/>
          <a:extLs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Coupling</a:t>
            </a:r>
          </a:p>
        </p:txBody>
      </p:sp>
      <p:sp>
        <p:nvSpPr>
          <p:cNvPr id="30736" name="Rectangle 1039"/>
          <p:cNvSpPr>
            <a:spLocks noChangeArrowheads="1"/>
          </p:cNvSpPr>
          <p:nvPr/>
        </p:nvSpPr>
        <p:spPr bwMode="auto">
          <a:xfrm>
            <a:off x="4633913" y="5691188"/>
            <a:ext cx="1570037" cy="573087"/>
          </a:xfrm>
          <a:prstGeom prst="rect">
            <a:avLst/>
          </a:prstGeom>
          <a:solidFill>
            <a:srgbClr val="EEDA1C"/>
          </a:solidFill>
          <a:ln>
            <a:noFill/>
          </a:ln>
          <a:effectLst/>
          <a:extLst>
            <a:ext uri="{91240B29-F687-4F45-9708-019B960494DF}">
              <a14:hiddenLine xmlns:a14="http://schemas.microsoft.com/office/drawing/2010/main" w="254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3600" i="1" baseline="0" dirty="0">
                <a:solidFill>
                  <a:srgbClr val="0B3AD1"/>
                </a:solidFill>
                <a:latin typeface="Times New Roman" panose="02020603050405020304" pitchFamily="18" charset="0"/>
              </a:rPr>
              <a:t>Помпи</a:t>
            </a:r>
            <a:endParaRPr lang="en-US" altLang="bg-BG" sz="3600" baseline="0" dirty="0">
              <a:solidFill>
                <a:srgbClr val="1301FD"/>
              </a:solidFill>
              <a:latin typeface="Times New Roman" panose="02020603050405020304" pitchFamily="18" charset="0"/>
            </a:endParaRPr>
          </a:p>
        </p:txBody>
      </p:sp>
      <p:sp>
        <p:nvSpPr>
          <p:cNvPr id="30737" name="Rectangle 1040"/>
          <p:cNvSpPr>
            <a:spLocks noChangeArrowheads="1"/>
          </p:cNvSpPr>
          <p:nvPr/>
        </p:nvSpPr>
        <p:spPr bwMode="auto">
          <a:xfrm>
            <a:off x="6465888" y="5692775"/>
            <a:ext cx="971550" cy="682625"/>
          </a:xfrm>
          <a:prstGeom prst="rect">
            <a:avLst/>
          </a:prstGeom>
          <a:solidFill>
            <a:srgbClr val="DDDDDD"/>
          </a:solidFill>
          <a:ln>
            <a:noFill/>
          </a:ln>
          <a:effectLst/>
          <a:extLs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Fluid</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system</a:t>
            </a:r>
          </a:p>
        </p:txBody>
      </p:sp>
      <p:sp>
        <p:nvSpPr>
          <p:cNvPr id="30738" name="Line 1041"/>
          <p:cNvSpPr>
            <a:spLocks noChangeShapeType="1"/>
          </p:cNvSpPr>
          <p:nvPr/>
        </p:nvSpPr>
        <p:spPr bwMode="auto">
          <a:xfrm>
            <a:off x="3595688" y="5329238"/>
            <a:ext cx="1406525"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0739" name="Line 1042"/>
          <p:cNvSpPr>
            <a:spLocks noChangeShapeType="1"/>
          </p:cNvSpPr>
          <p:nvPr/>
        </p:nvSpPr>
        <p:spPr bwMode="auto">
          <a:xfrm>
            <a:off x="3562350" y="2449513"/>
            <a:ext cx="0" cy="78105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0740" name="Rectangle 1043"/>
          <p:cNvSpPr>
            <a:spLocks noChangeArrowheads="1"/>
          </p:cNvSpPr>
          <p:nvPr/>
        </p:nvSpPr>
        <p:spPr bwMode="auto">
          <a:xfrm>
            <a:off x="7988300" y="5692775"/>
            <a:ext cx="1206500" cy="682625"/>
          </a:xfrm>
          <a:prstGeom prst="rect">
            <a:avLst/>
          </a:prstGeom>
          <a:solidFill>
            <a:srgbClr val="DDDDDD"/>
          </a:solidFill>
          <a:ln>
            <a:noFill/>
          </a:ln>
          <a:effectLst/>
          <a:extLst>
            <a:ext uri="{91240B29-F687-4F45-9708-019B960494DF}">
              <a14:hiddenLine xmlns:a14="http://schemas.microsoft.com/office/drawing/2010/main" w="25400">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Ultimate</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goal</a:t>
            </a:r>
          </a:p>
        </p:txBody>
      </p:sp>
      <p:sp>
        <p:nvSpPr>
          <p:cNvPr id="30741" name="Rectangle 1044"/>
          <p:cNvSpPr>
            <a:spLocks noChangeArrowheads="1"/>
          </p:cNvSpPr>
          <p:nvPr/>
        </p:nvSpPr>
        <p:spPr bwMode="auto">
          <a:xfrm>
            <a:off x="3967163" y="2551113"/>
            <a:ext cx="4759325" cy="422275"/>
          </a:xfrm>
          <a:prstGeom prst="rect">
            <a:avLst/>
          </a:prstGeom>
          <a:solidFill>
            <a:srgbClr val="EEDA1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sz="2500" baseline="0" dirty="0">
                <a:solidFill>
                  <a:srgbClr val="0B3AD1"/>
                </a:solidFill>
                <a:latin typeface="Times New Roman" panose="02020603050405020304" pitchFamily="18" charset="0"/>
              </a:rPr>
              <a:t>Максимална обща ефективност</a:t>
            </a:r>
            <a:endParaRPr lang="en-US" altLang="bg-BG" sz="2500" baseline="0" dirty="0">
              <a:solidFill>
                <a:srgbClr val="0B3AD1"/>
              </a:solidFill>
              <a:latin typeface="Times New Roman" panose="02020603050405020304" pitchFamily="18" charset="0"/>
            </a:endParaRPr>
          </a:p>
        </p:txBody>
      </p:sp>
    </p:spTree>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p:cNvSpPr>
            <a:spLocks noGrp="1"/>
          </p:cNvSpPr>
          <p:nvPr>
            <p:ph type="sldNum" sz="quarter" idx="12"/>
          </p:nvPr>
        </p:nvSpPr>
        <p:spPr>
          <a:noFill/>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fld id="{C5BF0C1E-A17F-43C4-BB66-AE2E3194A474}" type="slidenum">
              <a:rPr lang="en-US" altLang="bg-BG" sz="1400" b="0">
                <a:solidFill>
                  <a:schemeClr val="tx1"/>
                </a:solidFill>
                <a:latin typeface="Times New Roman" panose="02020603050405020304" pitchFamily="18" charset="0"/>
              </a:rPr>
              <a:pPr>
                <a:spcBef>
                  <a:spcPct val="0"/>
                </a:spcBef>
                <a:buSzTx/>
                <a:buFontTx/>
                <a:buNone/>
              </a:pPr>
              <a:t>18</a:t>
            </a:fld>
            <a:endParaRPr lang="en-US" altLang="bg-BG" sz="1400" b="0" dirty="0">
              <a:solidFill>
                <a:schemeClr val="tx1"/>
              </a:solidFill>
              <a:latin typeface="Times New Roman" panose="02020603050405020304" pitchFamily="18" charset="0"/>
            </a:endParaRPr>
          </a:p>
        </p:txBody>
      </p:sp>
      <p:sp>
        <p:nvSpPr>
          <p:cNvPr id="32771" name="Rectangle 2"/>
          <p:cNvSpPr>
            <a:spLocks noGrp="1" noChangeArrowheads="1"/>
          </p:cNvSpPr>
          <p:nvPr>
            <p:ph type="title"/>
          </p:nvPr>
        </p:nvSpPr>
        <p:spPr>
          <a:xfrm>
            <a:off x="771525" y="685800"/>
            <a:ext cx="8743950" cy="1143000"/>
          </a:xfrm>
          <a:noFill/>
        </p:spPr>
        <p:txBody>
          <a:bodyPr lIns="90488" tIns="44450" rIns="90488" bIns="44450"/>
          <a:lstStyle/>
          <a:p>
            <a:r>
              <a:rPr lang="bg-BG" altLang="bg-BG" dirty="0" smtClean="0"/>
              <a:t>Данните от табелата на помпата се отнасят до една работна точка</a:t>
            </a:r>
            <a:r>
              <a:rPr lang="en-US" altLang="bg-BG" dirty="0" smtClean="0"/>
              <a:t/>
            </a:r>
            <a:br>
              <a:rPr lang="en-US" altLang="bg-BG" dirty="0" smtClean="0"/>
            </a:br>
            <a:endParaRPr lang="en-US" altLang="bg-BG" dirty="0" smtClean="0"/>
          </a:p>
        </p:txBody>
      </p:sp>
      <p:sp>
        <p:nvSpPr>
          <p:cNvPr id="32772" name="Rectangle 3"/>
          <p:cNvSpPr>
            <a:spLocks noChangeArrowheads="1"/>
          </p:cNvSpPr>
          <p:nvPr/>
        </p:nvSpPr>
        <p:spPr bwMode="auto">
          <a:xfrm>
            <a:off x="542925" y="2070100"/>
            <a:ext cx="9115425" cy="4483100"/>
          </a:xfrm>
          <a:prstGeom prst="rect">
            <a:avLst/>
          </a:prstGeom>
          <a:noFill/>
          <a:ln w="38100" cmpd="dbl">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2773" name="Line 4"/>
          <p:cNvSpPr>
            <a:spLocks noChangeShapeType="1"/>
          </p:cNvSpPr>
          <p:nvPr/>
        </p:nvSpPr>
        <p:spPr bwMode="auto">
          <a:xfrm>
            <a:off x="2119313" y="2444750"/>
            <a:ext cx="3175" cy="3036888"/>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74" name="Line 5"/>
          <p:cNvSpPr>
            <a:spLocks noChangeShapeType="1"/>
          </p:cNvSpPr>
          <p:nvPr/>
        </p:nvSpPr>
        <p:spPr bwMode="auto">
          <a:xfrm>
            <a:off x="2111375" y="2433638"/>
            <a:ext cx="6354763"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75" name="Line 6"/>
          <p:cNvSpPr>
            <a:spLocks noChangeShapeType="1"/>
          </p:cNvSpPr>
          <p:nvPr/>
        </p:nvSpPr>
        <p:spPr bwMode="auto">
          <a:xfrm>
            <a:off x="2036763" y="2433638"/>
            <a:ext cx="82550"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76" name="Rectangle 7"/>
          <p:cNvSpPr>
            <a:spLocks noChangeArrowheads="1"/>
          </p:cNvSpPr>
          <p:nvPr/>
        </p:nvSpPr>
        <p:spPr bwMode="auto">
          <a:xfrm>
            <a:off x="1408113" y="2271713"/>
            <a:ext cx="509587"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aseline="0" dirty="0">
                <a:solidFill>
                  <a:srgbClr val="FFFF00"/>
                </a:solidFill>
              </a:rPr>
              <a:t>200</a:t>
            </a:r>
          </a:p>
        </p:txBody>
      </p:sp>
      <p:sp>
        <p:nvSpPr>
          <p:cNvPr id="32777" name="Line 8"/>
          <p:cNvSpPr>
            <a:spLocks noChangeShapeType="1"/>
          </p:cNvSpPr>
          <p:nvPr/>
        </p:nvSpPr>
        <p:spPr bwMode="auto">
          <a:xfrm>
            <a:off x="2036763" y="3195638"/>
            <a:ext cx="82550"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78" name="Rectangle 9"/>
          <p:cNvSpPr>
            <a:spLocks noChangeArrowheads="1"/>
          </p:cNvSpPr>
          <p:nvPr/>
        </p:nvSpPr>
        <p:spPr bwMode="auto">
          <a:xfrm>
            <a:off x="1408113" y="3033713"/>
            <a:ext cx="509587"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aseline="0" dirty="0">
                <a:solidFill>
                  <a:srgbClr val="FFFF00"/>
                </a:solidFill>
              </a:rPr>
              <a:t>150</a:t>
            </a:r>
          </a:p>
        </p:txBody>
      </p:sp>
      <p:sp>
        <p:nvSpPr>
          <p:cNvPr id="32779" name="Line 10"/>
          <p:cNvSpPr>
            <a:spLocks noChangeShapeType="1"/>
          </p:cNvSpPr>
          <p:nvPr/>
        </p:nvSpPr>
        <p:spPr bwMode="auto">
          <a:xfrm>
            <a:off x="2036763" y="3967163"/>
            <a:ext cx="82550"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80" name="Rectangle 11"/>
          <p:cNvSpPr>
            <a:spLocks noChangeArrowheads="1"/>
          </p:cNvSpPr>
          <p:nvPr/>
        </p:nvSpPr>
        <p:spPr bwMode="auto">
          <a:xfrm>
            <a:off x="1408113" y="3805238"/>
            <a:ext cx="509587"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aseline="0" dirty="0">
                <a:solidFill>
                  <a:srgbClr val="FFFF00"/>
                </a:solidFill>
              </a:rPr>
              <a:t>100</a:t>
            </a:r>
          </a:p>
        </p:txBody>
      </p:sp>
      <p:sp>
        <p:nvSpPr>
          <p:cNvPr id="32781" name="Line 12"/>
          <p:cNvSpPr>
            <a:spLocks noChangeShapeType="1"/>
          </p:cNvSpPr>
          <p:nvPr/>
        </p:nvSpPr>
        <p:spPr bwMode="auto">
          <a:xfrm>
            <a:off x="2036763" y="4729163"/>
            <a:ext cx="82550"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82" name="Rectangle 13"/>
          <p:cNvSpPr>
            <a:spLocks noChangeArrowheads="1"/>
          </p:cNvSpPr>
          <p:nvPr/>
        </p:nvSpPr>
        <p:spPr bwMode="auto">
          <a:xfrm>
            <a:off x="1568450" y="4567238"/>
            <a:ext cx="3397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aseline="0" dirty="0">
                <a:solidFill>
                  <a:srgbClr val="FFFF00"/>
                </a:solidFill>
              </a:rPr>
              <a:t>50</a:t>
            </a:r>
          </a:p>
        </p:txBody>
      </p:sp>
      <p:sp>
        <p:nvSpPr>
          <p:cNvPr id="32783" name="Line 14"/>
          <p:cNvSpPr>
            <a:spLocks noChangeShapeType="1"/>
          </p:cNvSpPr>
          <p:nvPr/>
        </p:nvSpPr>
        <p:spPr bwMode="auto">
          <a:xfrm>
            <a:off x="2036763" y="5491163"/>
            <a:ext cx="82550"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84" name="Rectangle 15"/>
          <p:cNvSpPr>
            <a:spLocks noChangeArrowheads="1"/>
          </p:cNvSpPr>
          <p:nvPr/>
        </p:nvSpPr>
        <p:spPr bwMode="auto">
          <a:xfrm>
            <a:off x="1739900" y="5329238"/>
            <a:ext cx="169863"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aseline="0" dirty="0">
                <a:solidFill>
                  <a:srgbClr val="FFFF00"/>
                </a:solidFill>
              </a:rPr>
              <a:t>0</a:t>
            </a:r>
          </a:p>
        </p:txBody>
      </p:sp>
      <p:sp>
        <p:nvSpPr>
          <p:cNvPr id="32785" name="Rectangle 16"/>
          <p:cNvSpPr>
            <a:spLocks noChangeArrowheads="1"/>
          </p:cNvSpPr>
          <p:nvPr/>
        </p:nvSpPr>
        <p:spPr bwMode="auto">
          <a:xfrm rot="-5400000">
            <a:off x="132556" y="3380582"/>
            <a:ext cx="1824037"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baseline="0" dirty="0">
                <a:solidFill>
                  <a:srgbClr val="FFFF00"/>
                </a:solidFill>
              </a:rPr>
              <a:t>Налягане, м</a:t>
            </a:r>
            <a:endParaRPr lang="en-US" altLang="bg-BG" baseline="0" dirty="0">
              <a:solidFill>
                <a:srgbClr val="FFFF00"/>
              </a:solidFill>
            </a:endParaRPr>
          </a:p>
        </p:txBody>
      </p:sp>
      <p:sp>
        <p:nvSpPr>
          <p:cNvPr id="32786" name="Line 17"/>
          <p:cNvSpPr>
            <a:spLocks noChangeShapeType="1"/>
          </p:cNvSpPr>
          <p:nvPr/>
        </p:nvSpPr>
        <p:spPr bwMode="auto">
          <a:xfrm>
            <a:off x="2132013" y="5491163"/>
            <a:ext cx="6323012" cy="1587"/>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87" name="Line 18"/>
          <p:cNvSpPr>
            <a:spLocks noChangeShapeType="1"/>
          </p:cNvSpPr>
          <p:nvPr/>
        </p:nvSpPr>
        <p:spPr bwMode="auto">
          <a:xfrm flipV="1">
            <a:off x="8466138" y="2435225"/>
            <a:ext cx="0" cy="30464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88" name="Line 19"/>
          <p:cNvSpPr>
            <a:spLocks noChangeShapeType="1"/>
          </p:cNvSpPr>
          <p:nvPr/>
        </p:nvSpPr>
        <p:spPr bwMode="auto">
          <a:xfrm flipV="1">
            <a:off x="8466138" y="5492750"/>
            <a:ext cx="0" cy="746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89" name="Rectangle 20"/>
          <p:cNvSpPr>
            <a:spLocks noChangeArrowheads="1"/>
          </p:cNvSpPr>
          <p:nvPr/>
        </p:nvSpPr>
        <p:spPr bwMode="auto">
          <a:xfrm>
            <a:off x="8132763" y="5614988"/>
            <a:ext cx="6794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aseline="0" dirty="0">
                <a:solidFill>
                  <a:srgbClr val="FFFF00"/>
                </a:solidFill>
              </a:rPr>
              <a:t>5000</a:t>
            </a:r>
          </a:p>
        </p:txBody>
      </p:sp>
      <p:sp>
        <p:nvSpPr>
          <p:cNvPr id="32790" name="Line 21"/>
          <p:cNvSpPr>
            <a:spLocks noChangeShapeType="1"/>
          </p:cNvSpPr>
          <p:nvPr/>
        </p:nvSpPr>
        <p:spPr bwMode="auto">
          <a:xfrm flipV="1">
            <a:off x="7200900" y="5492750"/>
            <a:ext cx="0" cy="746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91" name="Rectangle 22"/>
          <p:cNvSpPr>
            <a:spLocks noChangeArrowheads="1"/>
          </p:cNvSpPr>
          <p:nvPr/>
        </p:nvSpPr>
        <p:spPr bwMode="auto">
          <a:xfrm>
            <a:off x="6869113" y="5614988"/>
            <a:ext cx="6794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aseline="0" dirty="0">
                <a:solidFill>
                  <a:srgbClr val="FFFF00"/>
                </a:solidFill>
              </a:rPr>
              <a:t>4000</a:t>
            </a:r>
          </a:p>
        </p:txBody>
      </p:sp>
      <p:sp>
        <p:nvSpPr>
          <p:cNvPr id="32792" name="Line 23"/>
          <p:cNvSpPr>
            <a:spLocks noChangeShapeType="1"/>
          </p:cNvSpPr>
          <p:nvPr/>
        </p:nvSpPr>
        <p:spPr bwMode="auto">
          <a:xfrm flipV="1">
            <a:off x="5926138" y="5492750"/>
            <a:ext cx="0" cy="746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93" name="Rectangle 24"/>
          <p:cNvSpPr>
            <a:spLocks noChangeArrowheads="1"/>
          </p:cNvSpPr>
          <p:nvPr/>
        </p:nvSpPr>
        <p:spPr bwMode="auto">
          <a:xfrm>
            <a:off x="5594350" y="5614988"/>
            <a:ext cx="6794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aseline="0" dirty="0">
                <a:solidFill>
                  <a:srgbClr val="FFFF00"/>
                </a:solidFill>
              </a:rPr>
              <a:t>3000</a:t>
            </a:r>
          </a:p>
        </p:txBody>
      </p:sp>
      <p:sp>
        <p:nvSpPr>
          <p:cNvPr id="32794" name="Line 25"/>
          <p:cNvSpPr>
            <a:spLocks noChangeShapeType="1"/>
          </p:cNvSpPr>
          <p:nvPr/>
        </p:nvSpPr>
        <p:spPr bwMode="auto">
          <a:xfrm flipV="1">
            <a:off x="4659313" y="5492750"/>
            <a:ext cx="0" cy="746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95" name="Rectangle 26"/>
          <p:cNvSpPr>
            <a:spLocks noChangeArrowheads="1"/>
          </p:cNvSpPr>
          <p:nvPr/>
        </p:nvSpPr>
        <p:spPr bwMode="auto">
          <a:xfrm>
            <a:off x="4327525" y="5614988"/>
            <a:ext cx="6794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aseline="0" dirty="0">
                <a:solidFill>
                  <a:srgbClr val="FFFF00"/>
                </a:solidFill>
              </a:rPr>
              <a:t>2000</a:t>
            </a:r>
          </a:p>
        </p:txBody>
      </p:sp>
      <p:grpSp>
        <p:nvGrpSpPr>
          <p:cNvPr id="32796" name="Group 27"/>
          <p:cNvGrpSpPr>
            <a:grpSpLocks/>
          </p:cNvGrpSpPr>
          <p:nvPr/>
        </p:nvGrpSpPr>
        <p:grpSpPr bwMode="auto">
          <a:xfrm>
            <a:off x="2111375" y="2435225"/>
            <a:ext cx="6354763" cy="3046413"/>
            <a:chOff x="1182" y="1078"/>
            <a:chExt cx="3558" cy="1919"/>
          </a:xfrm>
        </p:grpSpPr>
        <p:sp>
          <p:nvSpPr>
            <p:cNvPr id="32806" name="Line 28"/>
            <p:cNvSpPr>
              <a:spLocks noChangeShapeType="1"/>
            </p:cNvSpPr>
            <p:nvPr/>
          </p:nvSpPr>
          <p:spPr bwMode="auto">
            <a:xfrm>
              <a:off x="1182" y="1557"/>
              <a:ext cx="3558" cy="1"/>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807" name="Line 29"/>
            <p:cNvSpPr>
              <a:spLocks noChangeShapeType="1"/>
            </p:cNvSpPr>
            <p:nvPr/>
          </p:nvSpPr>
          <p:spPr bwMode="auto">
            <a:xfrm>
              <a:off x="1182" y="2043"/>
              <a:ext cx="3558" cy="1"/>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808" name="Line 30"/>
            <p:cNvSpPr>
              <a:spLocks noChangeShapeType="1"/>
            </p:cNvSpPr>
            <p:nvPr/>
          </p:nvSpPr>
          <p:spPr bwMode="auto">
            <a:xfrm>
              <a:off x="1182" y="2523"/>
              <a:ext cx="3558" cy="1"/>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809" name="Line 31"/>
            <p:cNvSpPr>
              <a:spLocks noChangeShapeType="1"/>
            </p:cNvSpPr>
            <p:nvPr/>
          </p:nvSpPr>
          <p:spPr bwMode="auto">
            <a:xfrm flipV="1">
              <a:off x="4032" y="1078"/>
              <a:ext cx="0" cy="1919"/>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810" name="Line 32"/>
            <p:cNvSpPr>
              <a:spLocks noChangeShapeType="1"/>
            </p:cNvSpPr>
            <p:nvPr/>
          </p:nvSpPr>
          <p:spPr bwMode="auto">
            <a:xfrm flipV="1">
              <a:off x="3318" y="1078"/>
              <a:ext cx="0" cy="1919"/>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811" name="Line 33"/>
            <p:cNvSpPr>
              <a:spLocks noChangeShapeType="1"/>
            </p:cNvSpPr>
            <p:nvPr/>
          </p:nvSpPr>
          <p:spPr bwMode="auto">
            <a:xfrm flipV="1">
              <a:off x="2609" y="1078"/>
              <a:ext cx="0" cy="1919"/>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812" name="Line 34"/>
            <p:cNvSpPr>
              <a:spLocks noChangeShapeType="1"/>
            </p:cNvSpPr>
            <p:nvPr/>
          </p:nvSpPr>
          <p:spPr bwMode="auto">
            <a:xfrm flipV="1">
              <a:off x="1895" y="1078"/>
              <a:ext cx="0" cy="1919"/>
            </a:xfrm>
            <a:prstGeom prst="line">
              <a:avLst/>
            </a:prstGeom>
            <a:noFill/>
            <a:ln w="12700">
              <a:solidFill>
                <a:schemeClr val="accent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grpSp>
      <p:sp>
        <p:nvSpPr>
          <p:cNvPr id="32797" name="Line 35"/>
          <p:cNvSpPr>
            <a:spLocks noChangeShapeType="1"/>
          </p:cNvSpPr>
          <p:nvPr/>
        </p:nvSpPr>
        <p:spPr bwMode="auto">
          <a:xfrm flipV="1">
            <a:off x="3384550" y="5492750"/>
            <a:ext cx="0" cy="746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798" name="Rectangle 36"/>
          <p:cNvSpPr>
            <a:spLocks noChangeArrowheads="1"/>
          </p:cNvSpPr>
          <p:nvPr/>
        </p:nvSpPr>
        <p:spPr bwMode="auto">
          <a:xfrm>
            <a:off x="3052763" y="5614988"/>
            <a:ext cx="6794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aseline="0" dirty="0">
                <a:solidFill>
                  <a:srgbClr val="FFFF00"/>
                </a:solidFill>
              </a:rPr>
              <a:t>1000</a:t>
            </a:r>
          </a:p>
        </p:txBody>
      </p:sp>
      <p:sp>
        <p:nvSpPr>
          <p:cNvPr id="32799" name="Line 37"/>
          <p:cNvSpPr>
            <a:spLocks noChangeShapeType="1"/>
          </p:cNvSpPr>
          <p:nvPr/>
        </p:nvSpPr>
        <p:spPr bwMode="auto">
          <a:xfrm flipV="1">
            <a:off x="2119313" y="5492750"/>
            <a:ext cx="0" cy="74613"/>
          </a:xfrm>
          <a:prstGeom prst="line">
            <a:avLst/>
          </a:prstGeom>
          <a:noFill/>
          <a:ln w="12700">
            <a:solidFill>
              <a:srgbClr val="FF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800" name="Rectangle 38"/>
          <p:cNvSpPr>
            <a:spLocks noChangeArrowheads="1"/>
          </p:cNvSpPr>
          <p:nvPr/>
        </p:nvSpPr>
        <p:spPr bwMode="auto">
          <a:xfrm>
            <a:off x="2044700" y="5614988"/>
            <a:ext cx="169863"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aseline="0" dirty="0">
                <a:solidFill>
                  <a:srgbClr val="FFFF00"/>
                </a:solidFill>
              </a:rPr>
              <a:t>0</a:t>
            </a:r>
          </a:p>
        </p:txBody>
      </p:sp>
      <p:sp>
        <p:nvSpPr>
          <p:cNvPr id="32801" name="Rectangle 39"/>
          <p:cNvSpPr>
            <a:spLocks noChangeArrowheads="1"/>
          </p:cNvSpPr>
          <p:nvPr/>
        </p:nvSpPr>
        <p:spPr bwMode="auto">
          <a:xfrm>
            <a:off x="4241800" y="5948363"/>
            <a:ext cx="165258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baseline="0" dirty="0">
                <a:solidFill>
                  <a:srgbClr val="FFFF00"/>
                </a:solidFill>
              </a:rPr>
              <a:t>Дебит,м3/ч</a:t>
            </a:r>
            <a:endParaRPr lang="en-US" altLang="bg-BG" baseline="0" dirty="0">
              <a:solidFill>
                <a:srgbClr val="FFFF00"/>
              </a:solidFill>
            </a:endParaRPr>
          </a:p>
        </p:txBody>
      </p:sp>
      <p:sp>
        <p:nvSpPr>
          <p:cNvPr id="32802" name="Freeform 40"/>
          <p:cNvSpPr>
            <a:spLocks/>
          </p:cNvSpPr>
          <p:nvPr/>
        </p:nvSpPr>
        <p:spPr bwMode="auto">
          <a:xfrm>
            <a:off x="2119313" y="3043238"/>
            <a:ext cx="5715000" cy="1420812"/>
          </a:xfrm>
          <a:custGeom>
            <a:avLst/>
            <a:gdLst>
              <a:gd name="T0" fmla="*/ 0 w 3200"/>
              <a:gd name="T1" fmla="*/ 0 h 895"/>
              <a:gd name="T2" fmla="*/ 210512025 w 3200"/>
              <a:gd name="T3" fmla="*/ 45362797 h 895"/>
              <a:gd name="T4" fmla="*/ 401885944 w 3200"/>
              <a:gd name="T5" fmla="*/ 105846525 h 895"/>
              <a:gd name="T6" fmla="*/ 612397969 w 3200"/>
              <a:gd name="T7" fmla="*/ 151209322 h 895"/>
              <a:gd name="T8" fmla="*/ 822909994 w 3200"/>
              <a:gd name="T9" fmla="*/ 196572118 h 895"/>
              <a:gd name="T10" fmla="*/ 1014283913 w 3200"/>
              <a:gd name="T11" fmla="*/ 241934915 h 895"/>
              <a:gd name="T12" fmla="*/ 1224795938 w 3200"/>
              <a:gd name="T13" fmla="*/ 287297711 h 895"/>
              <a:gd name="T14" fmla="*/ 1435307963 w 3200"/>
              <a:gd name="T15" fmla="*/ 317539576 h 895"/>
              <a:gd name="T16" fmla="*/ 1626681881 w 3200"/>
              <a:gd name="T17" fmla="*/ 362902372 h 895"/>
              <a:gd name="T18" fmla="*/ 1837193906 w 3200"/>
              <a:gd name="T19" fmla="*/ 408265169 h 895"/>
              <a:gd name="T20" fmla="*/ 2047705931 w 3200"/>
              <a:gd name="T21" fmla="*/ 453627965 h 895"/>
              <a:gd name="T22" fmla="*/ 2147483646 w 3200"/>
              <a:gd name="T23" fmla="*/ 498990762 h 895"/>
              <a:gd name="T24" fmla="*/ 2147483646 w 3200"/>
              <a:gd name="T25" fmla="*/ 544353558 h 895"/>
              <a:gd name="T26" fmla="*/ 2147483646 w 3200"/>
              <a:gd name="T27" fmla="*/ 574595423 h 895"/>
              <a:gd name="T28" fmla="*/ 2147483646 w 3200"/>
              <a:gd name="T29" fmla="*/ 619958219 h 895"/>
              <a:gd name="T30" fmla="*/ 2147483646 w 3200"/>
              <a:gd name="T31" fmla="*/ 665321016 h 895"/>
              <a:gd name="T32" fmla="*/ 2147483646 w 3200"/>
              <a:gd name="T33" fmla="*/ 710683812 h 895"/>
              <a:gd name="T34" fmla="*/ 2147483646 w 3200"/>
              <a:gd name="T35" fmla="*/ 740925677 h 895"/>
              <a:gd name="T36" fmla="*/ 2147483646 w 3200"/>
              <a:gd name="T37" fmla="*/ 786288473 h 895"/>
              <a:gd name="T38" fmla="*/ 2147483646 w 3200"/>
              <a:gd name="T39" fmla="*/ 831651270 h 895"/>
              <a:gd name="T40" fmla="*/ 2147483646 w 3200"/>
              <a:gd name="T41" fmla="*/ 861893134 h 895"/>
              <a:gd name="T42" fmla="*/ 2147483646 w 3200"/>
              <a:gd name="T43" fmla="*/ 907255931 h 895"/>
              <a:gd name="T44" fmla="*/ 2147483646 w 3200"/>
              <a:gd name="T45" fmla="*/ 952618727 h 895"/>
              <a:gd name="T46" fmla="*/ 2147483646 w 3200"/>
              <a:gd name="T47" fmla="*/ 997981524 h 895"/>
              <a:gd name="T48" fmla="*/ 2147483646 w 3200"/>
              <a:gd name="T49" fmla="*/ 1028223388 h 895"/>
              <a:gd name="T50" fmla="*/ 2147483646 w 3200"/>
              <a:gd name="T51" fmla="*/ 1073586185 h 895"/>
              <a:gd name="T52" fmla="*/ 2147483646 w 3200"/>
              <a:gd name="T53" fmla="*/ 1118948981 h 895"/>
              <a:gd name="T54" fmla="*/ 2147483646 w 3200"/>
              <a:gd name="T55" fmla="*/ 1164311778 h 895"/>
              <a:gd name="T56" fmla="*/ 2147483646 w 3200"/>
              <a:gd name="T57" fmla="*/ 1209674574 h 895"/>
              <a:gd name="T58" fmla="*/ 2147483646 w 3200"/>
              <a:gd name="T59" fmla="*/ 1239916439 h 895"/>
              <a:gd name="T60" fmla="*/ 2147483646 w 3200"/>
              <a:gd name="T61" fmla="*/ 1285279235 h 895"/>
              <a:gd name="T62" fmla="*/ 2147483646 w 3200"/>
              <a:gd name="T63" fmla="*/ 1330642032 h 895"/>
              <a:gd name="T64" fmla="*/ 2147483646 w 3200"/>
              <a:gd name="T65" fmla="*/ 1376004828 h 895"/>
              <a:gd name="T66" fmla="*/ 2147483646 w 3200"/>
              <a:gd name="T67" fmla="*/ 1421367625 h 895"/>
              <a:gd name="T68" fmla="*/ 2147483646 w 3200"/>
              <a:gd name="T69" fmla="*/ 1466730421 h 895"/>
              <a:gd name="T70" fmla="*/ 2147483646 w 3200"/>
              <a:gd name="T71" fmla="*/ 1512093218 h 895"/>
              <a:gd name="T72" fmla="*/ 2147483646 w 3200"/>
              <a:gd name="T73" fmla="*/ 1557456014 h 895"/>
              <a:gd name="T74" fmla="*/ 2147483646 w 3200"/>
              <a:gd name="T75" fmla="*/ 1602818811 h 895"/>
              <a:gd name="T76" fmla="*/ 2147483646 w 3200"/>
              <a:gd name="T77" fmla="*/ 1648181607 h 895"/>
              <a:gd name="T78" fmla="*/ 2147483646 w 3200"/>
              <a:gd name="T79" fmla="*/ 1693544404 h 895"/>
              <a:gd name="T80" fmla="*/ 2147483646 w 3200"/>
              <a:gd name="T81" fmla="*/ 1754028133 h 895"/>
              <a:gd name="T82" fmla="*/ 2147483646 w 3200"/>
              <a:gd name="T83" fmla="*/ 1799390929 h 895"/>
              <a:gd name="T84" fmla="*/ 2147483646 w 3200"/>
              <a:gd name="T85" fmla="*/ 1844753726 h 895"/>
              <a:gd name="T86" fmla="*/ 2147483646 w 3200"/>
              <a:gd name="T87" fmla="*/ 1890116522 h 895"/>
              <a:gd name="T88" fmla="*/ 2147483646 w 3200"/>
              <a:gd name="T89" fmla="*/ 1950600251 h 895"/>
              <a:gd name="T90" fmla="*/ 2147483646 w 3200"/>
              <a:gd name="T91" fmla="*/ 1995963048 h 895"/>
              <a:gd name="T92" fmla="*/ 2147483646 w 3200"/>
              <a:gd name="T93" fmla="*/ 2041325844 h 895"/>
              <a:gd name="T94" fmla="*/ 2147483646 w 3200"/>
              <a:gd name="T95" fmla="*/ 2101809573 h 895"/>
              <a:gd name="T96" fmla="*/ 2147483646 w 3200"/>
              <a:gd name="T97" fmla="*/ 2147172369 h 895"/>
              <a:gd name="T98" fmla="*/ 2147483646 w 3200"/>
              <a:gd name="T99" fmla="*/ 2147483646 h 895"/>
              <a:gd name="T100" fmla="*/ 2147483646 w 3200"/>
              <a:gd name="T101" fmla="*/ 2147483646 h 89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3200" h="895">
                <a:moveTo>
                  <a:pt x="0" y="0"/>
                </a:moveTo>
                <a:lnTo>
                  <a:pt x="66" y="18"/>
                </a:lnTo>
                <a:lnTo>
                  <a:pt x="126" y="42"/>
                </a:lnTo>
                <a:lnTo>
                  <a:pt x="192" y="60"/>
                </a:lnTo>
                <a:lnTo>
                  <a:pt x="258" y="78"/>
                </a:lnTo>
                <a:lnTo>
                  <a:pt x="318" y="96"/>
                </a:lnTo>
                <a:lnTo>
                  <a:pt x="384" y="114"/>
                </a:lnTo>
                <a:lnTo>
                  <a:pt x="450" y="126"/>
                </a:lnTo>
                <a:lnTo>
                  <a:pt x="510" y="144"/>
                </a:lnTo>
                <a:lnTo>
                  <a:pt x="576" y="162"/>
                </a:lnTo>
                <a:lnTo>
                  <a:pt x="642" y="180"/>
                </a:lnTo>
                <a:lnTo>
                  <a:pt x="702" y="198"/>
                </a:lnTo>
                <a:lnTo>
                  <a:pt x="768" y="216"/>
                </a:lnTo>
                <a:lnTo>
                  <a:pt x="834" y="228"/>
                </a:lnTo>
                <a:lnTo>
                  <a:pt x="894" y="246"/>
                </a:lnTo>
                <a:lnTo>
                  <a:pt x="960" y="264"/>
                </a:lnTo>
                <a:lnTo>
                  <a:pt x="1020" y="282"/>
                </a:lnTo>
                <a:lnTo>
                  <a:pt x="1086" y="294"/>
                </a:lnTo>
                <a:lnTo>
                  <a:pt x="1152" y="312"/>
                </a:lnTo>
                <a:lnTo>
                  <a:pt x="1212" y="330"/>
                </a:lnTo>
                <a:lnTo>
                  <a:pt x="1278" y="342"/>
                </a:lnTo>
                <a:lnTo>
                  <a:pt x="1344" y="360"/>
                </a:lnTo>
                <a:lnTo>
                  <a:pt x="1404" y="378"/>
                </a:lnTo>
                <a:lnTo>
                  <a:pt x="1470" y="396"/>
                </a:lnTo>
                <a:lnTo>
                  <a:pt x="1536" y="408"/>
                </a:lnTo>
                <a:lnTo>
                  <a:pt x="1596" y="426"/>
                </a:lnTo>
                <a:lnTo>
                  <a:pt x="1663" y="444"/>
                </a:lnTo>
                <a:lnTo>
                  <a:pt x="1729" y="462"/>
                </a:lnTo>
                <a:lnTo>
                  <a:pt x="1789" y="480"/>
                </a:lnTo>
                <a:lnTo>
                  <a:pt x="1855" y="492"/>
                </a:lnTo>
                <a:lnTo>
                  <a:pt x="1921" y="510"/>
                </a:lnTo>
                <a:lnTo>
                  <a:pt x="1981" y="528"/>
                </a:lnTo>
                <a:lnTo>
                  <a:pt x="2047" y="546"/>
                </a:lnTo>
                <a:lnTo>
                  <a:pt x="2113" y="564"/>
                </a:lnTo>
                <a:lnTo>
                  <a:pt x="2173" y="582"/>
                </a:lnTo>
                <a:lnTo>
                  <a:pt x="2239" y="600"/>
                </a:lnTo>
                <a:lnTo>
                  <a:pt x="2305" y="618"/>
                </a:lnTo>
                <a:lnTo>
                  <a:pt x="2365" y="636"/>
                </a:lnTo>
                <a:lnTo>
                  <a:pt x="2431" y="654"/>
                </a:lnTo>
                <a:lnTo>
                  <a:pt x="2497" y="672"/>
                </a:lnTo>
                <a:lnTo>
                  <a:pt x="2557" y="696"/>
                </a:lnTo>
                <a:lnTo>
                  <a:pt x="2623" y="714"/>
                </a:lnTo>
                <a:lnTo>
                  <a:pt x="2689" y="732"/>
                </a:lnTo>
                <a:lnTo>
                  <a:pt x="2749" y="750"/>
                </a:lnTo>
                <a:lnTo>
                  <a:pt x="2815" y="774"/>
                </a:lnTo>
                <a:lnTo>
                  <a:pt x="2881" y="792"/>
                </a:lnTo>
                <a:lnTo>
                  <a:pt x="2941" y="810"/>
                </a:lnTo>
                <a:lnTo>
                  <a:pt x="3007" y="834"/>
                </a:lnTo>
                <a:lnTo>
                  <a:pt x="3067" y="852"/>
                </a:lnTo>
                <a:lnTo>
                  <a:pt x="3133" y="870"/>
                </a:lnTo>
                <a:lnTo>
                  <a:pt x="3199" y="894"/>
                </a:lnTo>
              </a:path>
            </a:pathLst>
          </a:custGeom>
          <a:noFill/>
          <a:ln w="25400" cap="rnd" cmpd="sng">
            <a:solidFill>
              <a:srgbClr val="EEDA1C"/>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32803" name="Rectangle 41"/>
          <p:cNvSpPr>
            <a:spLocks noChangeArrowheads="1"/>
          </p:cNvSpPr>
          <p:nvPr/>
        </p:nvSpPr>
        <p:spPr bwMode="auto">
          <a:xfrm>
            <a:off x="3598863" y="4375150"/>
            <a:ext cx="2198687" cy="708025"/>
          </a:xfrm>
          <a:prstGeom prst="rect">
            <a:avLst/>
          </a:prstGeom>
          <a:solidFill>
            <a:srgbClr val="0B3AD1"/>
          </a:solidFill>
          <a:ln w="25400">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sz="2200" b="0" baseline="0" dirty="0"/>
              <a:t>Работна точка</a:t>
            </a:r>
            <a:r>
              <a:rPr lang="en-US" altLang="bg-BG" sz="2200" b="0" baseline="0" dirty="0"/>
              <a:t>:</a:t>
            </a:r>
          </a:p>
          <a:p>
            <a:pPr>
              <a:lnSpc>
                <a:spcPct val="90000"/>
              </a:lnSpc>
              <a:spcBef>
                <a:spcPct val="0"/>
              </a:spcBef>
              <a:buSzTx/>
              <a:buFontTx/>
              <a:buNone/>
            </a:pPr>
            <a:r>
              <a:rPr lang="en-US" altLang="bg-BG" sz="2200" b="0" baseline="0" dirty="0"/>
              <a:t>3190 </a:t>
            </a:r>
            <a:r>
              <a:rPr lang="bg-BG" altLang="bg-BG" sz="2200" b="0" baseline="0" dirty="0"/>
              <a:t>м3/ч</a:t>
            </a:r>
            <a:r>
              <a:rPr lang="en-US" altLang="bg-BG" sz="2200" b="0" baseline="0" dirty="0"/>
              <a:t>, 97 </a:t>
            </a:r>
            <a:r>
              <a:rPr lang="bg-BG" altLang="bg-BG" sz="2200" b="0" baseline="0" dirty="0"/>
              <a:t>м</a:t>
            </a:r>
            <a:endParaRPr lang="en-US" altLang="bg-BG" sz="2200" b="0" baseline="0" dirty="0"/>
          </a:p>
        </p:txBody>
      </p:sp>
      <p:sp>
        <p:nvSpPr>
          <p:cNvPr id="32804" name="Line 42"/>
          <p:cNvSpPr>
            <a:spLocks noChangeShapeType="1"/>
          </p:cNvSpPr>
          <p:nvPr/>
        </p:nvSpPr>
        <p:spPr bwMode="auto">
          <a:xfrm flipV="1">
            <a:off x="5746750" y="4117975"/>
            <a:ext cx="455613" cy="303213"/>
          </a:xfrm>
          <a:prstGeom prst="line">
            <a:avLst/>
          </a:prstGeom>
          <a:noFill/>
          <a:ln w="254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2805" name="Rectangle 43"/>
          <p:cNvSpPr>
            <a:spLocks noChangeArrowheads="1"/>
          </p:cNvSpPr>
          <p:nvPr/>
        </p:nvSpPr>
        <p:spPr bwMode="auto">
          <a:xfrm rot="1020000">
            <a:off x="3124200" y="3048000"/>
            <a:ext cx="31210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0" baseline="0" dirty="0"/>
              <a:t>Q-H </a:t>
            </a:r>
            <a:r>
              <a:rPr lang="bg-BG" altLang="bg-BG" b="0" baseline="0" dirty="0"/>
              <a:t> характеристика</a:t>
            </a:r>
            <a:endParaRPr lang="en-US" altLang="bg-BG" b="0" baseline="0" dirty="0"/>
          </a:p>
        </p:txBody>
      </p:sp>
    </p:spTree>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62"/>
          <p:cNvSpPr>
            <a:spLocks noChangeArrowheads="1"/>
          </p:cNvSpPr>
          <p:nvPr/>
        </p:nvSpPr>
        <p:spPr bwMode="auto">
          <a:xfrm>
            <a:off x="1017588" y="2381250"/>
            <a:ext cx="8431212" cy="4171950"/>
          </a:xfrm>
          <a:prstGeom prst="rect">
            <a:avLst/>
          </a:prstGeom>
          <a:noFill/>
          <a:ln w="38100" cmpd="dbl">
            <a:solidFill>
              <a:srgbClr val="EEDA1C"/>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grpSp>
        <p:nvGrpSpPr>
          <p:cNvPr id="34819" name="Group 39"/>
          <p:cNvGrpSpPr>
            <a:grpSpLocks/>
          </p:cNvGrpSpPr>
          <p:nvPr/>
        </p:nvGrpSpPr>
        <p:grpSpPr bwMode="auto">
          <a:xfrm>
            <a:off x="1003300" y="2479675"/>
            <a:ext cx="7797800" cy="3505200"/>
            <a:chOff x="632" y="1562"/>
            <a:chExt cx="4912" cy="2208"/>
          </a:xfrm>
        </p:grpSpPr>
        <p:sp>
          <p:nvSpPr>
            <p:cNvPr id="34853" name="Line 14"/>
            <p:cNvSpPr>
              <a:spLocks noChangeShapeType="1"/>
            </p:cNvSpPr>
            <p:nvPr/>
          </p:nvSpPr>
          <p:spPr bwMode="auto">
            <a:xfrm>
              <a:off x="1254" y="1679"/>
              <a:ext cx="1" cy="19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54" name="Rectangle 15"/>
            <p:cNvSpPr>
              <a:spLocks noChangeArrowheads="1"/>
            </p:cNvSpPr>
            <p:nvPr/>
          </p:nvSpPr>
          <p:spPr bwMode="auto">
            <a:xfrm>
              <a:off x="1250" y="1675"/>
              <a:ext cx="429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55" name="Line 16"/>
            <p:cNvSpPr>
              <a:spLocks noChangeShapeType="1"/>
            </p:cNvSpPr>
            <p:nvPr/>
          </p:nvSpPr>
          <p:spPr bwMode="auto">
            <a:xfrm>
              <a:off x="1186" y="1675"/>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56" name="Rectangle 17"/>
            <p:cNvSpPr>
              <a:spLocks noChangeArrowheads="1"/>
            </p:cNvSpPr>
            <p:nvPr/>
          </p:nvSpPr>
          <p:spPr bwMode="auto">
            <a:xfrm>
              <a:off x="854" y="1562"/>
              <a:ext cx="373"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100</a:t>
              </a:r>
              <a:endParaRPr lang="en-US" altLang="bg-BG" dirty="0"/>
            </a:p>
          </p:txBody>
        </p:sp>
        <p:sp>
          <p:nvSpPr>
            <p:cNvPr id="34857" name="Rectangle 18"/>
            <p:cNvSpPr>
              <a:spLocks noChangeArrowheads="1"/>
            </p:cNvSpPr>
            <p:nvPr/>
          </p:nvSpPr>
          <p:spPr bwMode="auto">
            <a:xfrm>
              <a:off x="1250" y="1956"/>
              <a:ext cx="429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58" name="Line 19"/>
            <p:cNvSpPr>
              <a:spLocks noChangeShapeType="1"/>
            </p:cNvSpPr>
            <p:nvPr/>
          </p:nvSpPr>
          <p:spPr bwMode="auto">
            <a:xfrm>
              <a:off x="1186" y="1956"/>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59" name="Rectangle 20"/>
            <p:cNvSpPr>
              <a:spLocks noChangeArrowheads="1"/>
            </p:cNvSpPr>
            <p:nvPr/>
          </p:nvSpPr>
          <p:spPr bwMode="auto">
            <a:xfrm>
              <a:off x="952" y="1843"/>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90</a:t>
              </a:r>
              <a:endParaRPr lang="en-US" altLang="bg-BG" dirty="0"/>
            </a:p>
          </p:txBody>
        </p:sp>
        <p:sp>
          <p:nvSpPr>
            <p:cNvPr id="34860" name="Rectangle 21"/>
            <p:cNvSpPr>
              <a:spLocks noChangeArrowheads="1"/>
            </p:cNvSpPr>
            <p:nvPr/>
          </p:nvSpPr>
          <p:spPr bwMode="auto">
            <a:xfrm>
              <a:off x="1250" y="2237"/>
              <a:ext cx="429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61" name="Line 22"/>
            <p:cNvSpPr>
              <a:spLocks noChangeShapeType="1"/>
            </p:cNvSpPr>
            <p:nvPr/>
          </p:nvSpPr>
          <p:spPr bwMode="auto">
            <a:xfrm>
              <a:off x="1186" y="2237"/>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62" name="Rectangle 23"/>
            <p:cNvSpPr>
              <a:spLocks noChangeArrowheads="1"/>
            </p:cNvSpPr>
            <p:nvPr/>
          </p:nvSpPr>
          <p:spPr bwMode="auto">
            <a:xfrm>
              <a:off x="952" y="2124"/>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80</a:t>
              </a:r>
              <a:endParaRPr lang="en-US" altLang="bg-BG" dirty="0"/>
            </a:p>
          </p:txBody>
        </p:sp>
        <p:sp>
          <p:nvSpPr>
            <p:cNvPr id="34863" name="Rectangle 24"/>
            <p:cNvSpPr>
              <a:spLocks noChangeArrowheads="1"/>
            </p:cNvSpPr>
            <p:nvPr/>
          </p:nvSpPr>
          <p:spPr bwMode="auto">
            <a:xfrm>
              <a:off x="1250" y="2518"/>
              <a:ext cx="429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64" name="Line 25"/>
            <p:cNvSpPr>
              <a:spLocks noChangeShapeType="1"/>
            </p:cNvSpPr>
            <p:nvPr/>
          </p:nvSpPr>
          <p:spPr bwMode="auto">
            <a:xfrm>
              <a:off x="1186" y="2518"/>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65" name="Rectangle 26"/>
            <p:cNvSpPr>
              <a:spLocks noChangeArrowheads="1"/>
            </p:cNvSpPr>
            <p:nvPr/>
          </p:nvSpPr>
          <p:spPr bwMode="auto">
            <a:xfrm>
              <a:off x="952" y="2405"/>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70</a:t>
              </a:r>
              <a:endParaRPr lang="en-US" altLang="bg-BG" dirty="0"/>
            </a:p>
          </p:txBody>
        </p:sp>
        <p:sp>
          <p:nvSpPr>
            <p:cNvPr id="34866" name="Rectangle 27"/>
            <p:cNvSpPr>
              <a:spLocks noChangeArrowheads="1"/>
            </p:cNvSpPr>
            <p:nvPr/>
          </p:nvSpPr>
          <p:spPr bwMode="auto">
            <a:xfrm>
              <a:off x="1250" y="2799"/>
              <a:ext cx="429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67" name="Line 28"/>
            <p:cNvSpPr>
              <a:spLocks noChangeShapeType="1"/>
            </p:cNvSpPr>
            <p:nvPr/>
          </p:nvSpPr>
          <p:spPr bwMode="auto">
            <a:xfrm>
              <a:off x="1186" y="2799"/>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68" name="Rectangle 29"/>
            <p:cNvSpPr>
              <a:spLocks noChangeArrowheads="1"/>
            </p:cNvSpPr>
            <p:nvPr/>
          </p:nvSpPr>
          <p:spPr bwMode="auto">
            <a:xfrm>
              <a:off x="952" y="2686"/>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60</a:t>
              </a:r>
              <a:endParaRPr lang="en-US" altLang="bg-BG" dirty="0"/>
            </a:p>
          </p:txBody>
        </p:sp>
        <p:sp>
          <p:nvSpPr>
            <p:cNvPr id="34869" name="Rectangle 30"/>
            <p:cNvSpPr>
              <a:spLocks noChangeArrowheads="1"/>
            </p:cNvSpPr>
            <p:nvPr/>
          </p:nvSpPr>
          <p:spPr bwMode="auto">
            <a:xfrm>
              <a:off x="1250" y="3080"/>
              <a:ext cx="429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70" name="Line 31"/>
            <p:cNvSpPr>
              <a:spLocks noChangeShapeType="1"/>
            </p:cNvSpPr>
            <p:nvPr/>
          </p:nvSpPr>
          <p:spPr bwMode="auto">
            <a:xfrm>
              <a:off x="1186" y="3080"/>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71" name="Rectangle 32"/>
            <p:cNvSpPr>
              <a:spLocks noChangeArrowheads="1"/>
            </p:cNvSpPr>
            <p:nvPr/>
          </p:nvSpPr>
          <p:spPr bwMode="auto">
            <a:xfrm>
              <a:off x="952" y="2967"/>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50</a:t>
              </a:r>
              <a:endParaRPr lang="en-US" altLang="bg-BG" dirty="0"/>
            </a:p>
          </p:txBody>
        </p:sp>
        <p:sp>
          <p:nvSpPr>
            <p:cNvPr id="34872" name="Rectangle 33"/>
            <p:cNvSpPr>
              <a:spLocks noChangeArrowheads="1"/>
            </p:cNvSpPr>
            <p:nvPr/>
          </p:nvSpPr>
          <p:spPr bwMode="auto">
            <a:xfrm>
              <a:off x="1250" y="3362"/>
              <a:ext cx="4294" cy="1"/>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73" name="Line 34"/>
            <p:cNvSpPr>
              <a:spLocks noChangeShapeType="1"/>
            </p:cNvSpPr>
            <p:nvPr/>
          </p:nvSpPr>
          <p:spPr bwMode="auto">
            <a:xfrm>
              <a:off x="1186" y="3362"/>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74" name="Rectangle 35"/>
            <p:cNvSpPr>
              <a:spLocks noChangeArrowheads="1"/>
            </p:cNvSpPr>
            <p:nvPr/>
          </p:nvSpPr>
          <p:spPr bwMode="auto">
            <a:xfrm>
              <a:off x="952" y="3248"/>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40</a:t>
              </a:r>
              <a:endParaRPr lang="en-US" altLang="bg-BG" dirty="0"/>
            </a:p>
          </p:txBody>
        </p:sp>
        <p:sp>
          <p:nvSpPr>
            <p:cNvPr id="34875" name="Line 36"/>
            <p:cNvSpPr>
              <a:spLocks noChangeShapeType="1"/>
            </p:cNvSpPr>
            <p:nvPr/>
          </p:nvSpPr>
          <p:spPr bwMode="auto">
            <a:xfrm>
              <a:off x="1186" y="3643"/>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76" name="Rectangle 37"/>
            <p:cNvSpPr>
              <a:spLocks noChangeArrowheads="1"/>
            </p:cNvSpPr>
            <p:nvPr/>
          </p:nvSpPr>
          <p:spPr bwMode="auto">
            <a:xfrm>
              <a:off x="952" y="3529"/>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30</a:t>
              </a:r>
              <a:endParaRPr lang="en-US" altLang="bg-BG" dirty="0"/>
            </a:p>
          </p:txBody>
        </p:sp>
        <p:sp>
          <p:nvSpPr>
            <p:cNvPr id="34877" name="Rectangle 38"/>
            <p:cNvSpPr>
              <a:spLocks noChangeArrowheads="1"/>
            </p:cNvSpPr>
            <p:nvPr/>
          </p:nvSpPr>
          <p:spPr bwMode="auto">
            <a:xfrm rot="-5400000">
              <a:off x="400" y="2532"/>
              <a:ext cx="678"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0" baseline="0" dirty="0">
                  <a:solidFill>
                    <a:srgbClr val="FFFF00"/>
                  </a:solidFill>
                  <a:latin typeface="Times" panose="02020603050405020304" pitchFamily="18" charset="0"/>
                </a:rPr>
                <a:t>Напор, м</a:t>
              </a:r>
              <a:endParaRPr lang="en-US" altLang="bg-BG" dirty="0"/>
            </a:p>
          </p:txBody>
        </p:sp>
      </p:grpSp>
      <p:grpSp>
        <p:nvGrpSpPr>
          <p:cNvPr id="34820" name="Group 59"/>
          <p:cNvGrpSpPr>
            <a:grpSpLocks/>
          </p:cNvGrpSpPr>
          <p:nvPr/>
        </p:nvGrpSpPr>
        <p:grpSpPr bwMode="auto">
          <a:xfrm>
            <a:off x="1911350" y="2659063"/>
            <a:ext cx="7321550" cy="3910012"/>
            <a:chOff x="1204" y="1675"/>
            <a:chExt cx="4612" cy="2463"/>
          </a:xfrm>
        </p:grpSpPr>
        <p:sp>
          <p:nvSpPr>
            <p:cNvPr id="34834" name="Line 40"/>
            <p:cNvSpPr>
              <a:spLocks noChangeShapeType="1"/>
            </p:cNvSpPr>
            <p:nvPr/>
          </p:nvSpPr>
          <p:spPr bwMode="auto">
            <a:xfrm>
              <a:off x="1258" y="3643"/>
              <a:ext cx="4280"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35" name="Rectangle 41"/>
            <p:cNvSpPr>
              <a:spLocks noChangeArrowheads="1"/>
            </p:cNvSpPr>
            <p:nvPr/>
          </p:nvSpPr>
          <p:spPr bwMode="auto">
            <a:xfrm>
              <a:off x="5542" y="1675"/>
              <a:ext cx="2" cy="1966"/>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36" name="Line 42"/>
            <p:cNvSpPr>
              <a:spLocks noChangeShapeType="1"/>
            </p:cNvSpPr>
            <p:nvPr/>
          </p:nvSpPr>
          <p:spPr bwMode="auto">
            <a:xfrm flipV="1">
              <a:off x="5542" y="3643"/>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37" name="Rectangle 43"/>
            <p:cNvSpPr>
              <a:spLocks noChangeArrowheads="1"/>
            </p:cNvSpPr>
            <p:nvPr/>
          </p:nvSpPr>
          <p:spPr bwMode="auto">
            <a:xfrm>
              <a:off x="5345" y="3714"/>
              <a:ext cx="471"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5000</a:t>
              </a:r>
              <a:endParaRPr lang="en-US" altLang="bg-BG" dirty="0"/>
            </a:p>
          </p:txBody>
        </p:sp>
        <p:sp>
          <p:nvSpPr>
            <p:cNvPr id="34838" name="Rectangle 44"/>
            <p:cNvSpPr>
              <a:spLocks noChangeArrowheads="1"/>
            </p:cNvSpPr>
            <p:nvPr/>
          </p:nvSpPr>
          <p:spPr bwMode="auto">
            <a:xfrm>
              <a:off x="4684" y="1675"/>
              <a:ext cx="2" cy="1966"/>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39" name="Line 45"/>
            <p:cNvSpPr>
              <a:spLocks noChangeShapeType="1"/>
            </p:cNvSpPr>
            <p:nvPr/>
          </p:nvSpPr>
          <p:spPr bwMode="auto">
            <a:xfrm flipV="1">
              <a:off x="4684" y="3643"/>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40" name="Rectangle 46"/>
            <p:cNvSpPr>
              <a:spLocks noChangeArrowheads="1"/>
            </p:cNvSpPr>
            <p:nvPr/>
          </p:nvSpPr>
          <p:spPr bwMode="auto">
            <a:xfrm>
              <a:off x="4487" y="3714"/>
              <a:ext cx="471"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4000</a:t>
              </a:r>
              <a:endParaRPr lang="en-US" altLang="bg-BG" dirty="0"/>
            </a:p>
          </p:txBody>
        </p:sp>
        <p:sp>
          <p:nvSpPr>
            <p:cNvPr id="34841" name="Rectangle 47"/>
            <p:cNvSpPr>
              <a:spLocks noChangeArrowheads="1"/>
            </p:cNvSpPr>
            <p:nvPr/>
          </p:nvSpPr>
          <p:spPr bwMode="auto">
            <a:xfrm>
              <a:off x="3827" y="1675"/>
              <a:ext cx="2" cy="1966"/>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42" name="Line 48"/>
            <p:cNvSpPr>
              <a:spLocks noChangeShapeType="1"/>
            </p:cNvSpPr>
            <p:nvPr/>
          </p:nvSpPr>
          <p:spPr bwMode="auto">
            <a:xfrm flipV="1">
              <a:off x="3827" y="3643"/>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43" name="Rectangle 49"/>
            <p:cNvSpPr>
              <a:spLocks noChangeArrowheads="1"/>
            </p:cNvSpPr>
            <p:nvPr/>
          </p:nvSpPr>
          <p:spPr bwMode="auto">
            <a:xfrm>
              <a:off x="3630" y="3714"/>
              <a:ext cx="471"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3000</a:t>
              </a:r>
              <a:endParaRPr lang="en-US" altLang="bg-BG" dirty="0"/>
            </a:p>
          </p:txBody>
        </p:sp>
        <p:sp>
          <p:nvSpPr>
            <p:cNvPr id="34844" name="Rectangle 50"/>
            <p:cNvSpPr>
              <a:spLocks noChangeArrowheads="1"/>
            </p:cNvSpPr>
            <p:nvPr/>
          </p:nvSpPr>
          <p:spPr bwMode="auto">
            <a:xfrm>
              <a:off x="2969" y="1675"/>
              <a:ext cx="2" cy="1966"/>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45" name="Line 51"/>
            <p:cNvSpPr>
              <a:spLocks noChangeShapeType="1"/>
            </p:cNvSpPr>
            <p:nvPr/>
          </p:nvSpPr>
          <p:spPr bwMode="auto">
            <a:xfrm flipV="1">
              <a:off x="2969" y="3643"/>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46" name="Rectangle 52"/>
            <p:cNvSpPr>
              <a:spLocks noChangeArrowheads="1"/>
            </p:cNvSpPr>
            <p:nvPr/>
          </p:nvSpPr>
          <p:spPr bwMode="auto">
            <a:xfrm>
              <a:off x="2772" y="3714"/>
              <a:ext cx="471"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2000</a:t>
              </a:r>
              <a:endParaRPr lang="en-US" altLang="bg-BG" dirty="0"/>
            </a:p>
          </p:txBody>
        </p:sp>
        <p:sp>
          <p:nvSpPr>
            <p:cNvPr id="34847" name="Rectangle 53"/>
            <p:cNvSpPr>
              <a:spLocks noChangeArrowheads="1"/>
            </p:cNvSpPr>
            <p:nvPr/>
          </p:nvSpPr>
          <p:spPr bwMode="auto">
            <a:xfrm>
              <a:off x="2112" y="1675"/>
              <a:ext cx="2" cy="1966"/>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48" name="Line 54"/>
            <p:cNvSpPr>
              <a:spLocks noChangeShapeType="1"/>
            </p:cNvSpPr>
            <p:nvPr/>
          </p:nvSpPr>
          <p:spPr bwMode="auto">
            <a:xfrm flipV="1">
              <a:off x="2112" y="3643"/>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49" name="Rectangle 55"/>
            <p:cNvSpPr>
              <a:spLocks noChangeArrowheads="1"/>
            </p:cNvSpPr>
            <p:nvPr/>
          </p:nvSpPr>
          <p:spPr bwMode="auto">
            <a:xfrm>
              <a:off x="1915" y="3714"/>
              <a:ext cx="471"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1000</a:t>
              </a:r>
              <a:endParaRPr lang="en-US" altLang="bg-BG" dirty="0"/>
            </a:p>
          </p:txBody>
        </p:sp>
        <p:sp>
          <p:nvSpPr>
            <p:cNvPr id="34850" name="Line 56"/>
            <p:cNvSpPr>
              <a:spLocks noChangeShapeType="1"/>
            </p:cNvSpPr>
            <p:nvPr/>
          </p:nvSpPr>
          <p:spPr bwMode="auto">
            <a:xfrm flipV="1">
              <a:off x="1254" y="3643"/>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4851" name="Rectangle 57"/>
            <p:cNvSpPr>
              <a:spLocks noChangeArrowheads="1"/>
            </p:cNvSpPr>
            <p:nvPr/>
          </p:nvSpPr>
          <p:spPr bwMode="auto">
            <a:xfrm>
              <a:off x="1204" y="3714"/>
              <a:ext cx="176"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0</a:t>
              </a:r>
              <a:endParaRPr lang="en-US" altLang="bg-BG" dirty="0"/>
            </a:p>
          </p:txBody>
        </p:sp>
        <p:sp>
          <p:nvSpPr>
            <p:cNvPr id="34852" name="Rectangle 58"/>
            <p:cNvSpPr>
              <a:spLocks noChangeArrowheads="1"/>
            </p:cNvSpPr>
            <p:nvPr/>
          </p:nvSpPr>
          <p:spPr bwMode="auto">
            <a:xfrm>
              <a:off x="2780" y="3927"/>
              <a:ext cx="840"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0" baseline="0" dirty="0">
                  <a:solidFill>
                    <a:srgbClr val="FFFF00"/>
                  </a:solidFill>
                  <a:latin typeface="Times" panose="02020603050405020304" pitchFamily="18" charset="0"/>
                </a:rPr>
                <a:t>Дебит,м3/ч</a:t>
              </a:r>
              <a:endParaRPr lang="en-US" altLang="bg-BG" dirty="0"/>
            </a:p>
          </p:txBody>
        </p:sp>
      </p:grpSp>
      <p:sp>
        <p:nvSpPr>
          <p:cNvPr id="34821" name="Freeform 60"/>
          <p:cNvSpPr>
            <a:spLocks/>
          </p:cNvSpPr>
          <p:nvPr/>
        </p:nvSpPr>
        <p:spPr bwMode="auto">
          <a:xfrm>
            <a:off x="1990725" y="3033713"/>
            <a:ext cx="6124575" cy="2574925"/>
          </a:xfrm>
          <a:custGeom>
            <a:avLst/>
            <a:gdLst>
              <a:gd name="T0" fmla="*/ 93246575 w 3858"/>
              <a:gd name="T1" fmla="*/ 30241875 h 1622"/>
              <a:gd name="T2" fmla="*/ 287297813 w 3858"/>
              <a:gd name="T3" fmla="*/ 85685313 h 1622"/>
              <a:gd name="T4" fmla="*/ 483870000 w 3858"/>
              <a:gd name="T5" fmla="*/ 133569075 h 1622"/>
              <a:gd name="T6" fmla="*/ 680442188 w 3858"/>
              <a:gd name="T7" fmla="*/ 173891575 h 1622"/>
              <a:gd name="T8" fmla="*/ 877014375 w 3858"/>
              <a:gd name="T9" fmla="*/ 206652813 h 1622"/>
              <a:gd name="T10" fmla="*/ 1068546250 w 3858"/>
              <a:gd name="T11" fmla="*/ 241935000 h 1622"/>
              <a:gd name="T12" fmla="*/ 1265118438 w 3858"/>
              <a:gd name="T13" fmla="*/ 269657513 h 1622"/>
              <a:gd name="T14" fmla="*/ 1461690625 w 3858"/>
              <a:gd name="T15" fmla="*/ 302418750 h 1622"/>
              <a:gd name="T16" fmla="*/ 1655743450 w 3858"/>
              <a:gd name="T17" fmla="*/ 330141263 h 1622"/>
              <a:gd name="T18" fmla="*/ 1842235013 w 3858"/>
              <a:gd name="T19" fmla="*/ 357862188 h 1622"/>
              <a:gd name="T20" fmla="*/ 2038807200 w 3858"/>
              <a:gd name="T21" fmla="*/ 390625013 h 1622"/>
              <a:gd name="T22" fmla="*/ 2147483646 w 3858"/>
              <a:gd name="T23" fmla="*/ 423386250 h 1622"/>
              <a:gd name="T24" fmla="*/ 2147483646 w 3858"/>
              <a:gd name="T25" fmla="*/ 458668438 h 1622"/>
              <a:gd name="T26" fmla="*/ 2147483646 w 3858"/>
              <a:gd name="T27" fmla="*/ 491431263 h 1622"/>
              <a:gd name="T28" fmla="*/ 2147483646 w 3858"/>
              <a:gd name="T29" fmla="*/ 529232813 h 1622"/>
              <a:gd name="T30" fmla="*/ 2147483646 w 3858"/>
              <a:gd name="T31" fmla="*/ 569555313 h 1622"/>
              <a:gd name="T32" fmla="*/ 2147483646 w 3858"/>
              <a:gd name="T33" fmla="*/ 607358450 h 1622"/>
              <a:gd name="T34" fmla="*/ 2147483646 w 3858"/>
              <a:gd name="T35" fmla="*/ 652721263 h 1622"/>
              <a:gd name="T36" fmla="*/ 2147483646 w 3858"/>
              <a:gd name="T37" fmla="*/ 698084075 h 1622"/>
              <a:gd name="T38" fmla="*/ 2147483646 w 3858"/>
              <a:gd name="T39" fmla="*/ 748487200 h 1622"/>
              <a:gd name="T40" fmla="*/ 2147483646 w 3858"/>
              <a:gd name="T41" fmla="*/ 798890325 h 1622"/>
              <a:gd name="T42" fmla="*/ 2147483646 w 3858"/>
              <a:gd name="T43" fmla="*/ 854333763 h 1622"/>
              <a:gd name="T44" fmla="*/ 2147483646 w 3858"/>
              <a:gd name="T45" fmla="*/ 909777200 h 1622"/>
              <a:gd name="T46" fmla="*/ 2147483646 w 3858"/>
              <a:gd name="T47" fmla="*/ 970260950 h 1622"/>
              <a:gd name="T48" fmla="*/ 2147483646 w 3858"/>
              <a:gd name="T49" fmla="*/ 1033264063 h 1622"/>
              <a:gd name="T50" fmla="*/ 2147483646 w 3858"/>
              <a:gd name="T51" fmla="*/ 1098788125 h 1622"/>
              <a:gd name="T52" fmla="*/ 2147483646 w 3858"/>
              <a:gd name="T53" fmla="*/ 1166833138 h 1622"/>
              <a:gd name="T54" fmla="*/ 2147483646 w 3858"/>
              <a:gd name="T55" fmla="*/ 1239916875 h 1622"/>
              <a:gd name="T56" fmla="*/ 2147483646 w 3858"/>
              <a:gd name="T57" fmla="*/ 1315521563 h 1622"/>
              <a:gd name="T58" fmla="*/ 2147483646 w 3858"/>
              <a:gd name="T59" fmla="*/ 1396166563 h 1622"/>
              <a:gd name="T60" fmla="*/ 2147483646 w 3858"/>
              <a:gd name="T61" fmla="*/ 1479332513 h 1622"/>
              <a:gd name="T62" fmla="*/ 2147483646 w 3858"/>
              <a:gd name="T63" fmla="*/ 1572577500 h 1622"/>
              <a:gd name="T64" fmla="*/ 2147483646 w 3858"/>
              <a:gd name="T65" fmla="*/ 1663303125 h 1622"/>
              <a:gd name="T66" fmla="*/ 2147483646 w 3858"/>
              <a:gd name="T67" fmla="*/ 1761590013 h 1622"/>
              <a:gd name="T68" fmla="*/ 2147483646 w 3858"/>
              <a:gd name="T69" fmla="*/ 1867436575 h 1622"/>
              <a:gd name="T70" fmla="*/ 2147483646 w 3858"/>
              <a:gd name="T71" fmla="*/ 1973283138 h 1622"/>
              <a:gd name="T72" fmla="*/ 2147483646 w 3858"/>
              <a:gd name="T73" fmla="*/ 2086689375 h 1622"/>
              <a:gd name="T74" fmla="*/ 2147483646 w 3858"/>
              <a:gd name="T75" fmla="*/ 2147483646 h 1622"/>
              <a:gd name="T76" fmla="*/ 2147483646 w 3858"/>
              <a:gd name="T77" fmla="*/ 2147483646 h 1622"/>
              <a:gd name="T78" fmla="*/ 2147483646 w 3858"/>
              <a:gd name="T79" fmla="*/ 2147483646 h 1622"/>
              <a:gd name="T80" fmla="*/ 2147483646 w 3858"/>
              <a:gd name="T81" fmla="*/ 2147483646 h 1622"/>
              <a:gd name="T82" fmla="*/ 2147483646 w 3858"/>
              <a:gd name="T83" fmla="*/ 2147483646 h 1622"/>
              <a:gd name="T84" fmla="*/ 2147483646 w 3858"/>
              <a:gd name="T85" fmla="*/ 2147483646 h 1622"/>
              <a:gd name="T86" fmla="*/ 2147483646 w 3858"/>
              <a:gd name="T87" fmla="*/ 2147483646 h 1622"/>
              <a:gd name="T88" fmla="*/ 2147483646 w 3858"/>
              <a:gd name="T89" fmla="*/ 2147483646 h 1622"/>
              <a:gd name="T90" fmla="*/ 2147483646 w 3858"/>
              <a:gd name="T91" fmla="*/ 2147483646 h 1622"/>
              <a:gd name="T92" fmla="*/ 2147483646 w 3858"/>
              <a:gd name="T93" fmla="*/ 2147483646 h 1622"/>
              <a:gd name="T94" fmla="*/ 2147483646 w 3858"/>
              <a:gd name="T95" fmla="*/ 2147483646 h 1622"/>
              <a:gd name="T96" fmla="*/ 2147483646 w 3858"/>
              <a:gd name="T97" fmla="*/ 2147483646 h 1622"/>
              <a:gd name="T98" fmla="*/ 2147483646 w 3858"/>
              <a:gd name="T99" fmla="*/ 2147483646 h 162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858" h="1622">
                <a:moveTo>
                  <a:pt x="0" y="0"/>
                </a:moveTo>
                <a:lnTo>
                  <a:pt x="37" y="12"/>
                </a:lnTo>
                <a:lnTo>
                  <a:pt x="78" y="23"/>
                </a:lnTo>
                <a:lnTo>
                  <a:pt x="114" y="34"/>
                </a:lnTo>
                <a:lnTo>
                  <a:pt x="155" y="42"/>
                </a:lnTo>
                <a:lnTo>
                  <a:pt x="192" y="53"/>
                </a:lnTo>
                <a:lnTo>
                  <a:pt x="231" y="60"/>
                </a:lnTo>
                <a:lnTo>
                  <a:pt x="270" y="69"/>
                </a:lnTo>
                <a:lnTo>
                  <a:pt x="309" y="74"/>
                </a:lnTo>
                <a:lnTo>
                  <a:pt x="348" y="82"/>
                </a:lnTo>
                <a:lnTo>
                  <a:pt x="385" y="89"/>
                </a:lnTo>
                <a:lnTo>
                  <a:pt x="424" y="96"/>
                </a:lnTo>
                <a:lnTo>
                  <a:pt x="463" y="100"/>
                </a:lnTo>
                <a:lnTo>
                  <a:pt x="502" y="107"/>
                </a:lnTo>
                <a:lnTo>
                  <a:pt x="539" y="113"/>
                </a:lnTo>
                <a:lnTo>
                  <a:pt x="580" y="120"/>
                </a:lnTo>
                <a:lnTo>
                  <a:pt x="616" y="126"/>
                </a:lnTo>
                <a:lnTo>
                  <a:pt x="657" y="131"/>
                </a:lnTo>
                <a:lnTo>
                  <a:pt x="694" y="137"/>
                </a:lnTo>
                <a:lnTo>
                  <a:pt x="731" y="142"/>
                </a:lnTo>
                <a:lnTo>
                  <a:pt x="772" y="149"/>
                </a:lnTo>
                <a:lnTo>
                  <a:pt x="809" y="155"/>
                </a:lnTo>
                <a:lnTo>
                  <a:pt x="850" y="160"/>
                </a:lnTo>
                <a:lnTo>
                  <a:pt x="887" y="168"/>
                </a:lnTo>
                <a:lnTo>
                  <a:pt x="928" y="175"/>
                </a:lnTo>
                <a:lnTo>
                  <a:pt x="965" y="182"/>
                </a:lnTo>
                <a:lnTo>
                  <a:pt x="1004" y="188"/>
                </a:lnTo>
                <a:lnTo>
                  <a:pt x="1043" y="195"/>
                </a:lnTo>
                <a:lnTo>
                  <a:pt x="1079" y="202"/>
                </a:lnTo>
                <a:lnTo>
                  <a:pt x="1118" y="210"/>
                </a:lnTo>
                <a:lnTo>
                  <a:pt x="1157" y="217"/>
                </a:lnTo>
                <a:lnTo>
                  <a:pt x="1196" y="226"/>
                </a:lnTo>
                <a:lnTo>
                  <a:pt x="1233" y="233"/>
                </a:lnTo>
                <a:lnTo>
                  <a:pt x="1274" y="241"/>
                </a:lnTo>
                <a:lnTo>
                  <a:pt x="1311" y="250"/>
                </a:lnTo>
                <a:lnTo>
                  <a:pt x="1352" y="259"/>
                </a:lnTo>
                <a:lnTo>
                  <a:pt x="1389" y="268"/>
                </a:lnTo>
                <a:lnTo>
                  <a:pt x="1426" y="277"/>
                </a:lnTo>
                <a:lnTo>
                  <a:pt x="1467" y="288"/>
                </a:lnTo>
                <a:lnTo>
                  <a:pt x="1504" y="297"/>
                </a:lnTo>
                <a:lnTo>
                  <a:pt x="1545" y="306"/>
                </a:lnTo>
                <a:lnTo>
                  <a:pt x="1581" y="317"/>
                </a:lnTo>
                <a:lnTo>
                  <a:pt x="1622" y="326"/>
                </a:lnTo>
                <a:lnTo>
                  <a:pt x="1659" y="339"/>
                </a:lnTo>
                <a:lnTo>
                  <a:pt x="1698" y="350"/>
                </a:lnTo>
                <a:lnTo>
                  <a:pt x="1737" y="361"/>
                </a:lnTo>
                <a:lnTo>
                  <a:pt x="1774" y="374"/>
                </a:lnTo>
                <a:lnTo>
                  <a:pt x="1813" y="385"/>
                </a:lnTo>
                <a:lnTo>
                  <a:pt x="1852" y="397"/>
                </a:lnTo>
                <a:lnTo>
                  <a:pt x="1891" y="410"/>
                </a:lnTo>
                <a:lnTo>
                  <a:pt x="1930" y="423"/>
                </a:lnTo>
                <a:lnTo>
                  <a:pt x="1969" y="436"/>
                </a:lnTo>
                <a:lnTo>
                  <a:pt x="2006" y="449"/>
                </a:lnTo>
                <a:lnTo>
                  <a:pt x="2047" y="463"/>
                </a:lnTo>
                <a:lnTo>
                  <a:pt x="2083" y="478"/>
                </a:lnTo>
                <a:lnTo>
                  <a:pt x="2120" y="492"/>
                </a:lnTo>
                <a:lnTo>
                  <a:pt x="2161" y="507"/>
                </a:lnTo>
                <a:lnTo>
                  <a:pt x="2198" y="522"/>
                </a:lnTo>
                <a:lnTo>
                  <a:pt x="2239" y="538"/>
                </a:lnTo>
                <a:lnTo>
                  <a:pt x="2276" y="554"/>
                </a:lnTo>
                <a:lnTo>
                  <a:pt x="2317" y="571"/>
                </a:lnTo>
                <a:lnTo>
                  <a:pt x="2354" y="587"/>
                </a:lnTo>
                <a:lnTo>
                  <a:pt x="2393" y="606"/>
                </a:lnTo>
                <a:lnTo>
                  <a:pt x="2432" y="624"/>
                </a:lnTo>
                <a:lnTo>
                  <a:pt x="2469" y="640"/>
                </a:lnTo>
                <a:lnTo>
                  <a:pt x="2510" y="660"/>
                </a:lnTo>
                <a:lnTo>
                  <a:pt x="2547" y="679"/>
                </a:lnTo>
                <a:lnTo>
                  <a:pt x="2585" y="699"/>
                </a:lnTo>
                <a:lnTo>
                  <a:pt x="2624" y="721"/>
                </a:lnTo>
                <a:lnTo>
                  <a:pt x="2663" y="741"/>
                </a:lnTo>
                <a:lnTo>
                  <a:pt x="2700" y="761"/>
                </a:lnTo>
                <a:lnTo>
                  <a:pt x="2741" y="783"/>
                </a:lnTo>
                <a:lnTo>
                  <a:pt x="2778" y="806"/>
                </a:lnTo>
                <a:lnTo>
                  <a:pt x="2815" y="828"/>
                </a:lnTo>
                <a:lnTo>
                  <a:pt x="2856" y="852"/>
                </a:lnTo>
                <a:lnTo>
                  <a:pt x="2893" y="876"/>
                </a:lnTo>
                <a:lnTo>
                  <a:pt x="2934" y="899"/>
                </a:lnTo>
                <a:lnTo>
                  <a:pt x="2971" y="923"/>
                </a:lnTo>
                <a:lnTo>
                  <a:pt x="3012" y="949"/>
                </a:lnTo>
                <a:lnTo>
                  <a:pt x="3049" y="976"/>
                </a:lnTo>
                <a:lnTo>
                  <a:pt x="3090" y="1003"/>
                </a:lnTo>
                <a:lnTo>
                  <a:pt x="3126" y="1031"/>
                </a:lnTo>
                <a:lnTo>
                  <a:pt x="3163" y="1058"/>
                </a:lnTo>
                <a:lnTo>
                  <a:pt x="3204" y="1086"/>
                </a:lnTo>
                <a:lnTo>
                  <a:pt x="3241" y="1115"/>
                </a:lnTo>
                <a:lnTo>
                  <a:pt x="3280" y="1144"/>
                </a:lnTo>
                <a:lnTo>
                  <a:pt x="3319" y="1173"/>
                </a:lnTo>
                <a:lnTo>
                  <a:pt x="3358" y="1202"/>
                </a:lnTo>
                <a:lnTo>
                  <a:pt x="3395" y="1232"/>
                </a:lnTo>
                <a:lnTo>
                  <a:pt x="3436" y="1263"/>
                </a:lnTo>
                <a:lnTo>
                  <a:pt x="3473" y="1294"/>
                </a:lnTo>
                <a:lnTo>
                  <a:pt x="3510" y="1326"/>
                </a:lnTo>
                <a:lnTo>
                  <a:pt x="3551" y="1357"/>
                </a:lnTo>
                <a:lnTo>
                  <a:pt x="3587" y="1390"/>
                </a:lnTo>
                <a:lnTo>
                  <a:pt x="3628" y="1423"/>
                </a:lnTo>
                <a:lnTo>
                  <a:pt x="3665" y="1456"/>
                </a:lnTo>
                <a:lnTo>
                  <a:pt x="3706" y="1487"/>
                </a:lnTo>
                <a:lnTo>
                  <a:pt x="3743" y="1522"/>
                </a:lnTo>
                <a:lnTo>
                  <a:pt x="3784" y="1555"/>
                </a:lnTo>
                <a:lnTo>
                  <a:pt x="3821" y="1587"/>
                </a:lnTo>
                <a:lnTo>
                  <a:pt x="3858" y="1622"/>
                </a:lnTo>
              </a:path>
            </a:pathLst>
          </a:custGeom>
          <a:noFill/>
          <a:ln w="39688">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34822" name="Freeform 61"/>
          <p:cNvSpPr>
            <a:spLocks/>
          </p:cNvSpPr>
          <p:nvPr/>
        </p:nvSpPr>
        <p:spPr bwMode="auto">
          <a:xfrm>
            <a:off x="1990725" y="2803525"/>
            <a:ext cx="6124575" cy="2085975"/>
          </a:xfrm>
          <a:custGeom>
            <a:avLst/>
            <a:gdLst>
              <a:gd name="T0" fmla="*/ 93246575 w 3858"/>
              <a:gd name="T1" fmla="*/ 2147483646 h 1314"/>
              <a:gd name="T2" fmla="*/ 287297813 w 3858"/>
              <a:gd name="T3" fmla="*/ 2147483646 h 1314"/>
              <a:gd name="T4" fmla="*/ 483870000 w 3858"/>
              <a:gd name="T5" fmla="*/ 2147483646 h 1314"/>
              <a:gd name="T6" fmla="*/ 680442188 w 3858"/>
              <a:gd name="T7" fmla="*/ 2147483646 h 1314"/>
              <a:gd name="T8" fmla="*/ 877014375 w 3858"/>
              <a:gd name="T9" fmla="*/ 2147483646 h 1314"/>
              <a:gd name="T10" fmla="*/ 1068546250 w 3858"/>
              <a:gd name="T11" fmla="*/ 2147483646 h 1314"/>
              <a:gd name="T12" fmla="*/ 1265118438 w 3858"/>
              <a:gd name="T13" fmla="*/ 2147483646 h 1314"/>
              <a:gd name="T14" fmla="*/ 1461690625 w 3858"/>
              <a:gd name="T15" fmla="*/ 2147483646 h 1314"/>
              <a:gd name="T16" fmla="*/ 1655743450 w 3858"/>
              <a:gd name="T17" fmla="*/ 2147483646 h 1314"/>
              <a:gd name="T18" fmla="*/ 1842235013 w 3858"/>
              <a:gd name="T19" fmla="*/ 2147483646 h 1314"/>
              <a:gd name="T20" fmla="*/ 2038807200 w 3858"/>
              <a:gd name="T21" fmla="*/ 2147483646 h 1314"/>
              <a:gd name="T22" fmla="*/ 2147483646 w 3858"/>
              <a:gd name="T23" fmla="*/ 2147483646 h 1314"/>
              <a:gd name="T24" fmla="*/ 2147483646 w 3858"/>
              <a:gd name="T25" fmla="*/ 2147483646 h 1314"/>
              <a:gd name="T26" fmla="*/ 2147483646 w 3858"/>
              <a:gd name="T27" fmla="*/ 2147483646 h 1314"/>
              <a:gd name="T28" fmla="*/ 2147483646 w 3858"/>
              <a:gd name="T29" fmla="*/ 2147483646 h 1314"/>
              <a:gd name="T30" fmla="*/ 2147483646 w 3858"/>
              <a:gd name="T31" fmla="*/ 2147483646 h 1314"/>
              <a:gd name="T32" fmla="*/ 2147483646 w 3858"/>
              <a:gd name="T33" fmla="*/ 2147483646 h 1314"/>
              <a:gd name="T34" fmla="*/ 2147483646 w 3858"/>
              <a:gd name="T35" fmla="*/ 2147483646 h 1314"/>
              <a:gd name="T36" fmla="*/ 2147483646 w 3858"/>
              <a:gd name="T37" fmla="*/ 2147483646 h 1314"/>
              <a:gd name="T38" fmla="*/ 2147483646 w 3858"/>
              <a:gd name="T39" fmla="*/ 2147483646 h 1314"/>
              <a:gd name="T40" fmla="*/ 2147483646 w 3858"/>
              <a:gd name="T41" fmla="*/ 2147483646 h 1314"/>
              <a:gd name="T42" fmla="*/ 2147483646 w 3858"/>
              <a:gd name="T43" fmla="*/ 2147483646 h 1314"/>
              <a:gd name="T44" fmla="*/ 2147483646 w 3858"/>
              <a:gd name="T45" fmla="*/ 2147483646 h 1314"/>
              <a:gd name="T46" fmla="*/ 2147483646 w 3858"/>
              <a:gd name="T47" fmla="*/ 2147483646 h 1314"/>
              <a:gd name="T48" fmla="*/ 2147483646 w 3858"/>
              <a:gd name="T49" fmla="*/ 2147483646 h 1314"/>
              <a:gd name="T50" fmla="*/ 2147483646 w 3858"/>
              <a:gd name="T51" fmla="*/ 2147483646 h 1314"/>
              <a:gd name="T52" fmla="*/ 2147483646 w 3858"/>
              <a:gd name="T53" fmla="*/ 2147483646 h 1314"/>
              <a:gd name="T54" fmla="*/ 2147483646 w 3858"/>
              <a:gd name="T55" fmla="*/ 2147483646 h 1314"/>
              <a:gd name="T56" fmla="*/ 2147483646 w 3858"/>
              <a:gd name="T57" fmla="*/ 2147483646 h 1314"/>
              <a:gd name="T58" fmla="*/ 2147483646 w 3858"/>
              <a:gd name="T59" fmla="*/ 2147483646 h 1314"/>
              <a:gd name="T60" fmla="*/ 2147483646 w 3858"/>
              <a:gd name="T61" fmla="*/ 2079129700 h 1314"/>
              <a:gd name="T62" fmla="*/ 2147483646 w 3858"/>
              <a:gd name="T63" fmla="*/ 1998484700 h 1314"/>
              <a:gd name="T64" fmla="*/ 2147483646 w 3858"/>
              <a:gd name="T65" fmla="*/ 1910278438 h 1314"/>
              <a:gd name="T66" fmla="*/ 2147483646 w 3858"/>
              <a:gd name="T67" fmla="*/ 1822073763 h 1314"/>
              <a:gd name="T68" fmla="*/ 2147483646 w 3858"/>
              <a:gd name="T69" fmla="*/ 1733867500 h 1314"/>
              <a:gd name="T70" fmla="*/ 2147483646 w 3858"/>
              <a:gd name="T71" fmla="*/ 1638101563 h 1314"/>
              <a:gd name="T72" fmla="*/ 2147483646 w 3858"/>
              <a:gd name="T73" fmla="*/ 1547375938 h 1314"/>
              <a:gd name="T74" fmla="*/ 2147483646 w 3858"/>
              <a:gd name="T75" fmla="*/ 1449090638 h 1314"/>
              <a:gd name="T76" fmla="*/ 2147483646 w 3858"/>
              <a:gd name="T77" fmla="*/ 1348284388 h 1314"/>
              <a:gd name="T78" fmla="*/ 2147483646 w 3858"/>
              <a:gd name="T79" fmla="*/ 1242437825 h 1314"/>
              <a:gd name="T80" fmla="*/ 2147483646 w 3858"/>
              <a:gd name="T81" fmla="*/ 1136591263 h 1314"/>
              <a:gd name="T82" fmla="*/ 2147483646 w 3858"/>
              <a:gd name="T83" fmla="*/ 1025704388 h 1314"/>
              <a:gd name="T84" fmla="*/ 2147483646 w 3858"/>
              <a:gd name="T85" fmla="*/ 917336875 h 1314"/>
              <a:gd name="T86" fmla="*/ 2147483646 w 3858"/>
              <a:gd name="T87" fmla="*/ 801409688 h 1314"/>
              <a:gd name="T88" fmla="*/ 2147483646 w 3858"/>
              <a:gd name="T89" fmla="*/ 685482500 h 1314"/>
              <a:gd name="T90" fmla="*/ 2147483646 w 3858"/>
              <a:gd name="T91" fmla="*/ 572076263 h 1314"/>
              <a:gd name="T92" fmla="*/ 2147483646 w 3858"/>
              <a:gd name="T93" fmla="*/ 446068450 h 1314"/>
              <a:gd name="T94" fmla="*/ 2147483646 w 3858"/>
              <a:gd name="T95" fmla="*/ 322580000 h 1314"/>
              <a:gd name="T96" fmla="*/ 2147483646 w 3858"/>
              <a:gd name="T97" fmla="*/ 194052825 h 1314"/>
              <a:gd name="T98" fmla="*/ 2147483646 w 3858"/>
              <a:gd name="T99" fmla="*/ 65524063 h 131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858" h="1314">
                <a:moveTo>
                  <a:pt x="0" y="1314"/>
                </a:moveTo>
                <a:lnTo>
                  <a:pt x="37" y="1314"/>
                </a:lnTo>
                <a:lnTo>
                  <a:pt x="78" y="1314"/>
                </a:lnTo>
                <a:lnTo>
                  <a:pt x="114" y="1313"/>
                </a:lnTo>
                <a:lnTo>
                  <a:pt x="155" y="1313"/>
                </a:lnTo>
                <a:lnTo>
                  <a:pt x="192" y="1311"/>
                </a:lnTo>
                <a:lnTo>
                  <a:pt x="231" y="1309"/>
                </a:lnTo>
                <a:lnTo>
                  <a:pt x="270" y="1307"/>
                </a:lnTo>
                <a:lnTo>
                  <a:pt x="309" y="1305"/>
                </a:lnTo>
                <a:lnTo>
                  <a:pt x="348" y="1304"/>
                </a:lnTo>
                <a:lnTo>
                  <a:pt x="385" y="1302"/>
                </a:lnTo>
                <a:lnTo>
                  <a:pt x="424" y="1298"/>
                </a:lnTo>
                <a:lnTo>
                  <a:pt x="463" y="1296"/>
                </a:lnTo>
                <a:lnTo>
                  <a:pt x="502" y="1293"/>
                </a:lnTo>
                <a:lnTo>
                  <a:pt x="539" y="1289"/>
                </a:lnTo>
                <a:lnTo>
                  <a:pt x="580" y="1285"/>
                </a:lnTo>
                <a:lnTo>
                  <a:pt x="616" y="1282"/>
                </a:lnTo>
                <a:lnTo>
                  <a:pt x="657" y="1276"/>
                </a:lnTo>
                <a:lnTo>
                  <a:pt x="694" y="1272"/>
                </a:lnTo>
                <a:lnTo>
                  <a:pt x="731" y="1267"/>
                </a:lnTo>
                <a:lnTo>
                  <a:pt x="772" y="1262"/>
                </a:lnTo>
                <a:lnTo>
                  <a:pt x="809" y="1256"/>
                </a:lnTo>
                <a:lnTo>
                  <a:pt x="850" y="1251"/>
                </a:lnTo>
                <a:lnTo>
                  <a:pt x="887" y="1245"/>
                </a:lnTo>
                <a:lnTo>
                  <a:pt x="928" y="1238"/>
                </a:lnTo>
                <a:lnTo>
                  <a:pt x="965" y="1232"/>
                </a:lnTo>
                <a:lnTo>
                  <a:pt x="1004" y="1225"/>
                </a:lnTo>
                <a:lnTo>
                  <a:pt x="1043" y="1218"/>
                </a:lnTo>
                <a:lnTo>
                  <a:pt x="1079" y="1212"/>
                </a:lnTo>
                <a:lnTo>
                  <a:pt x="1118" y="1203"/>
                </a:lnTo>
                <a:lnTo>
                  <a:pt x="1157" y="1196"/>
                </a:lnTo>
                <a:lnTo>
                  <a:pt x="1196" y="1189"/>
                </a:lnTo>
                <a:lnTo>
                  <a:pt x="1233" y="1179"/>
                </a:lnTo>
                <a:lnTo>
                  <a:pt x="1274" y="1170"/>
                </a:lnTo>
                <a:lnTo>
                  <a:pt x="1311" y="1163"/>
                </a:lnTo>
                <a:lnTo>
                  <a:pt x="1352" y="1154"/>
                </a:lnTo>
                <a:lnTo>
                  <a:pt x="1389" y="1145"/>
                </a:lnTo>
                <a:lnTo>
                  <a:pt x="1426" y="1134"/>
                </a:lnTo>
                <a:lnTo>
                  <a:pt x="1467" y="1125"/>
                </a:lnTo>
                <a:lnTo>
                  <a:pt x="1504" y="1116"/>
                </a:lnTo>
                <a:lnTo>
                  <a:pt x="1545" y="1105"/>
                </a:lnTo>
                <a:lnTo>
                  <a:pt x="1581" y="1094"/>
                </a:lnTo>
                <a:lnTo>
                  <a:pt x="1622" y="1083"/>
                </a:lnTo>
                <a:lnTo>
                  <a:pt x="1659" y="1072"/>
                </a:lnTo>
                <a:lnTo>
                  <a:pt x="1698" y="1059"/>
                </a:lnTo>
                <a:lnTo>
                  <a:pt x="1737" y="1048"/>
                </a:lnTo>
                <a:lnTo>
                  <a:pt x="1774" y="1037"/>
                </a:lnTo>
                <a:lnTo>
                  <a:pt x="1813" y="1024"/>
                </a:lnTo>
                <a:lnTo>
                  <a:pt x="1852" y="1012"/>
                </a:lnTo>
                <a:lnTo>
                  <a:pt x="1891" y="999"/>
                </a:lnTo>
                <a:lnTo>
                  <a:pt x="1930" y="986"/>
                </a:lnTo>
                <a:lnTo>
                  <a:pt x="1969" y="971"/>
                </a:lnTo>
                <a:lnTo>
                  <a:pt x="2006" y="959"/>
                </a:lnTo>
                <a:lnTo>
                  <a:pt x="2047" y="944"/>
                </a:lnTo>
                <a:lnTo>
                  <a:pt x="2083" y="931"/>
                </a:lnTo>
                <a:lnTo>
                  <a:pt x="2120" y="917"/>
                </a:lnTo>
                <a:lnTo>
                  <a:pt x="2161" y="902"/>
                </a:lnTo>
                <a:lnTo>
                  <a:pt x="2198" y="887"/>
                </a:lnTo>
                <a:lnTo>
                  <a:pt x="2239" y="871"/>
                </a:lnTo>
                <a:lnTo>
                  <a:pt x="2276" y="856"/>
                </a:lnTo>
                <a:lnTo>
                  <a:pt x="2317" y="840"/>
                </a:lnTo>
                <a:lnTo>
                  <a:pt x="2354" y="825"/>
                </a:lnTo>
                <a:lnTo>
                  <a:pt x="2393" y="809"/>
                </a:lnTo>
                <a:lnTo>
                  <a:pt x="2432" y="793"/>
                </a:lnTo>
                <a:lnTo>
                  <a:pt x="2469" y="776"/>
                </a:lnTo>
                <a:lnTo>
                  <a:pt x="2510" y="758"/>
                </a:lnTo>
                <a:lnTo>
                  <a:pt x="2547" y="741"/>
                </a:lnTo>
                <a:lnTo>
                  <a:pt x="2585" y="723"/>
                </a:lnTo>
                <a:lnTo>
                  <a:pt x="2624" y="707"/>
                </a:lnTo>
                <a:lnTo>
                  <a:pt x="2663" y="688"/>
                </a:lnTo>
                <a:lnTo>
                  <a:pt x="2700" y="670"/>
                </a:lnTo>
                <a:lnTo>
                  <a:pt x="2741" y="650"/>
                </a:lnTo>
                <a:lnTo>
                  <a:pt x="2778" y="632"/>
                </a:lnTo>
                <a:lnTo>
                  <a:pt x="2815" y="614"/>
                </a:lnTo>
                <a:lnTo>
                  <a:pt x="2856" y="594"/>
                </a:lnTo>
                <a:lnTo>
                  <a:pt x="2893" y="575"/>
                </a:lnTo>
                <a:lnTo>
                  <a:pt x="2934" y="553"/>
                </a:lnTo>
                <a:lnTo>
                  <a:pt x="2971" y="535"/>
                </a:lnTo>
                <a:lnTo>
                  <a:pt x="3012" y="513"/>
                </a:lnTo>
                <a:lnTo>
                  <a:pt x="3049" y="493"/>
                </a:lnTo>
                <a:lnTo>
                  <a:pt x="3090" y="471"/>
                </a:lnTo>
                <a:lnTo>
                  <a:pt x="3126" y="451"/>
                </a:lnTo>
                <a:lnTo>
                  <a:pt x="3163" y="431"/>
                </a:lnTo>
                <a:lnTo>
                  <a:pt x="3204" y="407"/>
                </a:lnTo>
                <a:lnTo>
                  <a:pt x="3241" y="387"/>
                </a:lnTo>
                <a:lnTo>
                  <a:pt x="3280" y="364"/>
                </a:lnTo>
                <a:lnTo>
                  <a:pt x="3319" y="342"/>
                </a:lnTo>
                <a:lnTo>
                  <a:pt x="3358" y="318"/>
                </a:lnTo>
                <a:lnTo>
                  <a:pt x="3395" y="296"/>
                </a:lnTo>
                <a:lnTo>
                  <a:pt x="3436" y="272"/>
                </a:lnTo>
                <a:lnTo>
                  <a:pt x="3473" y="249"/>
                </a:lnTo>
                <a:lnTo>
                  <a:pt x="3510" y="227"/>
                </a:lnTo>
                <a:lnTo>
                  <a:pt x="3551" y="201"/>
                </a:lnTo>
                <a:lnTo>
                  <a:pt x="3587" y="177"/>
                </a:lnTo>
                <a:lnTo>
                  <a:pt x="3628" y="152"/>
                </a:lnTo>
                <a:lnTo>
                  <a:pt x="3665" y="128"/>
                </a:lnTo>
                <a:lnTo>
                  <a:pt x="3706" y="101"/>
                </a:lnTo>
                <a:lnTo>
                  <a:pt x="3743" y="77"/>
                </a:lnTo>
                <a:lnTo>
                  <a:pt x="3784" y="50"/>
                </a:lnTo>
                <a:lnTo>
                  <a:pt x="3821" y="26"/>
                </a:lnTo>
                <a:lnTo>
                  <a:pt x="3858" y="0"/>
                </a:lnTo>
              </a:path>
            </a:pathLst>
          </a:custGeom>
          <a:noFill/>
          <a:ln w="39688">
            <a:solidFill>
              <a:srgbClr val="FFAA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34823" name="Rectangle 3"/>
          <p:cNvSpPr>
            <a:spLocks noGrp="1" noChangeArrowheads="1"/>
          </p:cNvSpPr>
          <p:nvPr>
            <p:ph type="title"/>
          </p:nvPr>
        </p:nvSpPr>
        <p:spPr>
          <a:xfrm>
            <a:off x="765175" y="679450"/>
            <a:ext cx="8455025" cy="1149350"/>
          </a:xfrm>
          <a:noFill/>
          <a:extLst>
            <a:ext uri="{91240B29-F687-4F45-9708-019B960494DF}">
              <a14:hiddenLine xmlns:a14="http://schemas.microsoft.com/office/drawing/2010/main" w="12700">
                <a:solidFill>
                  <a:schemeClr val="tx1"/>
                </a:solidFill>
                <a:miter lim="800000"/>
                <a:headEnd/>
                <a:tailEnd/>
              </a14:hiddenLine>
            </a:ext>
          </a:extLst>
        </p:spPr>
        <p:txBody>
          <a:bodyPr lIns="63500" tIns="25400" rIns="63500" bIns="25400" anchor="t">
            <a:spAutoFit/>
          </a:bodyPr>
          <a:lstStyle/>
          <a:p>
            <a:r>
              <a:rPr lang="bg-BG" altLang="bg-BG" dirty="0" smtClean="0"/>
              <a:t>Как да разберем в коя точка от кривата работи нашата помпа</a:t>
            </a:r>
            <a:r>
              <a:rPr lang="en-US" altLang="bg-BG" dirty="0" smtClean="0"/>
              <a:t>?</a:t>
            </a:r>
          </a:p>
        </p:txBody>
      </p:sp>
      <p:sp>
        <p:nvSpPr>
          <p:cNvPr id="34824" name="Line 4"/>
          <p:cNvSpPr>
            <a:spLocks noChangeShapeType="1"/>
          </p:cNvSpPr>
          <p:nvPr/>
        </p:nvSpPr>
        <p:spPr bwMode="auto">
          <a:xfrm flipV="1">
            <a:off x="5588000" y="4097338"/>
            <a:ext cx="215900" cy="960437"/>
          </a:xfrm>
          <a:prstGeom prst="line">
            <a:avLst/>
          </a:prstGeom>
          <a:noFill/>
          <a:ln w="254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useBgFill="1">
        <p:nvSpPr>
          <p:cNvPr id="34825" name="Rectangle 5"/>
          <p:cNvSpPr>
            <a:spLocks noChangeArrowheads="1"/>
          </p:cNvSpPr>
          <p:nvPr/>
        </p:nvSpPr>
        <p:spPr bwMode="auto">
          <a:xfrm>
            <a:off x="2438400" y="4724400"/>
            <a:ext cx="6035675" cy="430213"/>
          </a:xfrm>
          <a:prstGeom prst="rect">
            <a:avLst/>
          </a:prstGeom>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baseline="0" dirty="0">
                <a:latin typeface="Times New Roman" panose="02020603050405020304" pitchFamily="18" charset="0"/>
              </a:rPr>
              <a:t>Работна точка на ПА спрямо водопровода</a:t>
            </a:r>
            <a:endParaRPr lang="en-US" altLang="bg-BG" baseline="0" dirty="0">
              <a:latin typeface="Times New Roman" panose="02020603050405020304" pitchFamily="18" charset="0"/>
            </a:endParaRPr>
          </a:p>
        </p:txBody>
      </p:sp>
      <p:sp>
        <p:nvSpPr>
          <p:cNvPr id="34826" name="Line 6"/>
          <p:cNvSpPr>
            <a:spLocks noChangeShapeType="1"/>
          </p:cNvSpPr>
          <p:nvPr/>
        </p:nvSpPr>
        <p:spPr bwMode="auto">
          <a:xfrm flipH="1">
            <a:off x="3641725" y="2936875"/>
            <a:ext cx="1512888" cy="361950"/>
          </a:xfrm>
          <a:prstGeom prst="line">
            <a:avLst/>
          </a:prstGeom>
          <a:noFill/>
          <a:ln w="254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4827" name="Line 7"/>
          <p:cNvSpPr>
            <a:spLocks noChangeShapeType="1"/>
          </p:cNvSpPr>
          <p:nvPr/>
        </p:nvSpPr>
        <p:spPr bwMode="auto">
          <a:xfrm>
            <a:off x="3201988" y="3997325"/>
            <a:ext cx="1374775" cy="438150"/>
          </a:xfrm>
          <a:prstGeom prst="line">
            <a:avLst/>
          </a:prstGeom>
          <a:noFill/>
          <a:ln w="254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useBgFill="1">
        <p:nvSpPr>
          <p:cNvPr id="34828" name="Rectangle 8"/>
          <p:cNvSpPr>
            <a:spLocks noChangeArrowheads="1"/>
          </p:cNvSpPr>
          <p:nvPr/>
        </p:nvSpPr>
        <p:spPr bwMode="auto">
          <a:xfrm>
            <a:off x="2101850" y="3778250"/>
            <a:ext cx="2438400" cy="430213"/>
          </a:xfrm>
          <a:prstGeom prst="rect">
            <a:avLst/>
          </a:prstGeom>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en-US" altLang="bg-BG" baseline="0" dirty="0">
                <a:latin typeface="Times New Roman" panose="02020603050405020304" pitchFamily="18" charset="0"/>
              </a:rPr>
              <a:t>Q-H </a:t>
            </a:r>
            <a:r>
              <a:rPr lang="bg-BG" altLang="bg-BG" baseline="0" dirty="0">
                <a:latin typeface="Times New Roman" panose="02020603050405020304" pitchFamily="18" charset="0"/>
              </a:rPr>
              <a:t>водопровод</a:t>
            </a:r>
            <a:endParaRPr lang="en-US" altLang="bg-BG" baseline="0" dirty="0">
              <a:latin typeface="Times New Roman" panose="02020603050405020304" pitchFamily="18" charset="0"/>
            </a:endParaRPr>
          </a:p>
        </p:txBody>
      </p:sp>
      <p:sp useBgFill="1">
        <p:nvSpPr>
          <p:cNvPr id="34829" name="Rectangle 9"/>
          <p:cNvSpPr>
            <a:spLocks noChangeArrowheads="1"/>
          </p:cNvSpPr>
          <p:nvPr/>
        </p:nvSpPr>
        <p:spPr bwMode="auto">
          <a:xfrm>
            <a:off x="4191000" y="2733675"/>
            <a:ext cx="4005263" cy="430213"/>
          </a:xfrm>
          <a:prstGeom prst="rect">
            <a:avLst/>
          </a:prstGeom>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en-US" altLang="bg-BG" baseline="0" dirty="0">
                <a:latin typeface="Times New Roman" panose="02020603050405020304" pitchFamily="18" charset="0"/>
              </a:rPr>
              <a:t>Q-H </a:t>
            </a:r>
            <a:r>
              <a:rPr lang="bg-BG" altLang="bg-BG" baseline="0" dirty="0">
                <a:latin typeface="Times New Roman" panose="02020603050405020304" pitchFamily="18" charset="0"/>
              </a:rPr>
              <a:t>характеристика на ПА</a:t>
            </a:r>
            <a:endParaRPr lang="en-US" altLang="bg-BG" baseline="0" dirty="0">
              <a:latin typeface="Times New Roman" panose="02020603050405020304" pitchFamily="18" charset="0"/>
            </a:endParaRPr>
          </a:p>
        </p:txBody>
      </p:sp>
      <p:sp>
        <p:nvSpPr>
          <p:cNvPr id="34830" name="Oval 10"/>
          <p:cNvSpPr>
            <a:spLocks noChangeArrowheads="1"/>
          </p:cNvSpPr>
          <p:nvPr/>
        </p:nvSpPr>
        <p:spPr bwMode="auto">
          <a:xfrm>
            <a:off x="6470650" y="4303713"/>
            <a:ext cx="196850" cy="176212"/>
          </a:xfrm>
          <a:prstGeom prst="ellipse">
            <a:avLst/>
          </a:prstGeom>
          <a:noFill/>
          <a:ln w="254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4831" name="Line 11"/>
          <p:cNvSpPr>
            <a:spLocks noChangeShapeType="1"/>
          </p:cNvSpPr>
          <p:nvPr/>
        </p:nvSpPr>
        <p:spPr bwMode="auto">
          <a:xfrm flipH="1">
            <a:off x="6564313" y="3967163"/>
            <a:ext cx="1427162" cy="406400"/>
          </a:xfrm>
          <a:prstGeom prst="line">
            <a:avLst/>
          </a:prstGeom>
          <a:noFill/>
          <a:ln w="254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useBgFill="1">
        <p:nvSpPr>
          <p:cNvPr id="34832" name="Rectangle 12"/>
          <p:cNvSpPr>
            <a:spLocks noChangeArrowheads="1"/>
          </p:cNvSpPr>
          <p:nvPr/>
        </p:nvSpPr>
        <p:spPr bwMode="auto">
          <a:xfrm>
            <a:off x="7085013" y="3732213"/>
            <a:ext cx="1611312" cy="422275"/>
          </a:xfrm>
          <a:prstGeom prst="rect">
            <a:avLst/>
          </a:prstGeom>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baseline="0" dirty="0">
                <a:latin typeface="Times New Roman" panose="02020603050405020304" pitchFamily="18" charset="0"/>
              </a:rPr>
              <a:t>Зав. точка</a:t>
            </a:r>
            <a:endParaRPr lang="en-US" altLang="bg-BG" baseline="0" dirty="0">
              <a:latin typeface="Times New Roman" panose="02020603050405020304" pitchFamily="18" charset="0"/>
            </a:endParaRPr>
          </a:p>
        </p:txBody>
      </p:sp>
      <p:sp>
        <p:nvSpPr>
          <p:cNvPr id="34833" name="Oval 13"/>
          <p:cNvSpPr>
            <a:spLocks noChangeArrowheads="1"/>
          </p:cNvSpPr>
          <p:nvPr/>
        </p:nvSpPr>
        <p:spPr bwMode="auto">
          <a:xfrm>
            <a:off x="5743575" y="3951288"/>
            <a:ext cx="198438" cy="176212"/>
          </a:xfrm>
          <a:prstGeom prst="ellipse">
            <a:avLst/>
          </a:prstGeom>
          <a:noFill/>
          <a:ln w="254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p:txBody>
          <a:bodyPr/>
          <a:lstStyle/>
          <a:p>
            <a:r>
              <a:rPr lang="bg-BG" altLang="bg-BG" sz="4000" dirty="0" smtClean="0"/>
              <a:t>Какво представлява една помпена система</a:t>
            </a:r>
            <a:r>
              <a:rPr lang="en-US" altLang="bg-BG" sz="4000" dirty="0" smtClean="0"/>
              <a:t>?</a:t>
            </a:r>
          </a:p>
        </p:txBody>
      </p:sp>
      <p:sp>
        <p:nvSpPr>
          <p:cNvPr id="58371" name="Rectangle 3"/>
          <p:cNvSpPr>
            <a:spLocks noGrp="1" noChangeArrowheads="1"/>
          </p:cNvSpPr>
          <p:nvPr>
            <p:ph type="body" idx="4294967295"/>
          </p:nvPr>
        </p:nvSpPr>
        <p:spPr/>
        <p:txBody>
          <a:bodyPr/>
          <a:lstStyle/>
          <a:p>
            <a:r>
              <a:rPr lang="bg-BG" altLang="bg-BG" dirty="0" smtClean="0"/>
              <a:t>Помпената система обхваща всички тръби</a:t>
            </a:r>
            <a:r>
              <a:rPr lang="bg-BG" altLang="bg-BG" dirty="0" smtClean="0"/>
              <a:t>, арматури, </a:t>
            </a:r>
            <a:r>
              <a:rPr lang="bg-BG" altLang="bg-BG" dirty="0" smtClean="0"/>
              <a:t>фитинги</a:t>
            </a:r>
            <a:r>
              <a:rPr lang="bg-BG" altLang="bg-BG" dirty="0" smtClean="0"/>
              <a:t> </a:t>
            </a:r>
            <a:r>
              <a:rPr lang="bg-BG" altLang="bg-BG" dirty="0" smtClean="0"/>
              <a:t>преди и след помпата</a:t>
            </a:r>
            <a:r>
              <a:rPr lang="bg-BG" altLang="bg-BG" dirty="0" smtClean="0"/>
              <a:t>, както </a:t>
            </a:r>
            <a:r>
              <a:rPr lang="bg-BG" altLang="bg-BG" dirty="0" smtClean="0"/>
              <a:t>и моторното задвижване и самата помпа.</a:t>
            </a:r>
            <a:r>
              <a:rPr lang="en-US" altLang="bg-BG" dirty="0" smtClean="0"/>
              <a:t> </a:t>
            </a:r>
            <a:endParaRPr lang="bg-BG" altLang="bg-BG" dirty="0" smtClean="0"/>
          </a:p>
          <a:p>
            <a:r>
              <a:rPr lang="bg-BG" altLang="bg-BG" dirty="0" smtClean="0"/>
              <a:t>В системата може да работят няколко помпени агрегати самостоятелно или в паралел.</a:t>
            </a:r>
            <a:endParaRPr lang="en-US" altLang="bg-BG" dirty="0" smtClean="0"/>
          </a:p>
          <a:p>
            <a:r>
              <a:rPr lang="bg-BG" altLang="bg-BG" dirty="0" smtClean="0"/>
              <a:t>Помпените системи могат да имат статично налягане или ако са циркулационни да имат само загуби от триене.</a:t>
            </a:r>
            <a:endParaRPr lang="en-US" altLang="bg-BG"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 calcmode="lin" valueType="num">
                                      <p:cBhvr additive="base">
                                        <p:cTn id="7" dur="500" fill="hold"/>
                                        <p:tgtEl>
                                          <p:spTgt spid="583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83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8371">
                                            <p:txEl>
                                              <p:pRg st="1" end="1"/>
                                            </p:txEl>
                                          </p:spTgt>
                                        </p:tgtEl>
                                        <p:attrNameLst>
                                          <p:attrName>style.visibility</p:attrName>
                                        </p:attrNameLst>
                                      </p:cBhvr>
                                      <p:to>
                                        <p:strVal val="visible"/>
                                      </p:to>
                                    </p:set>
                                    <p:anim calcmode="lin" valueType="num">
                                      <p:cBhvr additive="base">
                                        <p:cTn id="13" dur="500" fill="hold"/>
                                        <p:tgtEl>
                                          <p:spTgt spid="583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83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8371">
                                            <p:txEl>
                                              <p:pRg st="2" end="2"/>
                                            </p:txEl>
                                          </p:spTgt>
                                        </p:tgtEl>
                                        <p:attrNameLst>
                                          <p:attrName>style.visibility</p:attrName>
                                        </p:attrNameLst>
                                      </p:cBhvr>
                                      <p:to>
                                        <p:strVal val="visible"/>
                                      </p:to>
                                    </p:set>
                                    <p:anim calcmode="lin" valueType="num">
                                      <p:cBhvr additive="base">
                                        <p:cTn id="19" dur="500" fill="hold"/>
                                        <p:tgtEl>
                                          <p:spTgt spid="5837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837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304800"/>
            <a:ext cx="9220200" cy="1698625"/>
          </a:xfrm>
          <a:noFill/>
          <a:extLst>
            <a:ext uri="{91240B29-F687-4F45-9708-019B960494DF}">
              <a14:hiddenLine xmlns:a14="http://schemas.microsoft.com/office/drawing/2010/main" w="12700">
                <a:solidFill>
                  <a:schemeClr val="tx1"/>
                </a:solidFill>
                <a:miter lim="800000"/>
                <a:headEnd/>
                <a:tailEnd/>
              </a14:hiddenLine>
            </a:ext>
          </a:extLst>
        </p:spPr>
        <p:txBody>
          <a:bodyPr lIns="63500" tIns="25400" rIns="63500" bIns="25400" anchor="t">
            <a:spAutoFit/>
          </a:bodyPr>
          <a:lstStyle/>
          <a:p>
            <a:r>
              <a:rPr lang="bg-BG" altLang="bg-BG" dirty="0" smtClean="0"/>
              <a:t>На една диаграма са представени кривите на кпд, мощността и напора спрямо дебите на ПА</a:t>
            </a:r>
            <a:endParaRPr lang="en-US" altLang="bg-BG" dirty="0" smtClean="0"/>
          </a:p>
        </p:txBody>
      </p:sp>
      <p:sp>
        <p:nvSpPr>
          <p:cNvPr id="36867" name="Rectangle 98"/>
          <p:cNvSpPr>
            <a:spLocks noChangeArrowheads="1"/>
          </p:cNvSpPr>
          <p:nvPr/>
        </p:nvSpPr>
        <p:spPr bwMode="auto">
          <a:xfrm>
            <a:off x="930275" y="2041525"/>
            <a:ext cx="8432800" cy="4587875"/>
          </a:xfrm>
          <a:prstGeom prst="rect">
            <a:avLst/>
          </a:prstGeom>
          <a:noFill/>
          <a:ln w="38100" cmpd="dbl">
            <a:solidFill>
              <a:srgbClr val="EEDA1C"/>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grpSp>
        <p:nvGrpSpPr>
          <p:cNvPr id="36868" name="Group 48"/>
          <p:cNvGrpSpPr>
            <a:grpSpLocks/>
          </p:cNvGrpSpPr>
          <p:nvPr/>
        </p:nvGrpSpPr>
        <p:grpSpPr bwMode="auto">
          <a:xfrm>
            <a:off x="985838" y="2124075"/>
            <a:ext cx="7834312" cy="4010025"/>
            <a:chOff x="621" y="1338"/>
            <a:chExt cx="4935" cy="2526"/>
          </a:xfrm>
        </p:grpSpPr>
        <p:sp>
          <p:nvSpPr>
            <p:cNvPr id="36928" name="Line 14"/>
            <p:cNvSpPr>
              <a:spLocks noChangeShapeType="1"/>
            </p:cNvSpPr>
            <p:nvPr/>
          </p:nvSpPr>
          <p:spPr bwMode="auto">
            <a:xfrm>
              <a:off x="1133" y="1436"/>
              <a:ext cx="1" cy="230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29" name="Rectangle 15"/>
            <p:cNvSpPr>
              <a:spLocks noChangeArrowheads="1"/>
            </p:cNvSpPr>
            <p:nvPr/>
          </p:nvSpPr>
          <p:spPr bwMode="auto">
            <a:xfrm>
              <a:off x="1129" y="1432"/>
              <a:ext cx="4427"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30" name="Line 16"/>
            <p:cNvSpPr>
              <a:spLocks noChangeShapeType="1"/>
            </p:cNvSpPr>
            <p:nvPr/>
          </p:nvSpPr>
          <p:spPr bwMode="auto">
            <a:xfrm>
              <a:off x="1066" y="1432"/>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31" name="Rectangle 17"/>
            <p:cNvSpPr>
              <a:spLocks noChangeArrowheads="1"/>
            </p:cNvSpPr>
            <p:nvPr/>
          </p:nvSpPr>
          <p:spPr bwMode="auto">
            <a:xfrm>
              <a:off x="783" y="1338"/>
              <a:ext cx="326"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100</a:t>
              </a:r>
              <a:endParaRPr lang="en-US" altLang="bg-BG" dirty="0"/>
            </a:p>
          </p:txBody>
        </p:sp>
        <p:sp>
          <p:nvSpPr>
            <p:cNvPr id="36932" name="Rectangle 18"/>
            <p:cNvSpPr>
              <a:spLocks noChangeArrowheads="1"/>
            </p:cNvSpPr>
            <p:nvPr/>
          </p:nvSpPr>
          <p:spPr bwMode="auto">
            <a:xfrm>
              <a:off x="1129" y="1664"/>
              <a:ext cx="4427" cy="1"/>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33" name="Line 19"/>
            <p:cNvSpPr>
              <a:spLocks noChangeShapeType="1"/>
            </p:cNvSpPr>
            <p:nvPr/>
          </p:nvSpPr>
          <p:spPr bwMode="auto">
            <a:xfrm>
              <a:off x="1066" y="1664"/>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34" name="Rectangle 20"/>
            <p:cNvSpPr>
              <a:spLocks noChangeArrowheads="1"/>
            </p:cNvSpPr>
            <p:nvPr/>
          </p:nvSpPr>
          <p:spPr bwMode="auto">
            <a:xfrm>
              <a:off x="865" y="1570"/>
              <a:ext cx="24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90</a:t>
              </a:r>
              <a:endParaRPr lang="en-US" altLang="bg-BG" dirty="0"/>
            </a:p>
          </p:txBody>
        </p:sp>
        <p:sp>
          <p:nvSpPr>
            <p:cNvPr id="36935" name="Rectangle 21"/>
            <p:cNvSpPr>
              <a:spLocks noChangeArrowheads="1"/>
            </p:cNvSpPr>
            <p:nvPr/>
          </p:nvSpPr>
          <p:spPr bwMode="auto">
            <a:xfrm>
              <a:off x="1129" y="1895"/>
              <a:ext cx="4427"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36" name="Line 22"/>
            <p:cNvSpPr>
              <a:spLocks noChangeShapeType="1"/>
            </p:cNvSpPr>
            <p:nvPr/>
          </p:nvSpPr>
          <p:spPr bwMode="auto">
            <a:xfrm>
              <a:off x="1066" y="1895"/>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37" name="Rectangle 23"/>
            <p:cNvSpPr>
              <a:spLocks noChangeArrowheads="1"/>
            </p:cNvSpPr>
            <p:nvPr/>
          </p:nvSpPr>
          <p:spPr bwMode="auto">
            <a:xfrm>
              <a:off x="865" y="1802"/>
              <a:ext cx="24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80</a:t>
              </a:r>
              <a:endParaRPr lang="en-US" altLang="bg-BG" dirty="0"/>
            </a:p>
          </p:txBody>
        </p:sp>
        <p:sp>
          <p:nvSpPr>
            <p:cNvPr id="36938" name="Rectangle 24"/>
            <p:cNvSpPr>
              <a:spLocks noChangeArrowheads="1"/>
            </p:cNvSpPr>
            <p:nvPr/>
          </p:nvSpPr>
          <p:spPr bwMode="auto">
            <a:xfrm>
              <a:off x="1129" y="2127"/>
              <a:ext cx="4427"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39" name="Line 25"/>
            <p:cNvSpPr>
              <a:spLocks noChangeShapeType="1"/>
            </p:cNvSpPr>
            <p:nvPr/>
          </p:nvSpPr>
          <p:spPr bwMode="auto">
            <a:xfrm>
              <a:off x="1066" y="2127"/>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40" name="Rectangle 26"/>
            <p:cNvSpPr>
              <a:spLocks noChangeArrowheads="1"/>
            </p:cNvSpPr>
            <p:nvPr/>
          </p:nvSpPr>
          <p:spPr bwMode="auto">
            <a:xfrm>
              <a:off x="865" y="2034"/>
              <a:ext cx="24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70</a:t>
              </a:r>
              <a:endParaRPr lang="en-US" altLang="bg-BG" dirty="0"/>
            </a:p>
          </p:txBody>
        </p:sp>
        <p:sp>
          <p:nvSpPr>
            <p:cNvPr id="36941" name="Rectangle 27"/>
            <p:cNvSpPr>
              <a:spLocks noChangeArrowheads="1"/>
            </p:cNvSpPr>
            <p:nvPr/>
          </p:nvSpPr>
          <p:spPr bwMode="auto">
            <a:xfrm>
              <a:off x="1129" y="2359"/>
              <a:ext cx="4427"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42" name="Line 28"/>
            <p:cNvSpPr>
              <a:spLocks noChangeShapeType="1"/>
            </p:cNvSpPr>
            <p:nvPr/>
          </p:nvSpPr>
          <p:spPr bwMode="auto">
            <a:xfrm>
              <a:off x="1066" y="2359"/>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43" name="Rectangle 29"/>
            <p:cNvSpPr>
              <a:spLocks noChangeArrowheads="1"/>
            </p:cNvSpPr>
            <p:nvPr/>
          </p:nvSpPr>
          <p:spPr bwMode="auto">
            <a:xfrm>
              <a:off x="865" y="2265"/>
              <a:ext cx="24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60</a:t>
              </a:r>
              <a:endParaRPr lang="en-US" altLang="bg-BG" dirty="0"/>
            </a:p>
          </p:txBody>
        </p:sp>
        <p:sp>
          <p:nvSpPr>
            <p:cNvPr id="36944" name="Rectangle 30"/>
            <p:cNvSpPr>
              <a:spLocks noChangeArrowheads="1"/>
            </p:cNvSpPr>
            <p:nvPr/>
          </p:nvSpPr>
          <p:spPr bwMode="auto">
            <a:xfrm>
              <a:off x="1129" y="2591"/>
              <a:ext cx="4427" cy="1"/>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45" name="Line 31"/>
            <p:cNvSpPr>
              <a:spLocks noChangeShapeType="1"/>
            </p:cNvSpPr>
            <p:nvPr/>
          </p:nvSpPr>
          <p:spPr bwMode="auto">
            <a:xfrm>
              <a:off x="1066" y="2591"/>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46" name="Rectangle 32"/>
            <p:cNvSpPr>
              <a:spLocks noChangeArrowheads="1"/>
            </p:cNvSpPr>
            <p:nvPr/>
          </p:nvSpPr>
          <p:spPr bwMode="auto">
            <a:xfrm>
              <a:off x="865" y="2497"/>
              <a:ext cx="24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50</a:t>
              </a:r>
              <a:endParaRPr lang="en-US" altLang="bg-BG" dirty="0"/>
            </a:p>
          </p:txBody>
        </p:sp>
        <p:sp>
          <p:nvSpPr>
            <p:cNvPr id="36947" name="Rectangle 33"/>
            <p:cNvSpPr>
              <a:spLocks noChangeArrowheads="1"/>
            </p:cNvSpPr>
            <p:nvPr/>
          </p:nvSpPr>
          <p:spPr bwMode="auto">
            <a:xfrm>
              <a:off x="1129" y="2822"/>
              <a:ext cx="4427"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48" name="Line 34"/>
            <p:cNvSpPr>
              <a:spLocks noChangeShapeType="1"/>
            </p:cNvSpPr>
            <p:nvPr/>
          </p:nvSpPr>
          <p:spPr bwMode="auto">
            <a:xfrm>
              <a:off x="1066" y="2822"/>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49" name="Rectangle 35"/>
            <p:cNvSpPr>
              <a:spLocks noChangeArrowheads="1"/>
            </p:cNvSpPr>
            <p:nvPr/>
          </p:nvSpPr>
          <p:spPr bwMode="auto">
            <a:xfrm>
              <a:off x="865" y="2729"/>
              <a:ext cx="24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40</a:t>
              </a:r>
              <a:endParaRPr lang="en-US" altLang="bg-BG" dirty="0"/>
            </a:p>
          </p:txBody>
        </p:sp>
        <p:sp>
          <p:nvSpPr>
            <p:cNvPr id="36950" name="Rectangle 36"/>
            <p:cNvSpPr>
              <a:spLocks noChangeArrowheads="1"/>
            </p:cNvSpPr>
            <p:nvPr/>
          </p:nvSpPr>
          <p:spPr bwMode="auto">
            <a:xfrm>
              <a:off x="1129" y="3054"/>
              <a:ext cx="4427"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51" name="Line 37"/>
            <p:cNvSpPr>
              <a:spLocks noChangeShapeType="1"/>
            </p:cNvSpPr>
            <p:nvPr/>
          </p:nvSpPr>
          <p:spPr bwMode="auto">
            <a:xfrm>
              <a:off x="1066" y="3054"/>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52" name="Rectangle 38"/>
            <p:cNvSpPr>
              <a:spLocks noChangeArrowheads="1"/>
            </p:cNvSpPr>
            <p:nvPr/>
          </p:nvSpPr>
          <p:spPr bwMode="auto">
            <a:xfrm>
              <a:off x="865" y="2960"/>
              <a:ext cx="24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30</a:t>
              </a:r>
              <a:endParaRPr lang="en-US" altLang="bg-BG" dirty="0"/>
            </a:p>
          </p:txBody>
        </p:sp>
        <p:sp>
          <p:nvSpPr>
            <p:cNvPr id="36953" name="Rectangle 39"/>
            <p:cNvSpPr>
              <a:spLocks noChangeArrowheads="1"/>
            </p:cNvSpPr>
            <p:nvPr/>
          </p:nvSpPr>
          <p:spPr bwMode="auto">
            <a:xfrm>
              <a:off x="1129" y="3286"/>
              <a:ext cx="4427" cy="1"/>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54" name="Line 40"/>
            <p:cNvSpPr>
              <a:spLocks noChangeShapeType="1"/>
            </p:cNvSpPr>
            <p:nvPr/>
          </p:nvSpPr>
          <p:spPr bwMode="auto">
            <a:xfrm>
              <a:off x="1066" y="3286"/>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55" name="Rectangle 41"/>
            <p:cNvSpPr>
              <a:spLocks noChangeArrowheads="1"/>
            </p:cNvSpPr>
            <p:nvPr/>
          </p:nvSpPr>
          <p:spPr bwMode="auto">
            <a:xfrm>
              <a:off x="865" y="3192"/>
              <a:ext cx="24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20</a:t>
              </a:r>
              <a:endParaRPr lang="en-US" altLang="bg-BG" dirty="0"/>
            </a:p>
          </p:txBody>
        </p:sp>
        <p:sp>
          <p:nvSpPr>
            <p:cNvPr id="36956" name="Rectangle 42"/>
            <p:cNvSpPr>
              <a:spLocks noChangeArrowheads="1"/>
            </p:cNvSpPr>
            <p:nvPr/>
          </p:nvSpPr>
          <p:spPr bwMode="auto">
            <a:xfrm>
              <a:off x="1129" y="3517"/>
              <a:ext cx="4427"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57" name="Line 43"/>
            <p:cNvSpPr>
              <a:spLocks noChangeShapeType="1"/>
            </p:cNvSpPr>
            <p:nvPr/>
          </p:nvSpPr>
          <p:spPr bwMode="auto">
            <a:xfrm>
              <a:off x="1066" y="3517"/>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58" name="Rectangle 44"/>
            <p:cNvSpPr>
              <a:spLocks noChangeArrowheads="1"/>
            </p:cNvSpPr>
            <p:nvPr/>
          </p:nvSpPr>
          <p:spPr bwMode="auto">
            <a:xfrm>
              <a:off x="865" y="3424"/>
              <a:ext cx="240"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10</a:t>
              </a:r>
              <a:endParaRPr lang="en-US" altLang="bg-BG" dirty="0"/>
            </a:p>
          </p:txBody>
        </p:sp>
        <p:sp>
          <p:nvSpPr>
            <p:cNvPr id="36959" name="Line 45"/>
            <p:cNvSpPr>
              <a:spLocks noChangeShapeType="1"/>
            </p:cNvSpPr>
            <p:nvPr/>
          </p:nvSpPr>
          <p:spPr bwMode="auto">
            <a:xfrm>
              <a:off x="1066" y="3749"/>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60" name="Rectangle 46"/>
            <p:cNvSpPr>
              <a:spLocks noChangeArrowheads="1"/>
            </p:cNvSpPr>
            <p:nvPr/>
          </p:nvSpPr>
          <p:spPr bwMode="auto">
            <a:xfrm>
              <a:off x="947" y="3656"/>
              <a:ext cx="154"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0</a:t>
              </a:r>
              <a:endParaRPr lang="en-US" altLang="bg-BG" dirty="0"/>
            </a:p>
          </p:txBody>
        </p:sp>
        <p:sp>
          <p:nvSpPr>
            <p:cNvPr id="36961" name="Rectangle 47"/>
            <p:cNvSpPr>
              <a:spLocks noChangeArrowheads="1"/>
            </p:cNvSpPr>
            <p:nvPr/>
          </p:nvSpPr>
          <p:spPr bwMode="auto">
            <a:xfrm rot="-5400000">
              <a:off x="14" y="2891"/>
              <a:ext cx="138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800" b="0" baseline="0" dirty="0">
                  <a:solidFill>
                    <a:srgbClr val="FFFF00"/>
                  </a:solidFill>
                  <a:latin typeface="Times" panose="02020603050405020304" pitchFamily="18" charset="0"/>
                </a:rPr>
                <a:t>Напор,мощност,кпд %</a:t>
              </a:r>
              <a:endParaRPr lang="en-US" altLang="bg-BG" dirty="0"/>
            </a:p>
          </p:txBody>
        </p:sp>
      </p:grpSp>
      <p:grpSp>
        <p:nvGrpSpPr>
          <p:cNvPr id="36869" name="Group 68"/>
          <p:cNvGrpSpPr>
            <a:grpSpLocks/>
          </p:cNvGrpSpPr>
          <p:nvPr/>
        </p:nvGrpSpPr>
        <p:grpSpPr bwMode="auto">
          <a:xfrm>
            <a:off x="1733550" y="2273300"/>
            <a:ext cx="7477125" cy="4367213"/>
            <a:chOff x="1092" y="1432"/>
            <a:chExt cx="4710" cy="2751"/>
          </a:xfrm>
        </p:grpSpPr>
        <p:sp>
          <p:nvSpPr>
            <p:cNvPr id="36909" name="Line 49"/>
            <p:cNvSpPr>
              <a:spLocks noChangeShapeType="1"/>
            </p:cNvSpPr>
            <p:nvPr/>
          </p:nvSpPr>
          <p:spPr bwMode="auto">
            <a:xfrm>
              <a:off x="1137" y="3749"/>
              <a:ext cx="4413"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10" name="Rectangle 50"/>
            <p:cNvSpPr>
              <a:spLocks noChangeArrowheads="1"/>
            </p:cNvSpPr>
            <p:nvPr/>
          </p:nvSpPr>
          <p:spPr bwMode="auto">
            <a:xfrm>
              <a:off x="5554" y="1432"/>
              <a:ext cx="2" cy="2315"/>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11" name="Line 51"/>
            <p:cNvSpPr>
              <a:spLocks noChangeShapeType="1"/>
            </p:cNvSpPr>
            <p:nvPr/>
          </p:nvSpPr>
          <p:spPr bwMode="auto">
            <a:xfrm flipV="1">
              <a:off x="5554" y="3749"/>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12" name="Rectangle 52"/>
            <p:cNvSpPr>
              <a:spLocks noChangeArrowheads="1"/>
            </p:cNvSpPr>
            <p:nvPr/>
          </p:nvSpPr>
          <p:spPr bwMode="auto">
            <a:xfrm>
              <a:off x="5390" y="3825"/>
              <a:ext cx="412"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5000</a:t>
              </a:r>
              <a:endParaRPr lang="en-US" altLang="bg-BG" dirty="0"/>
            </a:p>
          </p:txBody>
        </p:sp>
        <p:sp>
          <p:nvSpPr>
            <p:cNvPr id="36913" name="Rectangle 53"/>
            <p:cNvSpPr>
              <a:spLocks noChangeArrowheads="1"/>
            </p:cNvSpPr>
            <p:nvPr/>
          </p:nvSpPr>
          <p:spPr bwMode="auto">
            <a:xfrm>
              <a:off x="4670" y="1432"/>
              <a:ext cx="2" cy="2315"/>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14" name="Line 54"/>
            <p:cNvSpPr>
              <a:spLocks noChangeShapeType="1"/>
            </p:cNvSpPr>
            <p:nvPr/>
          </p:nvSpPr>
          <p:spPr bwMode="auto">
            <a:xfrm flipV="1">
              <a:off x="4670" y="3749"/>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15" name="Rectangle 55"/>
            <p:cNvSpPr>
              <a:spLocks noChangeArrowheads="1"/>
            </p:cNvSpPr>
            <p:nvPr/>
          </p:nvSpPr>
          <p:spPr bwMode="auto">
            <a:xfrm>
              <a:off x="4506" y="3825"/>
              <a:ext cx="412"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4000</a:t>
              </a:r>
              <a:endParaRPr lang="en-US" altLang="bg-BG" dirty="0"/>
            </a:p>
          </p:txBody>
        </p:sp>
        <p:sp>
          <p:nvSpPr>
            <p:cNvPr id="36916" name="Rectangle 56"/>
            <p:cNvSpPr>
              <a:spLocks noChangeArrowheads="1"/>
            </p:cNvSpPr>
            <p:nvPr/>
          </p:nvSpPr>
          <p:spPr bwMode="auto">
            <a:xfrm>
              <a:off x="3785" y="1432"/>
              <a:ext cx="2" cy="2315"/>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17" name="Line 57"/>
            <p:cNvSpPr>
              <a:spLocks noChangeShapeType="1"/>
            </p:cNvSpPr>
            <p:nvPr/>
          </p:nvSpPr>
          <p:spPr bwMode="auto">
            <a:xfrm flipV="1">
              <a:off x="3785" y="3749"/>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18" name="Rectangle 58"/>
            <p:cNvSpPr>
              <a:spLocks noChangeArrowheads="1"/>
            </p:cNvSpPr>
            <p:nvPr/>
          </p:nvSpPr>
          <p:spPr bwMode="auto">
            <a:xfrm>
              <a:off x="3621" y="3825"/>
              <a:ext cx="412"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3000</a:t>
              </a:r>
              <a:endParaRPr lang="en-US" altLang="bg-BG" dirty="0"/>
            </a:p>
          </p:txBody>
        </p:sp>
        <p:sp>
          <p:nvSpPr>
            <p:cNvPr id="36919" name="Rectangle 59"/>
            <p:cNvSpPr>
              <a:spLocks noChangeArrowheads="1"/>
            </p:cNvSpPr>
            <p:nvPr/>
          </p:nvSpPr>
          <p:spPr bwMode="auto">
            <a:xfrm>
              <a:off x="2902" y="1432"/>
              <a:ext cx="2" cy="2315"/>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20" name="Line 60"/>
            <p:cNvSpPr>
              <a:spLocks noChangeShapeType="1"/>
            </p:cNvSpPr>
            <p:nvPr/>
          </p:nvSpPr>
          <p:spPr bwMode="auto">
            <a:xfrm flipV="1">
              <a:off x="2902" y="3749"/>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21" name="Rectangle 61"/>
            <p:cNvSpPr>
              <a:spLocks noChangeArrowheads="1"/>
            </p:cNvSpPr>
            <p:nvPr/>
          </p:nvSpPr>
          <p:spPr bwMode="auto">
            <a:xfrm>
              <a:off x="2738" y="3825"/>
              <a:ext cx="412"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2000</a:t>
              </a:r>
              <a:endParaRPr lang="en-US" altLang="bg-BG" dirty="0"/>
            </a:p>
          </p:txBody>
        </p:sp>
        <p:sp>
          <p:nvSpPr>
            <p:cNvPr id="36922" name="Rectangle 62"/>
            <p:cNvSpPr>
              <a:spLocks noChangeArrowheads="1"/>
            </p:cNvSpPr>
            <p:nvPr/>
          </p:nvSpPr>
          <p:spPr bwMode="auto">
            <a:xfrm>
              <a:off x="2016" y="1432"/>
              <a:ext cx="3" cy="2315"/>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923" name="Line 63"/>
            <p:cNvSpPr>
              <a:spLocks noChangeShapeType="1"/>
            </p:cNvSpPr>
            <p:nvPr/>
          </p:nvSpPr>
          <p:spPr bwMode="auto">
            <a:xfrm flipV="1">
              <a:off x="2016" y="3749"/>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24" name="Rectangle 64"/>
            <p:cNvSpPr>
              <a:spLocks noChangeArrowheads="1"/>
            </p:cNvSpPr>
            <p:nvPr/>
          </p:nvSpPr>
          <p:spPr bwMode="auto">
            <a:xfrm>
              <a:off x="1853" y="3825"/>
              <a:ext cx="412"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1000</a:t>
              </a:r>
              <a:endParaRPr lang="en-US" altLang="bg-BG" dirty="0"/>
            </a:p>
          </p:txBody>
        </p:sp>
        <p:sp>
          <p:nvSpPr>
            <p:cNvPr id="36925" name="Line 65"/>
            <p:cNvSpPr>
              <a:spLocks noChangeShapeType="1"/>
            </p:cNvSpPr>
            <p:nvPr/>
          </p:nvSpPr>
          <p:spPr bwMode="auto">
            <a:xfrm flipV="1">
              <a:off x="1133" y="3749"/>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26" name="Rectangle 66"/>
            <p:cNvSpPr>
              <a:spLocks noChangeArrowheads="1"/>
            </p:cNvSpPr>
            <p:nvPr/>
          </p:nvSpPr>
          <p:spPr bwMode="auto">
            <a:xfrm>
              <a:off x="1092" y="3825"/>
              <a:ext cx="154" cy="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0</a:t>
              </a:r>
              <a:endParaRPr lang="en-US" altLang="bg-BG" dirty="0"/>
            </a:p>
          </p:txBody>
        </p:sp>
        <p:sp>
          <p:nvSpPr>
            <p:cNvPr id="36927" name="Rectangle 67"/>
            <p:cNvSpPr>
              <a:spLocks noChangeArrowheads="1"/>
            </p:cNvSpPr>
            <p:nvPr/>
          </p:nvSpPr>
          <p:spPr bwMode="auto">
            <a:xfrm>
              <a:off x="2828" y="4010"/>
              <a:ext cx="68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800" b="0" baseline="0" dirty="0">
                  <a:solidFill>
                    <a:srgbClr val="FFFF00"/>
                  </a:solidFill>
                  <a:latin typeface="Times" panose="02020603050405020304" pitchFamily="18" charset="0"/>
                </a:rPr>
                <a:t>Дебит,м3/ч</a:t>
              </a:r>
              <a:endParaRPr lang="en-US" altLang="bg-BG" dirty="0"/>
            </a:p>
          </p:txBody>
        </p:sp>
      </p:grpSp>
      <p:sp>
        <p:nvSpPr>
          <p:cNvPr id="36870" name="Freeform 69"/>
          <p:cNvSpPr>
            <a:spLocks/>
          </p:cNvSpPr>
          <p:nvPr/>
        </p:nvSpPr>
        <p:spPr bwMode="auto">
          <a:xfrm>
            <a:off x="1798638" y="2392363"/>
            <a:ext cx="6315075" cy="1720850"/>
          </a:xfrm>
          <a:custGeom>
            <a:avLst/>
            <a:gdLst>
              <a:gd name="T0" fmla="*/ 98286888 w 3978"/>
              <a:gd name="T1" fmla="*/ 2147483646 h 1084"/>
              <a:gd name="T2" fmla="*/ 299899388 w 3978"/>
              <a:gd name="T3" fmla="*/ 2147483646 h 1084"/>
              <a:gd name="T4" fmla="*/ 501511888 w 3978"/>
              <a:gd name="T5" fmla="*/ 2147483646 h 1084"/>
              <a:gd name="T6" fmla="*/ 703124388 w 3978"/>
              <a:gd name="T7" fmla="*/ 2147483646 h 1084"/>
              <a:gd name="T8" fmla="*/ 904736888 w 3978"/>
              <a:gd name="T9" fmla="*/ 2147483646 h 1084"/>
              <a:gd name="T10" fmla="*/ 1106349388 w 3978"/>
              <a:gd name="T11" fmla="*/ 2147483646 h 1084"/>
              <a:gd name="T12" fmla="*/ 1307961888 w 3978"/>
              <a:gd name="T13" fmla="*/ 2147483646 h 1084"/>
              <a:gd name="T14" fmla="*/ 1509574388 w 3978"/>
              <a:gd name="T15" fmla="*/ 2147483646 h 1084"/>
              <a:gd name="T16" fmla="*/ 1711186888 w 3978"/>
              <a:gd name="T17" fmla="*/ 2147483646 h 1084"/>
              <a:gd name="T18" fmla="*/ 1900197813 w 3978"/>
              <a:gd name="T19" fmla="*/ 2147483646 h 1084"/>
              <a:gd name="T20" fmla="*/ 2101810313 w 3978"/>
              <a:gd name="T21" fmla="*/ 2147483646 h 1084"/>
              <a:gd name="T22" fmla="*/ 2147483646 w 3978"/>
              <a:gd name="T23" fmla="*/ 2147483646 h 1084"/>
              <a:gd name="T24" fmla="*/ 2147483646 w 3978"/>
              <a:gd name="T25" fmla="*/ 2147483646 h 1084"/>
              <a:gd name="T26" fmla="*/ 2147483646 w 3978"/>
              <a:gd name="T27" fmla="*/ 2147483646 h 1084"/>
              <a:gd name="T28" fmla="*/ 2147483646 w 3978"/>
              <a:gd name="T29" fmla="*/ 2147483646 h 1084"/>
              <a:gd name="T30" fmla="*/ 2147483646 w 3978"/>
              <a:gd name="T31" fmla="*/ 2147483646 h 1084"/>
              <a:gd name="T32" fmla="*/ 2147483646 w 3978"/>
              <a:gd name="T33" fmla="*/ 2147483646 h 1084"/>
              <a:gd name="T34" fmla="*/ 2147483646 w 3978"/>
              <a:gd name="T35" fmla="*/ 2147483646 h 1084"/>
              <a:gd name="T36" fmla="*/ 2147483646 w 3978"/>
              <a:gd name="T37" fmla="*/ 2147483646 h 1084"/>
              <a:gd name="T38" fmla="*/ 2147483646 w 3978"/>
              <a:gd name="T39" fmla="*/ 2147483646 h 1084"/>
              <a:gd name="T40" fmla="*/ 2147483646 w 3978"/>
              <a:gd name="T41" fmla="*/ 2147483646 h 1084"/>
              <a:gd name="T42" fmla="*/ 2147483646 w 3978"/>
              <a:gd name="T43" fmla="*/ 2147483646 h 1084"/>
              <a:gd name="T44" fmla="*/ 2147483646 w 3978"/>
              <a:gd name="T45" fmla="*/ 2147483646 h 1084"/>
              <a:gd name="T46" fmla="*/ 2147483646 w 3978"/>
              <a:gd name="T47" fmla="*/ 2129532825 h 1084"/>
              <a:gd name="T48" fmla="*/ 2147483646 w 3978"/>
              <a:gd name="T49" fmla="*/ 2074089388 h 1084"/>
              <a:gd name="T50" fmla="*/ 2147483646 w 3978"/>
              <a:gd name="T51" fmla="*/ 2018645950 h 1084"/>
              <a:gd name="T52" fmla="*/ 2147483646 w 3978"/>
              <a:gd name="T53" fmla="*/ 1963202513 h 1084"/>
              <a:gd name="T54" fmla="*/ 2147483646 w 3978"/>
              <a:gd name="T55" fmla="*/ 1902718763 h 1084"/>
              <a:gd name="T56" fmla="*/ 2147483646 w 3978"/>
              <a:gd name="T57" fmla="*/ 1842235013 h 1084"/>
              <a:gd name="T58" fmla="*/ 2147483646 w 3978"/>
              <a:gd name="T59" fmla="*/ 1779230313 h 1084"/>
              <a:gd name="T60" fmla="*/ 2147483646 w 3978"/>
              <a:gd name="T61" fmla="*/ 1713706250 h 1084"/>
              <a:gd name="T62" fmla="*/ 2147483646 w 3978"/>
              <a:gd name="T63" fmla="*/ 1645662825 h 1084"/>
              <a:gd name="T64" fmla="*/ 2147483646 w 3978"/>
              <a:gd name="T65" fmla="*/ 1577617813 h 1084"/>
              <a:gd name="T66" fmla="*/ 2147483646 w 3978"/>
              <a:gd name="T67" fmla="*/ 1502013125 h 1084"/>
              <a:gd name="T68" fmla="*/ 2147483646 w 3978"/>
              <a:gd name="T69" fmla="*/ 1428929388 h 1084"/>
              <a:gd name="T70" fmla="*/ 2147483646 w 3978"/>
              <a:gd name="T71" fmla="*/ 1350803750 h 1084"/>
              <a:gd name="T72" fmla="*/ 2147483646 w 3978"/>
              <a:gd name="T73" fmla="*/ 1277720013 h 1084"/>
              <a:gd name="T74" fmla="*/ 2147483646 w 3978"/>
              <a:gd name="T75" fmla="*/ 1194554063 h 1084"/>
              <a:gd name="T76" fmla="*/ 2147483646 w 3978"/>
              <a:gd name="T77" fmla="*/ 1111389700 h 1084"/>
              <a:gd name="T78" fmla="*/ 2147483646 w 3978"/>
              <a:gd name="T79" fmla="*/ 1025704388 h 1084"/>
              <a:gd name="T80" fmla="*/ 2147483646 w 3978"/>
              <a:gd name="T81" fmla="*/ 937498125 h 1084"/>
              <a:gd name="T82" fmla="*/ 2147483646 w 3978"/>
              <a:gd name="T83" fmla="*/ 844253138 h 1084"/>
              <a:gd name="T84" fmla="*/ 2147483646 w 3978"/>
              <a:gd name="T85" fmla="*/ 753527513 h 1084"/>
              <a:gd name="T86" fmla="*/ 2147483646 w 3978"/>
              <a:gd name="T87" fmla="*/ 660280938 h 1084"/>
              <a:gd name="T88" fmla="*/ 2147483646 w 3978"/>
              <a:gd name="T89" fmla="*/ 564515000 h 1084"/>
              <a:gd name="T90" fmla="*/ 2147483646 w 3978"/>
              <a:gd name="T91" fmla="*/ 468749063 h 1084"/>
              <a:gd name="T92" fmla="*/ 2147483646 w 3978"/>
              <a:gd name="T93" fmla="*/ 367942813 h 1084"/>
              <a:gd name="T94" fmla="*/ 2147483646 w 3978"/>
              <a:gd name="T95" fmla="*/ 267136563 h 1084"/>
              <a:gd name="T96" fmla="*/ 2147483646 w 3978"/>
              <a:gd name="T97" fmla="*/ 161290000 h 1084"/>
              <a:gd name="T98" fmla="*/ 2147483646 w 3978"/>
              <a:gd name="T99" fmla="*/ 50403125 h 108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978" h="1084">
                <a:moveTo>
                  <a:pt x="0" y="1084"/>
                </a:moveTo>
                <a:lnTo>
                  <a:pt x="39" y="1084"/>
                </a:lnTo>
                <a:lnTo>
                  <a:pt x="80" y="1084"/>
                </a:lnTo>
                <a:lnTo>
                  <a:pt x="119" y="1082"/>
                </a:lnTo>
                <a:lnTo>
                  <a:pt x="160" y="1082"/>
                </a:lnTo>
                <a:lnTo>
                  <a:pt x="199" y="1082"/>
                </a:lnTo>
                <a:lnTo>
                  <a:pt x="240" y="1080"/>
                </a:lnTo>
                <a:lnTo>
                  <a:pt x="279" y="1078"/>
                </a:lnTo>
                <a:lnTo>
                  <a:pt x="320" y="1076"/>
                </a:lnTo>
                <a:lnTo>
                  <a:pt x="359" y="1074"/>
                </a:lnTo>
                <a:lnTo>
                  <a:pt x="396" y="1073"/>
                </a:lnTo>
                <a:lnTo>
                  <a:pt x="439" y="1071"/>
                </a:lnTo>
                <a:lnTo>
                  <a:pt x="476" y="1067"/>
                </a:lnTo>
                <a:lnTo>
                  <a:pt x="519" y="1065"/>
                </a:lnTo>
                <a:lnTo>
                  <a:pt x="556" y="1062"/>
                </a:lnTo>
                <a:lnTo>
                  <a:pt x="599" y="1060"/>
                </a:lnTo>
                <a:lnTo>
                  <a:pt x="635" y="1056"/>
                </a:lnTo>
                <a:lnTo>
                  <a:pt x="679" y="1052"/>
                </a:lnTo>
                <a:lnTo>
                  <a:pt x="715" y="1049"/>
                </a:lnTo>
                <a:lnTo>
                  <a:pt x="754" y="1045"/>
                </a:lnTo>
                <a:lnTo>
                  <a:pt x="795" y="1040"/>
                </a:lnTo>
                <a:lnTo>
                  <a:pt x="834" y="1036"/>
                </a:lnTo>
                <a:lnTo>
                  <a:pt x="875" y="1031"/>
                </a:lnTo>
                <a:lnTo>
                  <a:pt x="914" y="1027"/>
                </a:lnTo>
                <a:lnTo>
                  <a:pt x="955" y="1021"/>
                </a:lnTo>
                <a:lnTo>
                  <a:pt x="994" y="1016"/>
                </a:lnTo>
                <a:lnTo>
                  <a:pt x="1035" y="1011"/>
                </a:lnTo>
                <a:lnTo>
                  <a:pt x="1074" y="1005"/>
                </a:lnTo>
                <a:lnTo>
                  <a:pt x="1113" y="1000"/>
                </a:lnTo>
                <a:lnTo>
                  <a:pt x="1154" y="992"/>
                </a:lnTo>
                <a:lnTo>
                  <a:pt x="1193" y="987"/>
                </a:lnTo>
                <a:lnTo>
                  <a:pt x="1234" y="980"/>
                </a:lnTo>
                <a:lnTo>
                  <a:pt x="1273" y="972"/>
                </a:lnTo>
                <a:lnTo>
                  <a:pt x="1314" y="965"/>
                </a:lnTo>
                <a:lnTo>
                  <a:pt x="1353" y="958"/>
                </a:lnTo>
                <a:lnTo>
                  <a:pt x="1394" y="950"/>
                </a:lnTo>
                <a:lnTo>
                  <a:pt x="1433" y="943"/>
                </a:lnTo>
                <a:lnTo>
                  <a:pt x="1472" y="936"/>
                </a:lnTo>
                <a:lnTo>
                  <a:pt x="1513" y="927"/>
                </a:lnTo>
                <a:lnTo>
                  <a:pt x="1552" y="919"/>
                </a:lnTo>
                <a:lnTo>
                  <a:pt x="1593" y="910"/>
                </a:lnTo>
                <a:lnTo>
                  <a:pt x="1631" y="901"/>
                </a:lnTo>
                <a:lnTo>
                  <a:pt x="1672" y="892"/>
                </a:lnTo>
                <a:lnTo>
                  <a:pt x="1711" y="883"/>
                </a:lnTo>
                <a:lnTo>
                  <a:pt x="1752" y="874"/>
                </a:lnTo>
                <a:lnTo>
                  <a:pt x="1791" y="865"/>
                </a:lnTo>
                <a:lnTo>
                  <a:pt x="1828" y="854"/>
                </a:lnTo>
                <a:lnTo>
                  <a:pt x="1871" y="845"/>
                </a:lnTo>
                <a:lnTo>
                  <a:pt x="1908" y="834"/>
                </a:lnTo>
                <a:lnTo>
                  <a:pt x="1951" y="823"/>
                </a:lnTo>
                <a:lnTo>
                  <a:pt x="1988" y="812"/>
                </a:lnTo>
                <a:lnTo>
                  <a:pt x="2029" y="801"/>
                </a:lnTo>
                <a:lnTo>
                  <a:pt x="2068" y="790"/>
                </a:lnTo>
                <a:lnTo>
                  <a:pt x="2109" y="779"/>
                </a:lnTo>
                <a:lnTo>
                  <a:pt x="2148" y="768"/>
                </a:lnTo>
                <a:lnTo>
                  <a:pt x="2187" y="755"/>
                </a:lnTo>
                <a:lnTo>
                  <a:pt x="2228" y="744"/>
                </a:lnTo>
                <a:lnTo>
                  <a:pt x="2267" y="731"/>
                </a:lnTo>
                <a:lnTo>
                  <a:pt x="2308" y="719"/>
                </a:lnTo>
                <a:lnTo>
                  <a:pt x="2347" y="706"/>
                </a:lnTo>
                <a:lnTo>
                  <a:pt x="2388" y="693"/>
                </a:lnTo>
                <a:lnTo>
                  <a:pt x="2427" y="680"/>
                </a:lnTo>
                <a:lnTo>
                  <a:pt x="2468" y="666"/>
                </a:lnTo>
                <a:lnTo>
                  <a:pt x="2507" y="653"/>
                </a:lnTo>
                <a:lnTo>
                  <a:pt x="2546" y="640"/>
                </a:lnTo>
                <a:lnTo>
                  <a:pt x="2587" y="626"/>
                </a:lnTo>
                <a:lnTo>
                  <a:pt x="2625" y="611"/>
                </a:lnTo>
                <a:lnTo>
                  <a:pt x="2666" y="596"/>
                </a:lnTo>
                <a:lnTo>
                  <a:pt x="2705" y="582"/>
                </a:lnTo>
                <a:lnTo>
                  <a:pt x="2746" y="567"/>
                </a:lnTo>
                <a:lnTo>
                  <a:pt x="2785" y="553"/>
                </a:lnTo>
                <a:lnTo>
                  <a:pt x="2826" y="536"/>
                </a:lnTo>
                <a:lnTo>
                  <a:pt x="2865" y="522"/>
                </a:lnTo>
                <a:lnTo>
                  <a:pt x="2902" y="507"/>
                </a:lnTo>
                <a:lnTo>
                  <a:pt x="2945" y="489"/>
                </a:lnTo>
                <a:lnTo>
                  <a:pt x="2982" y="474"/>
                </a:lnTo>
                <a:lnTo>
                  <a:pt x="3025" y="456"/>
                </a:lnTo>
                <a:lnTo>
                  <a:pt x="3062" y="441"/>
                </a:lnTo>
                <a:lnTo>
                  <a:pt x="3105" y="423"/>
                </a:lnTo>
                <a:lnTo>
                  <a:pt x="3142" y="407"/>
                </a:lnTo>
                <a:lnTo>
                  <a:pt x="3185" y="388"/>
                </a:lnTo>
                <a:lnTo>
                  <a:pt x="3222" y="372"/>
                </a:lnTo>
                <a:lnTo>
                  <a:pt x="3261" y="356"/>
                </a:lnTo>
                <a:lnTo>
                  <a:pt x="3302" y="335"/>
                </a:lnTo>
                <a:lnTo>
                  <a:pt x="3341" y="319"/>
                </a:lnTo>
                <a:lnTo>
                  <a:pt x="3382" y="299"/>
                </a:lnTo>
                <a:lnTo>
                  <a:pt x="3421" y="283"/>
                </a:lnTo>
                <a:lnTo>
                  <a:pt x="3462" y="262"/>
                </a:lnTo>
                <a:lnTo>
                  <a:pt x="3501" y="244"/>
                </a:lnTo>
                <a:lnTo>
                  <a:pt x="3542" y="224"/>
                </a:lnTo>
                <a:lnTo>
                  <a:pt x="3580" y="204"/>
                </a:lnTo>
                <a:lnTo>
                  <a:pt x="3619" y="186"/>
                </a:lnTo>
                <a:lnTo>
                  <a:pt x="3660" y="166"/>
                </a:lnTo>
                <a:lnTo>
                  <a:pt x="3699" y="146"/>
                </a:lnTo>
                <a:lnTo>
                  <a:pt x="3740" y="126"/>
                </a:lnTo>
                <a:lnTo>
                  <a:pt x="3779" y="106"/>
                </a:lnTo>
                <a:lnTo>
                  <a:pt x="3820" y="84"/>
                </a:lnTo>
                <a:lnTo>
                  <a:pt x="3859" y="64"/>
                </a:lnTo>
                <a:lnTo>
                  <a:pt x="3900" y="42"/>
                </a:lnTo>
                <a:lnTo>
                  <a:pt x="3939" y="20"/>
                </a:lnTo>
                <a:lnTo>
                  <a:pt x="3978" y="0"/>
                </a:lnTo>
              </a:path>
            </a:pathLst>
          </a:custGeom>
          <a:noFill/>
          <a:ln w="39688">
            <a:solidFill>
              <a:srgbClr val="FFAA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grpSp>
        <p:nvGrpSpPr>
          <p:cNvPr id="36871" name="Group 72"/>
          <p:cNvGrpSpPr>
            <a:grpSpLocks/>
          </p:cNvGrpSpPr>
          <p:nvPr/>
        </p:nvGrpSpPr>
        <p:grpSpPr bwMode="auto">
          <a:xfrm>
            <a:off x="1817688" y="2597150"/>
            <a:ext cx="6315075" cy="2124075"/>
            <a:chOff x="1145" y="1636"/>
            <a:chExt cx="3978" cy="1338"/>
          </a:xfrm>
        </p:grpSpPr>
        <p:sp>
          <p:nvSpPr>
            <p:cNvPr id="36907" name="Freeform 70"/>
            <p:cNvSpPr>
              <a:spLocks/>
            </p:cNvSpPr>
            <p:nvPr/>
          </p:nvSpPr>
          <p:spPr bwMode="auto">
            <a:xfrm>
              <a:off x="1145" y="1636"/>
              <a:ext cx="3821" cy="1228"/>
            </a:xfrm>
            <a:custGeom>
              <a:avLst/>
              <a:gdLst>
                <a:gd name="T0" fmla="*/ 39 w 3821"/>
                <a:gd name="T1" fmla="*/ 11 h 1228"/>
                <a:gd name="T2" fmla="*/ 119 w 3821"/>
                <a:gd name="T3" fmla="*/ 29 h 1228"/>
                <a:gd name="T4" fmla="*/ 199 w 3821"/>
                <a:gd name="T5" fmla="*/ 44 h 1228"/>
                <a:gd name="T6" fmla="*/ 279 w 3821"/>
                <a:gd name="T7" fmla="*/ 57 h 1228"/>
                <a:gd name="T8" fmla="*/ 359 w 3821"/>
                <a:gd name="T9" fmla="*/ 70 h 1228"/>
                <a:gd name="T10" fmla="*/ 439 w 3821"/>
                <a:gd name="T11" fmla="*/ 81 h 1228"/>
                <a:gd name="T12" fmla="*/ 519 w 3821"/>
                <a:gd name="T13" fmla="*/ 90 h 1228"/>
                <a:gd name="T14" fmla="*/ 599 w 3821"/>
                <a:gd name="T15" fmla="*/ 101 h 1228"/>
                <a:gd name="T16" fmla="*/ 679 w 3821"/>
                <a:gd name="T17" fmla="*/ 110 h 1228"/>
                <a:gd name="T18" fmla="*/ 755 w 3821"/>
                <a:gd name="T19" fmla="*/ 119 h 1228"/>
                <a:gd name="T20" fmla="*/ 835 w 3821"/>
                <a:gd name="T21" fmla="*/ 128 h 1228"/>
                <a:gd name="T22" fmla="*/ 915 w 3821"/>
                <a:gd name="T23" fmla="*/ 139 h 1228"/>
                <a:gd name="T24" fmla="*/ 994 w 3821"/>
                <a:gd name="T25" fmla="*/ 150 h 1228"/>
                <a:gd name="T26" fmla="*/ 1074 w 3821"/>
                <a:gd name="T27" fmla="*/ 163 h 1228"/>
                <a:gd name="T28" fmla="*/ 1154 w 3821"/>
                <a:gd name="T29" fmla="*/ 174 h 1228"/>
                <a:gd name="T30" fmla="*/ 1234 w 3821"/>
                <a:gd name="T31" fmla="*/ 188 h 1228"/>
                <a:gd name="T32" fmla="*/ 1314 w 3821"/>
                <a:gd name="T33" fmla="*/ 201 h 1228"/>
                <a:gd name="T34" fmla="*/ 1394 w 3821"/>
                <a:gd name="T35" fmla="*/ 214 h 1228"/>
                <a:gd name="T36" fmla="*/ 1472 w 3821"/>
                <a:gd name="T37" fmla="*/ 230 h 1228"/>
                <a:gd name="T38" fmla="*/ 1552 w 3821"/>
                <a:gd name="T39" fmla="*/ 245 h 1228"/>
                <a:gd name="T40" fmla="*/ 1632 w 3821"/>
                <a:gd name="T41" fmla="*/ 263 h 1228"/>
                <a:gd name="T42" fmla="*/ 1712 w 3821"/>
                <a:gd name="T43" fmla="*/ 281 h 1228"/>
                <a:gd name="T44" fmla="*/ 1792 w 3821"/>
                <a:gd name="T45" fmla="*/ 300 h 1228"/>
                <a:gd name="T46" fmla="*/ 1872 w 3821"/>
                <a:gd name="T47" fmla="*/ 320 h 1228"/>
                <a:gd name="T48" fmla="*/ 1951 w 3821"/>
                <a:gd name="T49" fmla="*/ 340 h 1228"/>
                <a:gd name="T50" fmla="*/ 2029 w 3821"/>
                <a:gd name="T51" fmla="*/ 360 h 1228"/>
                <a:gd name="T52" fmla="*/ 2109 w 3821"/>
                <a:gd name="T53" fmla="*/ 383 h 1228"/>
                <a:gd name="T54" fmla="*/ 2187 w 3821"/>
                <a:gd name="T55" fmla="*/ 407 h 1228"/>
                <a:gd name="T56" fmla="*/ 2267 w 3821"/>
                <a:gd name="T57" fmla="*/ 433 h 1228"/>
                <a:gd name="T58" fmla="*/ 2347 w 3821"/>
                <a:gd name="T59" fmla="*/ 458 h 1228"/>
                <a:gd name="T60" fmla="*/ 2427 w 3821"/>
                <a:gd name="T61" fmla="*/ 486 h 1228"/>
                <a:gd name="T62" fmla="*/ 2507 w 3821"/>
                <a:gd name="T63" fmla="*/ 515 h 1228"/>
                <a:gd name="T64" fmla="*/ 2587 w 3821"/>
                <a:gd name="T65" fmla="*/ 546 h 1228"/>
                <a:gd name="T66" fmla="*/ 2667 w 3821"/>
                <a:gd name="T67" fmla="*/ 579 h 1228"/>
                <a:gd name="T68" fmla="*/ 2747 w 3821"/>
                <a:gd name="T69" fmla="*/ 612 h 1228"/>
                <a:gd name="T70" fmla="*/ 2827 w 3821"/>
                <a:gd name="T71" fmla="*/ 646 h 1228"/>
                <a:gd name="T72" fmla="*/ 2902 w 3821"/>
                <a:gd name="T73" fmla="*/ 684 h 1228"/>
                <a:gd name="T74" fmla="*/ 2982 w 3821"/>
                <a:gd name="T75" fmla="*/ 723 h 1228"/>
                <a:gd name="T76" fmla="*/ 3062 w 3821"/>
                <a:gd name="T77" fmla="*/ 763 h 1228"/>
                <a:gd name="T78" fmla="*/ 3142 w 3821"/>
                <a:gd name="T79" fmla="*/ 805 h 1228"/>
                <a:gd name="T80" fmla="*/ 3222 w 3821"/>
                <a:gd name="T81" fmla="*/ 851 h 1228"/>
                <a:gd name="T82" fmla="*/ 3302 w 3821"/>
                <a:gd name="T83" fmla="*/ 896 h 1228"/>
                <a:gd name="T84" fmla="*/ 3382 w 3821"/>
                <a:gd name="T85" fmla="*/ 944 h 1228"/>
                <a:gd name="T86" fmla="*/ 3462 w 3821"/>
                <a:gd name="T87" fmla="*/ 991 h 1228"/>
                <a:gd name="T88" fmla="*/ 3542 w 3821"/>
                <a:gd name="T89" fmla="*/ 1042 h 1228"/>
                <a:gd name="T90" fmla="*/ 3620 w 3821"/>
                <a:gd name="T91" fmla="*/ 1095 h 1228"/>
                <a:gd name="T92" fmla="*/ 3700 w 3821"/>
                <a:gd name="T93" fmla="*/ 1148 h 1228"/>
                <a:gd name="T94" fmla="*/ 3780 w 3821"/>
                <a:gd name="T95" fmla="*/ 1201 h 122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821" h="1228">
                  <a:moveTo>
                    <a:pt x="0" y="0"/>
                  </a:moveTo>
                  <a:lnTo>
                    <a:pt x="39" y="11"/>
                  </a:lnTo>
                  <a:lnTo>
                    <a:pt x="80" y="20"/>
                  </a:lnTo>
                  <a:lnTo>
                    <a:pt x="119" y="29"/>
                  </a:lnTo>
                  <a:lnTo>
                    <a:pt x="160" y="37"/>
                  </a:lnTo>
                  <a:lnTo>
                    <a:pt x="199" y="44"/>
                  </a:lnTo>
                  <a:lnTo>
                    <a:pt x="240" y="50"/>
                  </a:lnTo>
                  <a:lnTo>
                    <a:pt x="279" y="57"/>
                  </a:lnTo>
                  <a:lnTo>
                    <a:pt x="320" y="62"/>
                  </a:lnTo>
                  <a:lnTo>
                    <a:pt x="359" y="70"/>
                  </a:lnTo>
                  <a:lnTo>
                    <a:pt x="396" y="75"/>
                  </a:lnTo>
                  <a:lnTo>
                    <a:pt x="439" y="81"/>
                  </a:lnTo>
                  <a:lnTo>
                    <a:pt x="476" y="84"/>
                  </a:lnTo>
                  <a:lnTo>
                    <a:pt x="519" y="90"/>
                  </a:lnTo>
                  <a:lnTo>
                    <a:pt x="556" y="93"/>
                  </a:lnTo>
                  <a:lnTo>
                    <a:pt x="599" y="101"/>
                  </a:lnTo>
                  <a:lnTo>
                    <a:pt x="636" y="104"/>
                  </a:lnTo>
                  <a:lnTo>
                    <a:pt x="679" y="110"/>
                  </a:lnTo>
                  <a:lnTo>
                    <a:pt x="716" y="113"/>
                  </a:lnTo>
                  <a:lnTo>
                    <a:pt x="755" y="119"/>
                  </a:lnTo>
                  <a:lnTo>
                    <a:pt x="796" y="124"/>
                  </a:lnTo>
                  <a:lnTo>
                    <a:pt x="835" y="128"/>
                  </a:lnTo>
                  <a:lnTo>
                    <a:pt x="876" y="133"/>
                  </a:lnTo>
                  <a:lnTo>
                    <a:pt x="915" y="139"/>
                  </a:lnTo>
                  <a:lnTo>
                    <a:pt x="955" y="144"/>
                  </a:lnTo>
                  <a:lnTo>
                    <a:pt x="994" y="150"/>
                  </a:lnTo>
                  <a:lnTo>
                    <a:pt x="1035" y="157"/>
                  </a:lnTo>
                  <a:lnTo>
                    <a:pt x="1074" y="163"/>
                  </a:lnTo>
                  <a:lnTo>
                    <a:pt x="1113" y="168"/>
                  </a:lnTo>
                  <a:lnTo>
                    <a:pt x="1154" y="174"/>
                  </a:lnTo>
                  <a:lnTo>
                    <a:pt x="1193" y="181"/>
                  </a:lnTo>
                  <a:lnTo>
                    <a:pt x="1234" y="188"/>
                  </a:lnTo>
                  <a:lnTo>
                    <a:pt x="1273" y="194"/>
                  </a:lnTo>
                  <a:lnTo>
                    <a:pt x="1314" y="201"/>
                  </a:lnTo>
                  <a:lnTo>
                    <a:pt x="1353" y="206"/>
                  </a:lnTo>
                  <a:lnTo>
                    <a:pt x="1394" y="214"/>
                  </a:lnTo>
                  <a:lnTo>
                    <a:pt x="1433" y="223"/>
                  </a:lnTo>
                  <a:lnTo>
                    <a:pt x="1472" y="230"/>
                  </a:lnTo>
                  <a:lnTo>
                    <a:pt x="1513" y="239"/>
                  </a:lnTo>
                  <a:lnTo>
                    <a:pt x="1552" y="245"/>
                  </a:lnTo>
                  <a:lnTo>
                    <a:pt x="1593" y="254"/>
                  </a:lnTo>
                  <a:lnTo>
                    <a:pt x="1632" y="263"/>
                  </a:lnTo>
                  <a:lnTo>
                    <a:pt x="1673" y="270"/>
                  </a:lnTo>
                  <a:lnTo>
                    <a:pt x="1712" y="281"/>
                  </a:lnTo>
                  <a:lnTo>
                    <a:pt x="1753" y="289"/>
                  </a:lnTo>
                  <a:lnTo>
                    <a:pt x="1792" y="300"/>
                  </a:lnTo>
                  <a:lnTo>
                    <a:pt x="1829" y="309"/>
                  </a:lnTo>
                  <a:lnTo>
                    <a:pt x="1872" y="320"/>
                  </a:lnTo>
                  <a:lnTo>
                    <a:pt x="1908" y="329"/>
                  </a:lnTo>
                  <a:lnTo>
                    <a:pt x="1951" y="340"/>
                  </a:lnTo>
                  <a:lnTo>
                    <a:pt x="1988" y="351"/>
                  </a:lnTo>
                  <a:lnTo>
                    <a:pt x="2029" y="360"/>
                  </a:lnTo>
                  <a:lnTo>
                    <a:pt x="2068" y="371"/>
                  </a:lnTo>
                  <a:lnTo>
                    <a:pt x="2109" y="383"/>
                  </a:lnTo>
                  <a:lnTo>
                    <a:pt x="2148" y="396"/>
                  </a:lnTo>
                  <a:lnTo>
                    <a:pt x="2187" y="407"/>
                  </a:lnTo>
                  <a:lnTo>
                    <a:pt x="2228" y="420"/>
                  </a:lnTo>
                  <a:lnTo>
                    <a:pt x="2267" y="433"/>
                  </a:lnTo>
                  <a:lnTo>
                    <a:pt x="2308" y="445"/>
                  </a:lnTo>
                  <a:lnTo>
                    <a:pt x="2347" y="458"/>
                  </a:lnTo>
                  <a:lnTo>
                    <a:pt x="2388" y="471"/>
                  </a:lnTo>
                  <a:lnTo>
                    <a:pt x="2427" y="486"/>
                  </a:lnTo>
                  <a:lnTo>
                    <a:pt x="2468" y="500"/>
                  </a:lnTo>
                  <a:lnTo>
                    <a:pt x="2507" y="515"/>
                  </a:lnTo>
                  <a:lnTo>
                    <a:pt x="2546" y="529"/>
                  </a:lnTo>
                  <a:lnTo>
                    <a:pt x="2587" y="546"/>
                  </a:lnTo>
                  <a:lnTo>
                    <a:pt x="2626" y="560"/>
                  </a:lnTo>
                  <a:lnTo>
                    <a:pt x="2667" y="579"/>
                  </a:lnTo>
                  <a:lnTo>
                    <a:pt x="2706" y="595"/>
                  </a:lnTo>
                  <a:lnTo>
                    <a:pt x="2747" y="612"/>
                  </a:lnTo>
                  <a:lnTo>
                    <a:pt x="2786" y="628"/>
                  </a:lnTo>
                  <a:lnTo>
                    <a:pt x="2827" y="646"/>
                  </a:lnTo>
                  <a:lnTo>
                    <a:pt x="2866" y="666"/>
                  </a:lnTo>
                  <a:lnTo>
                    <a:pt x="2902" y="684"/>
                  </a:lnTo>
                  <a:lnTo>
                    <a:pt x="2945" y="703"/>
                  </a:lnTo>
                  <a:lnTo>
                    <a:pt x="2982" y="723"/>
                  </a:lnTo>
                  <a:lnTo>
                    <a:pt x="3025" y="743"/>
                  </a:lnTo>
                  <a:lnTo>
                    <a:pt x="3062" y="763"/>
                  </a:lnTo>
                  <a:lnTo>
                    <a:pt x="3105" y="785"/>
                  </a:lnTo>
                  <a:lnTo>
                    <a:pt x="3142" y="805"/>
                  </a:lnTo>
                  <a:lnTo>
                    <a:pt x="3185" y="829"/>
                  </a:lnTo>
                  <a:lnTo>
                    <a:pt x="3222" y="851"/>
                  </a:lnTo>
                  <a:lnTo>
                    <a:pt x="3261" y="872"/>
                  </a:lnTo>
                  <a:lnTo>
                    <a:pt x="3302" y="896"/>
                  </a:lnTo>
                  <a:lnTo>
                    <a:pt x="3341" y="920"/>
                  </a:lnTo>
                  <a:lnTo>
                    <a:pt x="3382" y="944"/>
                  </a:lnTo>
                  <a:lnTo>
                    <a:pt x="3421" y="967"/>
                  </a:lnTo>
                  <a:lnTo>
                    <a:pt x="3462" y="991"/>
                  </a:lnTo>
                  <a:lnTo>
                    <a:pt x="3501" y="1017"/>
                  </a:lnTo>
                  <a:lnTo>
                    <a:pt x="3542" y="1042"/>
                  </a:lnTo>
                  <a:lnTo>
                    <a:pt x="3581" y="1068"/>
                  </a:lnTo>
                  <a:lnTo>
                    <a:pt x="3620" y="1095"/>
                  </a:lnTo>
                  <a:lnTo>
                    <a:pt x="3661" y="1121"/>
                  </a:lnTo>
                  <a:lnTo>
                    <a:pt x="3700" y="1148"/>
                  </a:lnTo>
                  <a:lnTo>
                    <a:pt x="3741" y="1173"/>
                  </a:lnTo>
                  <a:lnTo>
                    <a:pt x="3780" y="1201"/>
                  </a:lnTo>
                  <a:lnTo>
                    <a:pt x="3821" y="1228"/>
                  </a:lnTo>
                </a:path>
              </a:pathLst>
            </a:custGeom>
            <a:noFill/>
            <a:ln w="39688">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36908" name="Freeform 71"/>
            <p:cNvSpPr>
              <a:spLocks/>
            </p:cNvSpPr>
            <p:nvPr/>
          </p:nvSpPr>
          <p:spPr bwMode="auto">
            <a:xfrm>
              <a:off x="4966" y="2864"/>
              <a:ext cx="157" cy="110"/>
            </a:xfrm>
            <a:custGeom>
              <a:avLst/>
              <a:gdLst>
                <a:gd name="T0" fmla="*/ 0 w 157"/>
                <a:gd name="T1" fmla="*/ 0 h 110"/>
                <a:gd name="T2" fmla="*/ 38 w 157"/>
                <a:gd name="T3" fmla="*/ 28 h 110"/>
                <a:gd name="T4" fmla="*/ 79 w 157"/>
                <a:gd name="T5" fmla="*/ 55 h 110"/>
                <a:gd name="T6" fmla="*/ 118 w 157"/>
                <a:gd name="T7" fmla="*/ 82 h 110"/>
                <a:gd name="T8" fmla="*/ 157 w 157"/>
                <a:gd name="T9" fmla="*/ 110 h 1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7" h="110">
                  <a:moveTo>
                    <a:pt x="0" y="0"/>
                  </a:moveTo>
                  <a:lnTo>
                    <a:pt x="38" y="28"/>
                  </a:lnTo>
                  <a:lnTo>
                    <a:pt x="79" y="55"/>
                  </a:lnTo>
                  <a:lnTo>
                    <a:pt x="118" y="82"/>
                  </a:lnTo>
                  <a:lnTo>
                    <a:pt x="157" y="110"/>
                  </a:lnTo>
                </a:path>
              </a:pathLst>
            </a:custGeom>
            <a:noFill/>
            <a:ln w="39688">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grpSp>
      <p:grpSp>
        <p:nvGrpSpPr>
          <p:cNvPr id="36872" name="Group 75"/>
          <p:cNvGrpSpPr>
            <a:grpSpLocks/>
          </p:cNvGrpSpPr>
          <p:nvPr/>
        </p:nvGrpSpPr>
        <p:grpSpPr bwMode="auto">
          <a:xfrm>
            <a:off x="1817688" y="3802063"/>
            <a:ext cx="6315075" cy="417512"/>
            <a:chOff x="1145" y="2395"/>
            <a:chExt cx="3978" cy="263"/>
          </a:xfrm>
        </p:grpSpPr>
        <p:sp>
          <p:nvSpPr>
            <p:cNvPr id="36905" name="Freeform 73"/>
            <p:cNvSpPr>
              <a:spLocks/>
            </p:cNvSpPr>
            <p:nvPr/>
          </p:nvSpPr>
          <p:spPr bwMode="auto">
            <a:xfrm>
              <a:off x="1145" y="2395"/>
              <a:ext cx="3821" cy="263"/>
            </a:xfrm>
            <a:custGeom>
              <a:avLst/>
              <a:gdLst>
                <a:gd name="T0" fmla="*/ 39 w 3821"/>
                <a:gd name="T1" fmla="*/ 225 h 263"/>
                <a:gd name="T2" fmla="*/ 119 w 3821"/>
                <a:gd name="T3" fmla="*/ 247 h 263"/>
                <a:gd name="T4" fmla="*/ 199 w 3821"/>
                <a:gd name="T5" fmla="*/ 259 h 263"/>
                <a:gd name="T6" fmla="*/ 279 w 3821"/>
                <a:gd name="T7" fmla="*/ 263 h 263"/>
                <a:gd name="T8" fmla="*/ 359 w 3821"/>
                <a:gd name="T9" fmla="*/ 261 h 263"/>
                <a:gd name="T10" fmla="*/ 439 w 3821"/>
                <a:gd name="T11" fmla="*/ 252 h 263"/>
                <a:gd name="T12" fmla="*/ 519 w 3821"/>
                <a:gd name="T13" fmla="*/ 239 h 263"/>
                <a:gd name="T14" fmla="*/ 599 w 3821"/>
                <a:gd name="T15" fmla="*/ 227 h 263"/>
                <a:gd name="T16" fmla="*/ 679 w 3821"/>
                <a:gd name="T17" fmla="*/ 212 h 263"/>
                <a:gd name="T18" fmla="*/ 755 w 3821"/>
                <a:gd name="T19" fmla="*/ 194 h 263"/>
                <a:gd name="T20" fmla="*/ 835 w 3821"/>
                <a:gd name="T21" fmla="*/ 177 h 263"/>
                <a:gd name="T22" fmla="*/ 915 w 3821"/>
                <a:gd name="T23" fmla="*/ 159 h 263"/>
                <a:gd name="T24" fmla="*/ 994 w 3821"/>
                <a:gd name="T25" fmla="*/ 143 h 263"/>
                <a:gd name="T26" fmla="*/ 1074 w 3821"/>
                <a:gd name="T27" fmla="*/ 128 h 263"/>
                <a:gd name="T28" fmla="*/ 1154 w 3821"/>
                <a:gd name="T29" fmla="*/ 113 h 263"/>
                <a:gd name="T30" fmla="*/ 1234 w 3821"/>
                <a:gd name="T31" fmla="*/ 97 h 263"/>
                <a:gd name="T32" fmla="*/ 1314 w 3821"/>
                <a:gd name="T33" fmla="*/ 86 h 263"/>
                <a:gd name="T34" fmla="*/ 1394 w 3821"/>
                <a:gd name="T35" fmla="*/ 73 h 263"/>
                <a:gd name="T36" fmla="*/ 1472 w 3821"/>
                <a:gd name="T37" fmla="*/ 62 h 263"/>
                <a:gd name="T38" fmla="*/ 1552 w 3821"/>
                <a:gd name="T39" fmla="*/ 53 h 263"/>
                <a:gd name="T40" fmla="*/ 1632 w 3821"/>
                <a:gd name="T41" fmla="*/ 44 h 263"/>
                <a:gd name="T42" fmla="*/ 1712 w 3821"/>
                <a:gd name="T43" fmla="*/ 37 h 263"/>
                <a:gd name="T44" fmla="*/ 1792 w 3821"/>
                <a:gd name="T45" fmla="*/ 31 h 263"/>
                <a:gd name="T46" fmla="*/ 1872 w 3821"/>
                <a:gd name="T47" fmla="*/ 24 h 263"/>
                <a:gd name="T48" fmla="*/ 1951 w 3821"/>
                <a:gd name="T49" fmla="*/ 20 h 263"/>
                <a:gd name="T50" fmla="*/ 2029 w 3821"/>
                <a:gd name="T51" fmla="*/ 15 h 263"/>
                <a:gd name="T52" fmla="*/ 2109 w 3821"/>
                <a:gd name="T53" fmla="*/ 11 h 263"/>
                <a:gd name="T54" fmla="*/ 2187 w 3821"/>
                <a:gd name="T55" fmla="*/ 9 h 263"/>
                <a:gd name="T56" fmla="*/ 2267 w 3821"/>
                <a:gd name="T57" fmla="*/ 6 h 263"/>
                <a:gd name="T58" fmla="*/ 2347 w 3821"/>
                <a:gd name="T59" fmla="*/ 4 h 263"/>
                <a:gd name="T60" fmla="*/ 2427 w 3821"/>
                <a:gd name="T61" fmla="*/ 4 h 263"/>
                <a:gd name="T62" fmla="*/ 2507 w 3821"/>
                <a:gd name="T63" fmla="*/ 2 h 263"/>
                <a:gd name="T64" fmla="*/ 2587 w 3821"/>
                <a:gd name="T65" fmla="*/ 0 h 263"/>
                <a:gd name="T66" fmla="*/ 2667 w 3821"/>
                <a:gd name="T67" fmla="*/ 0 h 263"/>
                <a:gd name="T68" fmla="*/ 2747 w 3821"/>
                <a:gd name="T69" fmla="*/ 0 h 263"/>
                <a:gd name="T70" fmla="*/ 2827 w 3821"/>
                <a:gd name="T71" fmla="*/ 0 h 263"/>
                <a:gd name="T72" fmla="*/ 2902 w 3821"/>
                <a:gd name="T73" fmla="*/ 0 h 263"/>
                <a:gd name="T74" fmla="*/ 2982 w 3821"/>
                <a:gd name="T75" fmla="*/ 2 h 263"/>
                <a:gd name="T76" fmla="*/ 3062 w 3821"/>
                <a:gd name="T77" fmla="*/ 4 h 263"/>
                <a:gd name="T78" fmla="*/ 3142 w 3821"/>
                <a:gd name="T79" fmla="*/ 4 h 263"/>
                <a:gd name="T80" fmla="*/ 3222 w 3821"/>
                <a:gd name="T81" fmla="*/ 6 h 263"/>
                <a:gd name="T82" fmla="*/ 3302 w 3821"/>
                <a:gd name="T83" fmla="*/ 9 h 263"/>
                <a:gd name="T84" fmla="*/ 3382 w 3821"/>
                <a:gd name="T85" fmla="*/ 13 h 263"/>
                <a:gd name="T86" fmla="*/ 3462 w 3821"/>
                <a:gd name="T87" fmla="*/ 19 h 263"/>
                <a:gd name="T88" fmla="*/ 3542 w 3821"/>
                <a:gd name="T89" fmla="*/ 26 h 263"/>
                <a:gd name="T90" fmla="*/ 3620 w 3821"/>
                <a:gd name="T91" fmla="*/ 33 h 263"/>
                <a:gd name="T92" fmla="*/ 3700 w 3821"/>
                <a:gd name="T93" fmla="*/ 46 h 263"/>
                <a:gd name="T94" fmla="*/ 3780 w 3821"/>
                <a:gd name="T95" fmla="*/ 61 h 26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821" h="263">
                  <a:moveTo>
                    <a:pt x="0" y="208"/>
                  </a:moveTo>
                  <a:lnTo>
                    <a:pt x="39" y="225"/>
                  </a:lnTo>
                  <a:lnTo>
                    <a:pt x="80" y="237"/>
                  </a:lnTo>
                  <a:lnTo>
                    <a:pt x="119" y="247"/>
                  </a:lnTo>
                  <a:lnTo>
                    <a:pt x="160" y="254"/>
                  </a:lnTo>
                  <a:lnTo>
                    <a:pt x="199" y="259"/>
                  </a:lnTo>
                  <a:lnTo>
                    <a:pt x="240" y="261"/>
                  </a:lnTo>
                  <a:lnTo>
                    <a:pt x="279" y="263"/>
                  </a:lnTo>
                  <a:lnTo>
                    <a:pt x="320" y="261"/>
                  </a:lnTo>
                  <a:lnTo>
                    <a:pt x="359" y="261"/>
                  </a:lnTo>
                  <a:lnTo>
                    <a:pt x="396" y="256"/>
                  </a:lnTo>
                  <a:lnTo>
                    <a:pt x="439" y="252"/>
                  </a:lnTo>
                  <a:lnTo>
                    <a:pt x="476" y="247"/>
                  </a:lnTo>
                  <a:lnTo>
                    <a:pt x="519" y="239"/>
                  </a:lnTo>
                  <a:lnTo>
                    <a:pt x="556" y="234"/>
                  </a:lnTo>
                  <a:lnTo>
                    <a:pt x="599" y="227"/>
                  </a:lnTo>
                  <a:lnTo>
                    <a:pt x="636" y="217"/>
                  </a:lnTo>
                  <a:lnTo>
                    <a:pt x="679" y="212"/>
                  </a:lnTo>
                  <a:lnTo>
                    <a:pt x="716" y="201"/>
                  </a:lnTo>
                  <a:lnTo>
                    <a:pt x="755" y="194"/>
                  </a:lnTo>
                  <a:lnTo>
                    <a:pt x="796" y="185"/>
                  </a:lnTo>
                  <a:lnTo>
                    <a:pt x="835" y="177"/>
                  </a:lnTo>
                  <a:lnTo>
                    <a:pt x="876" y="168"/>
                  </a:lnTo>
                  <a:lnTo>
                    <a:pt x="915" y="159"/>
                  </a:lnTo>
                  <a:lnTo>
                    <a:pt x="955" y="152"/>
                  </a:lnTo>
                  <a:lnTo>
                    <a:pt x="994" y="143"/>
                  </a:lnTo>
                  <a:lnTo>
                    <a:pt x="1035" y="135"/>
                  </a:lnTo>
                  <a:lnTo>
                    <a:pt x="1074" y="128"/>
                  </a:lnTo>
                  <a:lnTo>
                    <a:pt x="1113" y="119"/>
                  </a:lnTo>
                  <a:lnTo>
                    <a:pt x="1154" y="113"/>
                  </a:lnTo>
                  <a:lnTo>
                    <a:pt x="1193" y="104"/>
                  </a:lnTo>
                  <a:lnTo>
                    <a:pt x="1234" y="97"/>
                  </a:lnTo>
                  <a:lnTo>
                    <a:pt x="1273" y="92"/>
                  </a:lnTo>
                  <a:lnTo>
                    <a:pt x="1314" y="86"/>
                  </a:lnTo>
                  <a:lnTo>
                    <a:pt x="1353" y="81"/>
                  </a:lnTo>
                  <a:lnTo>
                    <a:pt x="1394" y="73"/>
                  </a:lnTo>
                  <a:lnTo>
                    <a:pt x="1433" y="68"/>
                  </a:lnTo>
                  <a:lnTo>
                    <a:pt x="1472" y="62"/>
                  </a:lnTo>
                  <a:lnTo>
                    <a:pt x="1513" y="59"/>
                  </a:lnTo>
                  <a:lnTo>
                    <a:pt x="1552" y="53"/>
                  </a:lnTo>
                  <a:lnTo>
                    <a:pt x="1593" y="48"/>
                  </a:lnTo>
                  <a:lnTo>
                    <a:pt x="1632" y="44"/>
                  </a:lnTo>
                  <a:lnTo>
                    <a:pt x="1673" y="40"/>
                  </a:lnTo>
                  <a:lnTo>
                    <a:pt x="1712" y="37"/>
                  </a:lnTo>
                  <a:lnTo>
                    <a:pt x="1753" y="33"/>
                  </a:lnTo>
                  <a:lnTo>
                    <a:pt x="1792" y="31"/>
                  </a:lnTo>
                  <a:lnTo>
                    <a:pt x="1829" y="26"/>
                  </a:lnTo>
                  <a:lnTo>
                    <a:pt x="1872" y="24"/>
                  </a:lnTo>
                  <a:lnTo>
                    <a:pt x="1908" y="22"/>
                  </a:lnTo>
                  <a:lnTo>
                    <a:pt x="1951" y="20"/>
                  </a:lnTo>
                  <a:lnTo>
                    <a:pt x="1988" y="17"/>
                  </a:lnTo>
                  <a:lnTo>
                    <a:pt x="2029" y="15"/>
                  </a:lnTo>
                  <a:lnTo>
                    <a:pt x="2068" y="13"/>
                  </a:lnTo>
                  <a:lnTo>
                    <a:pt x="2109" y="11"/>
                  </a:lnTo>
                  <a:lnTo>
                    <a:pt x="2148" y="9"/>
                  </a:lnTo>
                  <a:lnTo>
                    <a:pt x="2187" y="9"/>
                  </a:lnTo>
                  <a:lnTo>
                    <a:pt x="2228" y="8"/>
                  </a:lnTo>
                  <a:lnTo>
                    <a:pt x="2267" y="6"/>
                  </a:lnTo>
                  <a:lnTo>
                    <a:pt x="2308" y="4"/>
                  </a:lnTo>
                  <a:lnTo>
                    <a:pt x="2347" y="4"/>
                  </a:lnTo>
                  <a:lnTo>
                    <a:pt x="2388" y="4"/>
                  </a:lnTo>
                  <a:lnTo>
                    <a:pt x="2427" y="4"/>
                  </a:lnTo>
                  <a:lnTo>
                    <a:pt x="2468" y="2"/>
                  </a:lnTo>
                  <a:lnTo>
                    <a:pt x="2507" y="2"/>
                  </a:lnTo>
                  <a:lnTo>
                    <a:pt x="2546" y="2"/>
                  </a:lnTo>
                  <a:lnTo>
                    <a:pt x="2587" y="0"/>
                  </a:lnTo>
                  <a:lnTo>
                    <a:pt x="2626" y="0"/>
                  </a:lnTo>
                  <a:lnTo>
                    <a:pt x="2667" y="0"/>
                  </a:lnTo>
                  <a:lnTo>
                    <a:pt x="2706" y="0"/>
                  </a:lnTo>
                  <a:lnTo>
                    <a:pt x="2747" y="0"/>
                  </a:lnTo>
                  <a:lnTo>
                    <a:pt x="2786" y="0"/>
                  </a:lnTo>
                  <a:lnTo>
                    <a:pt x="2827" y="0"/>
                  </a:lnTo>
                  <a:lnTo>
                    <a:pt x="2866" y="0"/>
                  </a:lnTo>
                  <a:lnTo>
                    <a:pt x="2902" y="0"/>
                  </a:lnTo>
                  <a:lnTo>
                    <a:pt x="2945" y="2"/>
                  </a:lnTo>
                  <a:lnTo>
                    <a:pt x="2982" y="2"/>
                  </a:lnTo>
                  <a:lnTo>
                    <a:pt x="3025" y="2"/>
                  </a:lnTo>
                  <a:lnTo>
                    <a:pt x="3062" y="4"/>
                  </a:lnTo>
                  <a:lnTo>
                    <a:pt x="3105" y="4"/>
                  </a:lnTo>
                  <a:lnTo>
                    <a:pt x="3142" y="4"/>
                  </a:lnTo>
                  <a:lnTo>
                    <a:pt x="3185" y="6"/>
                  </a:lnTo>
                  <a:lnTo>
                    <a:pt x="3222" y="6"/>
                  </a:lnTo>
                  <a:lnTo>
                    <a:pt x="3261" y="8"/>
                  </a:lnTo>
                  <a:lnTo>
                    <a:pt x="3302" y="9"/>
                  </a:lnTo>
                  <a:lnTo>
                    <a:pt x="3341" y="11"/>
                  </a:lnTo>
                  <a:lnTo>
                    <a:pt x="3382" y="13"/>
                  </a:lnTo>
                  <a:lnTo>
                    <a:pt x="3421" y="15"/>
                  </a:lnTo>
                  <a:lnTo>
                    <a:pt x="3462" y="19"/>
                  </a:lnTo>
                  <a:lnTo>
                    <a:pt x="3501" y="20"/>
                  </a:lnTo>
                  <a:lnTo>
                    <a:pt x="3542" y="26"/>
                  </a:lnTo>
                  <a:lnTo>
                    <a:pt x="3581" y="29"/>
                  </a:lnTo>
                  <a:lnTo>
                    <a:pt x="3620" y="33"/>
                  </a:lnTo>
                  <a:lnTo>
                    <a:pt x="3661" y="39"/>
                  </a:lnTo>
                  <a:lnTo>
                    <a:pt x="3700" y="46"/>
                  </a:lnTo>
                  <a:lnTo>
                    <a:pt x="3741" y="53"/>
                  </a:lnTo>
                  <a:lnTo>
                    <a:pt x="3780" y="61"/>
                  </a:lnTo>
                  <a:lnTo>
                    <a:pt x="3821" y="70"/>
                  </a:lnTo>
                </a:path>
              </a:pathLst>
            </a:custGeom>
            <a:noFill/>
            <a:ln w="39688">
              <a:solidFill>
                <a:srgbClr val="FF40D9"/>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36906" name="Freeform 74"/>
            <p:cNvSpPr>
              <a:spLocks/>
            </p:cNvSpPr>
            <p:nvPr/>
          </p:nvSpPr>
          <p:spPr bwMode="auto">
            <a:xfrm>
              <a:off x="4966" y="2465"/>
              <a:ext cx="157" cy="49"/>
            </a:xfrm>
            <a:custGeom>
              <a:avLst/>
              <a:gdLst>
                <a:gd name="T0" fmla="*/ 0 w 157"/>
                <a:gd name="T1" fmla="*/ 0 h 49"/>
                <a:gd name="T2" fmla="*/ 38 w 157"/>
                <a:gd name="T3" fmla="*/ 11 h 49"/>
                <a:gd name="T4" fmla="*/ 79 w 157"/>
                <a:gd name="T5" fmla="*/ 22 h 49"/>
                <a:gd name="T6" fmla="*/ 118 w 157"/>
                <a:gd name="T7" fmla="*/ 34 h 49"/>
                <a:gd name="T8" fmla="*/ 157 w 157"/>
                <a:gd name="T9" fmla="*/ 49 h 4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7" h="49">
                  <a:moveTo>
                    <a:pt x="0" y="0"/>
                  </a:moveTo>
                  <a:lnTo>
                    <a:pt x="38" y="11"/>
                  </a:lnTo>
                  <a:lnTo>
                    <a:pt x="79" y="22"/>
                  </a:lnTo>
                  <a:lnTo>
                    <a:pt x="118" y="34"/>
                  </a:lnTo>
                  <a:lnTo>
                    <a:pt x="157" y="49"/>
                  </a:lnTo>
                </a:path>
              </a:pathLst>
            </a:custGeom>
            <a:noFill/>
            <a:ln w="39688">
              <a:solidFill>
                <a:srgbClr val="FF40D9"/>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grpSp>
      <p:grpSp>
        <p:nvGrpSpPr>
          <p:cNvPr id="36873" name="Group 78"/>
          <p:cNvGrpSpPr>
            <a:grpSpLocks/>
          </p:cNvGrpSpPr>
          <p:nvPr/>
        </p:nvGrpSpPr>
        <p:grpSpPr bwMode="auto">
          <a:xfrm>
            <a:off x="1817688" y="2744788"/>
            <a:ext cx="6315075" cy="3224212"/>
            <a:chOff x="1145" y="1729"/>
            <a:chExt cx="3978" cy="2031"/>
          </a:xfrm>
        </p:grpSpPr>
        <p:sp>
          <p:nvSpPr>
            <p:cNvPr id="36903" name="Freeform 76"/>
            <p:cNvSpPr>
              <a:spLocks/>
            </p:cNvSpPr>
            <p:nvPr/>
          </p:nvSpPr>
          <p:spPr bwMode="auto">
            <a:xfrm>
              <a:off x="1145" y="1729"/>
              <a:ext cx="3821" cy="2031"/>
            </a:xfrm>
            <a:custGeom>
              <a:avLst/>
              <a:gdLst>
                <a:gd name="T0" fmla="*/ 39 w 3821"/>
                <a:gd name="T1" fmla="*/ 1984 h 2031"/>
                <a:gd name="T2" fmla="*/ 119 w 3821"/>
                <a:gd name="T3" fmla="*/ 1885 h 2031"/>
                <a:gd name="T4" fmla="*/ 199 w 3821"/>
                <a:gd name="T5" fmla="*/ 1785 h 2031"/>
                <a:gd name="T6" fmla="*/ 279 w 3821"/>
                <a:gd name="T7" fmla="*/ 1686 h 2031"/>
                <a:gd name="T8" fmla="*/ 359 w 3821"/>
                <a:gd name="T9" fmla="*/ 1589 h 2031"/>
                <a:gd name="T10" fmla="*/ 439 w 3821"/>
                <a:gd name="T11" fmla="*/ 1498 h 2031"/>
                <a:gd name="T12" fmla="*/ 519 w 3821"/>
                <a:gd name="T13" fmla="*/ 1411 h 2031"/>
                <a:gd name="T14" fmla="*/ 599 w 3821"/>
                <a:gd name="T15" fmla="*/ 1329 h 2031"/>
                <a:gd name="T16" fmla="*/ 679 w 3821"/>
                <a:gd name="T17" fmla="*/ 1248 h 2031"/>
                <a:gd name="T18" fmla="*/ 755 w 3821"/>
                <a:gd name="T19" fmla="*/ 1175 h 2031"/>
                <a:gd name="T20" fmla="*/ 835 w 3821"/>
                <a:gd name="T21" fmla="*/ 1102 h 2031"/>
                <a:gd name="T22" fmla="*/ 915 w 3821"/>
                <a:gd name="T23" fmla="*/ 1035 h 2031"/>
                <a:gd name="T24" fmla="*/ 994 w 3821"/>
                <a:gd name="T25" fmla="*/ 969 h 2031"/>
                <a:gd name="T26" fmla="*/ 1074 w 3821"/>
                <a:gd name="T27" fmla="*/ 903 h 2031"/>
                <a:gd name="T28" fmla="*/ 1154 w 3821"/>
                <a:gd name="T29" fmla="*/ 841 h 2031"/>
                <a:gd name="T30" fmla="*/ 1234 w 3821"/>
                <a:gd name="T31" fmla="*/ 783 h 2031"/>
                <a:gd name="T32" fmla="*/ 1314 w 3821"/>
                <a:gd name="T33" fmla="*/ 723 h 2031"/>
                <a:gd name="T34" fmla="*/ 1394 w 3821"/>
                <a:gd name="T35" fmla="*/ 668 h 2031"/>
                <a:gd name="T36" fmla="*/ 1472 w 3821"/>
                <a:gd name="T37" fmla="*/ 615 h 2031"/>
                <a:gd name="T38" fmla="*/ 1552 w 3821"/>
                <a:gd name="T39" fmla="*/ 562 h 2031"/>
                <a:gd name="T40" fmla="*/ 1632 w 3821"/>
                <a:gd name="T41" fmla="*/ 509 h 2031"/>
                <a:gd name="T42" fmla="*/ 1712 w 3821"/>
                <a:gd name="T43" fmla="*/ 460 h 2031"/>
                <a:gd name="T44" fmla="*/ 1792 w 3821"/>
                <a:gd name="T45" fmla="*/ 411 h 2031"/>
                <a:gd name="T46" fmla="*/ 1872 w 3821"/>
                <a:gd name="T47" fmla="*/ 365 h 2031"/>
                <a:gd name="T48" fmla="*/ 1951 w 3821"/>
                <a:gd name="T49" fmla="*/ 318 h 2031"/>
                <a:gd name="T50" fmla="*/ 2029 w 3821"/>
                <a:gd name="T51" fmla="*/ 274 h 2031"/>
                <a:gd name="T52" fmla="*/ 2109 w 3821"/>
                <a:gd name="T53" fmla="*/ 234 h 2031"/>
                <a:gd name="T54" fmla="*/ 2187 w 3821"/>
                <a:gd name="T55" fmla="*/ 199 h 2031"/>
                <a:gd name="T56" fmla="*/ 2267 w 3821"/>
                <a:gd name="T57" fmla="*/ 163 h 2031"/>
                <a:gd name="T58" fmla="*/ 2347 w 3821"/>
                <a:gd name="T59" fmla="*/ 130 h 2031"/>
                <a:gd name="T60" fmla="*/ 2427 w 3821"/>
                <a:gd name="T61" fmla="*/ 99 h 2031"/>
                <a:gd name="T62" fmla="*/ 2507 w 3821"/>
                <a:gd name="T63" fmla="*/ 73 h 2031"/>
                <a:gd name="T64" fmla="*/ 2587 w 3821"/>
                <a:gd name="T65" fmla="*/ 50 h 2031"/>
                <a:gd name="T66" fmla="*/ 2667 w 3821"/>
                <a:gd name="T67" fmla="*/ 31 h 2031"/>
                <a:gd name="T68" fmla="*/ 2747 w 3821"/>
                <a:gd name="T69" fmla="*/ 17 h 2031"/>
                <a:gd name="T70" fmla="*/ 2827 w 3821"/>
                <a:gd name="T71" fmla="*/ 6 h 2031"/>
                <a:gd name="T72" fmla="*/ 2902 w 3821"/>
                <a:gd name="T73" fmla="*/ 2 h 2031"/>
                <a:gd name="T74" fmla="*/ 2982 w 3821"/>
                <a:gd name="T75" fmla="*/ 2 h 2031"/>
                <a:gd name="T76" fmla="*/ 3062 w 3821"/>
                <a:gd name="T77" fmla="*/ 4 h 2031"/>
                <a:gd name="T78" fmla="*/ 3142 w 3821"/>
                <a:gd name="T79" fmla="*/ 15 h 2031"/>
                <a:gd name="T80" fmla="*/ 3222 w 3821"/>
                <a:gd name="T81" fmla="*/ 31 h 2031"/>
                <a:gd name="T82" fmla="*/ 3302 w 3821"/>
                <a:gd name="T83" fmla="*/ 51 h 2031"/>
                <a:gd name="T84" fmla="*/ 3382 w 3821"/>
                <a:gd name="T85" fmla="*/ 77 h 2031"/>
                <a:gd name="T86" fmla="*/ 3462 w 3821"/>
                <a:gd name="T87" fmla="*/ 104 h 2031"/>
                <a:gd name="T88" fmla="*/ 3542 w 3821"/>
                <a:gd name="T89" fmla="*/ 139 h 2031"/>
                <a:gd name="T90" fmla="*/ 3620 w 3821"/>
                <a:gd name="T91" fmla="*/ 181 h 2031"/>
                <a:gd name="T92" fmla="*/ 3700 w 3821"/>
                <a:gd name="T93" fmla="*/ 219 h 2031"/>
                <a:gd name="T94" fmla="*/ 3780 w 3821"/>
                <a:gd name="T95" fmla="*/ 261 h 2031"/>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821" h="2031">
                  <a:moveTo>
                    <a:pt x="0" y="2031"/>
                  </a:moveTo>
                  <a:lnTo>
                    <a:pt x="39" y="1984"/>
                  </a:lnTo>
                  <a:lnTo>
                    <a:pt x="80" y="1932"/>
                  </a:lnTo>
                  <a:lnTo>
                    <a:pt x="119" y="1885"/>
                  </a:lnTo>
                  <a:lnTo>
                    <a:pt x="160" y="1832"/>
                  </a:lnTo>
                  <a:lnTo>
                    <a:pt x="199" y="1785"/>
                  </a:lnTo>
                  <a:lnTo>
                    <a:pt x="240" y="1734"/>
                  </a:lnTo>
                  <a:lnTo>
                    <a:pt x="279" y="1686"/>
                  </a:lnTo>
                  <a:lnTo>
                    <a:pt x="320" y="1635"/>
                  </a:lnTo>
                  <a:lnTo>
                    <a:pt x="359" y="1589"/>
                  </a:lnTo>
                  <a:lnTo>
                    <a:pt x="396" y="1546"/>
                  </a:lnTo>
                  <a:lnTo>
                    <a:pt x="439" y="1498"/>
                  </a:lnTo>
                  <a:lnTo>
                    <a:pt x="476" y="1456"/>
                  </a:lnTo>
                  <a:lnTo>
                    <a:pt x="519" y="1411"/>
                  </a:lnTo>
                  <a:lnTo>
                    <a:pt x="556" y="1371"/>
                  </a:lnTo>
                  <a:lnTo>
                    <a:pt x="599" y="1329"/>
                  </a:lnTo>
                  <a:lnTo>
                    <a:pt x="636" y="1290"/>
                  </a:lnTo>
                  <a:lnTo>
                    <a:pt x="679" y="1248"/>
                  </a:lnTo>
                  <a:lnTo>
                    <a:pt x="716" y="1212"/>
                  </a:lnTo>
                  <a:lnTo>
                    <a:pt x="755" y="1175"/>
                  </a:lnTo>
                  <a:lnTo>
                    <a:pt x="796" y="1139"/>
                  </a:lnTo>
                  <a:lnTo>
                    <a:pt x="835" y="1102"/>
                  </a:lnTo>
                  <a:lnTo>
                    <a:pt x="876" y="1066"/>
                  </a:lnTo>
                  <a:lnTo>
                    <a:pt x="915" y="1035"/>
                  </a:lnTo>
                  <a:lnTo>
                    <a:pt x="955" y="1000"/>
                  </a:lnTo>
                  <a:lnTo>
                    <a:pt x="994" y="969"/>
                  </a:lnTo>
                  <a:lnTo>
                    <a:pt x="1035" y="934"/>
                  </a:lnTo>
                  <a:lnTo>
                    <a:pt x="1074" y="903"/>
                  </a:lnTo>
                  <a:lnTo>
                    <a:pt x="1113" y="874"/>
                  </a:lnTo>
                  <a:lnTo>
                    <a:pt x="1154" y="841"/>
                  </a:lnTo>
                  <a:lnTo>
                    <a:pt x="1193" y="814"/>
                  </a:lnTo>
                  <a:lnTo>
                    <a:pt x="1234" y="783"/>
                  </a:lnTo>
                  <a:lnTo>
                    <a:pt x="1273" y="754"/>
                  </a:lnTo>
                  <a:lnTo>
                    <a:pt x="1314" y="723"/>
                  </a:lnTo>
                  <a:lnTo>
                    <a:pt x="1353" y="695"/>
                  </a:lnTo>
                  <a:lnTo>
                    <a:pt x="1394" y="668"/>
                  </a:lnTo>
                  <a:lnTo>
                    <a:pt x="1433" y="643"/>
                  </a:lnTo>
                  <a:lnTo>
                    <a:pt x="1472" y="615"/>
                  </a:lnTo>
                  <a:lnTo>
                    <a:pt x="1513" y="588"/>
                  </a:lnTo>
                  <a:lnTo>
                    <a:pt x="1552" y="562"/>
                  </a:lnTo>
                  <a:lnTo>
                    <a:pt x="1593" y="535"/>
                  </a:lnTo>
                  <a:lnTo>
                    <a:pt x="1632" y="509"/>
                  </a:lnTo>
                  <a:lnTo>
                    <a:pt x="1673" y="484"/>
                  </a:lnTo>
                  <a:lnTo>
                    <a:pt x="1712" y="460"/>
                  </a:lnTo>
                  <a:lnTo>
                    <a:pt x="1753" y="433"/>
                  </a:lnTo>
                  <a:lnTo>
                    <a:pt x="1792" y="411"/>
                  </a:lnTo>
                  <a:lnTo>
                    <a:pt x="1829" y="389"/>
                  </a:lnTo>
                  <a:lnTo>
                    <a:pt x="1872" y="365"/>
                  </a:lnTo>
                  <a:lnTo>
                    <a:pt x="1908" y="342"/>
                  </a:lnTo>
                  <a:lnTo>
                    <a:pt x="1951" y="318"/>
                  </a:lnTo>
                  <a:lnTo>
                    <a:pt x="1988" y="300"/>
                  </a:lnTo>
                  <a:lnTo>
                    <a:pt x="2029" y="274"/>
                  </a:lnTo>
                  <a:lnTo>
                    <a:pt x="2068" y="256"/>
                  </a:lnTo>
                  <a:lnTo>
                    <a:pt x="2109" y="234"/>
                  </a:lnTo>
                  <a:lnTo>
                    <a:pt x="2148" y="217"/>
                  </a:lnTo>
                  <a:lnTo>
                    <a:pt x="2187" y="199"/>
                  </a:lnTo>
                  <a:lnTo>
                    <a:pt x="2228" y="179"/>
                  </a:lnTo>
                  <a:lnTo>
                    <a:pt x="2267" y="163"/>
                  </a:lnTo>
                  <a:lnTo>
                    <a:pt x="2308" y="144"/>
                  </a:lnTo>
                  <a:lnTo>
                    <a:pt x="2347" y="130"/>
                  </a:lnTo>
                  <a:lnTo>
                    <a:pt x="2388" y="113"/>
                  </a:lnTo>
                  <a:lnTo>
                    <a:pt x="2427" y="99"/>
                  </a:lnTo>
                  <a:lnTo>
                    <a:pt x="2468" y="84"/>
                  </a:lnTo>
                  <a:lnTo>
                    <a:pt x="2507" y="73"/>
                  </a:lnTo>
                  <a:lnTo>
                    <a:pt x="2546" y="61"/>
                  </a:lnTo>
                  <a:lnTo>
                    <a:pt x="2587" y="50"/>
                  </a:lnTo>
                  <a:lnTo>
                    <a:pt x="2626" y="40"/>
                  </a:lnTo>
                  <a:lnTo>
                    <a:pt x="2667" y="31"/>
                  </a:lnTo>
                  <a:lnTo>
                    <a:pt x="2706" y="24"/>
                  </a:lnTo>
                  <a:lnTo>
                    <a:pt x="2747" y="17"/>
                  </a:lnTo>
                  <a:lnTo>
                    <a:pt x="2786" y="11"/>
                  </a:lnTo>
                  <a:lnTo>
                    <a:pt x="2827" y="6"/>
                  </a:lnTo>
                  <a:lnTo>
                    <a:pt x="2866" y="4"/>
                  </a:lnTo>
                  <a:lnTo>
                    <a:pt x="2902" y="2"/>
                  </a:lnTo>
                  <a:lnTo>
                    <a:pt x="2945" y="0"/>
                  </a:lnTo>
                  <a:lnTo>
                    <a:pt x="2982" y="2"/>
                  </a:lnTo>
                  <a:lnTo>
                    <a:pt x="3025" y="2"/>
                  </a:lnTo>
                  <a:lnTo>
                    <a:pt x="3062" y="4"/>
                  </a:lnTo>
                  <a:lnTo>
                    <a:pt x="3105" y="9"/>
                  </a:lnTo>
                  <a:lnTo>
                    <a:pt x="3142" y="15"/>
                  </a:lnTo>
                  <a:lnTo>
                    <a:pt x="3185" y="20"/>
                  </a:lnTo>
                  <a:lnTo>
                    <a:pt x="3222" y="31"/>
                  </a:lnTo>
                  <a:lnTo>
                    <a:pt x="3261" y="42"/>
                  </a:lnTo>
                  <a:lnTo>
                    <a:pt x="3302" y="51"/>
                  </a:lnTo>
                  <a:lnTo>
                    <a:pt x="3341" y="64"/>
                  </a:lnTo>
                  <a:lnTo>
                    <a:pt x="3382" y="77"/>
                  </a:lnTo>
                  <a:lnTo>
                    <a:pt x="3421" y="92"/>
                  </a:lnTo>
                  <a:lnTo>
                    <a:pt x="3462" y="104"/>
                  </a:lnTo>
                  <a:lnTo>
                    <a:pt x="3501" y="123"/>
                  </a:lnTo>
                  <a:lnTo>
                    <a:pt x="3542" y="139"/>
                  </a:lnTo>
                  <a:lnTo>
                    <a:pt x="3581" y="157"/>
                  </a:lnTo>
                  <a:lnTo>
                    <a:pt x="3620" y="181"/>
                  </a:lnTo>
                  <a:lnTo>
                    <a:pt x="3661" y="197"/>
                  </a:lnTo>
                  <a:lnTo>
                    <a:pt x="3700" y="219"/>
                  </a:lnTo>
                  <a:lnTo>
                    <a:pt x="3741" y="239"/>
                  </a:lnTo>
                  <a:lnTo>
                    <a:pt x="3780" y="261"/>
                  </a:lnTo>
                  <a:lnTo>
                    <a:pt x="3821" y="283"/>
                  </a:lnTo>
                </a:path>
              </a:pathLst>
            </a:custGeom>
            <a:noFill/>
            <a:ln w="39688">
              <a:solidFill>
                <a:srgbClr val="FFEAB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36904" name="Freeform 77"/>
            <p:cNvSpPr>
              <a:spLocks/>
            </p:cNvSpPr>
            <p:nvPr/>
          </p:nvSpPr>
          <p:spPr bwMode="auto">
            <a:xfrm>
              <a:off x="4966" y="2012"/>
              <a:ext cx="157" cy="88"/>
            </a:xfrm>
            <a:custGeom>
              <a:avLst/>
              <a:gdLst>
                <a:gd name="T0" fmla="*/ 0 w 157"/>
                <a:gd name="T1" fmla="*/ 0 h 88"/>
                <a:gd name="T2" fmla="*/ 38 w 157"/>
                <a:gd name="T3" fmla="*/ 24 h 88"/>
                <a:gd name="T4" fmla="*/ 79 w 157"/>
                <a:gd name="T5" fmla="*/ 44 h 88"/>
                <a:gd name="T6" fmla="*/ 118 w 157"/>
                <a:gd name="T7" fmla="*/ 64 h 88"/>
                <a:gd name="T8" fmla="*/ 157 w 157"/>
                <a:gd name="T9" fmla="*/ 88 h 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7" h="88">
                  <a:moveTo>
                    <a:pt x="0" y="0"/>
                  </a:moveTo>
                  <a:lnTo>
                    <a:pt x="38" y="24"/>
                  </a:lnTo>
                  <a:lnTo>
                    <a:pt x="79" y="44"/>
                  </a:lnTo>
                  <a:lnTo>
                    <a:pt x="118" y="64"/>
                  </a:lnTo>
                  <a:lnTo>
                    <a:pt x="157" y="88"/>
                  </a:lnTo>
                </a:path>
              </a:pathLst>
            </a:custGeom>
            <a:noFill/>
            <a:ln w="39688">
              <a:solidFill>
                <a:srgbClr val="FFEAB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grpSp>
      <p:grpSp>
        <p:nvGrpSpPr>
          <p:cNvPr id="36874" name="Group 97"/>
          <p:cNvGrpSpPr>
            <a:grpSpLocks/>
          </p:cNvGrpSpPr>
          <p:nvPr/>
        </p:nvGrpSpPr>
        <p:grpSpPr bwMode="auto">
          <a:xfrm>
            <a:off x="3211513" y="4760913"/>
            <a:ext cx="1785937" cy="1019175"/>
            <a:chOff x="2023" y="2999"/>
            <a:chExt cx="1125" cy="642"/>
          </a:xfrm>
        </p:grpSpPr>
        <p:sp>
          <p:nvSpPr>
            <p:cNvPr id="36885" name="Rectangle 79"/>
            <p:cNvSpPr>
              <a:spLocks noChangeArrowheads="1"/>
            </p:cNvSpPr>
            <p:nvPr/>
          </p:nvSpPr>
          <p:spPr bwMode="auto">
            <a:xfrm>
              <a:off x="2023" y="2999"/>
              <a:ext cx="1125" cy="642"/>
            </a:xfrm>
            <a:prstGeom prst="rect">
              <a:avLst/>
            </a:prstGeom>
            <a:solidFill>
              <a:srgbClr val="0016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886" name="Rectangle 80"/>
            <p:cNvSpPr>
              <a:spLocks noChangeArrowheads="1"/>
            </p:cNvSpPr>
            <p:nvPr/>
          </p:nvSpPr>
          <p:spPr bwMode="auto">
            <a:xfrm>
              <a:off x="2035" y="3010"/>
              <a:ext cx="1101" cy="620"/>
            </a:xfrm>
            <a:prstGeom prst="rect">
              <a:avLst/>
            </a:prstGeom>
            <a:noFill/>
            <a:ln w="127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887" name="Line 81"/>
            <p:cNvSpPr>
              <a:spLocks noChangeShapeType="1"/>
            </p:cNvSpPr>
            <p:nvPr/>
          </p:nvSpPr>
          <p:spPr bwMode="auto">
            <a:xfrm>
              <a:off x="2088" y="3101"/>
              <a:ext cx="224" cy="1"/>
            </a:xfrm>
            <a:prstGeom prst="line">
              <a:avLst/>
            </a:prstGeom>
            <a:noFill/>
            <a:ln w="39688">
              <a:solidFill>
                <a:srgbClr val="FFAA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888" name="Rectangle 82"/>
            <p:cNvSpPr>
              <a:spLocks noChangeArrowheads="1"/>
            </p:cNvSpPr>
            <p:nvPr/>
          </p:nvSpPr>
          <p:spPr bwMode="auto">
            <a:xfrm>
              <a:off x="2342" y="3008"/>
              <a:ext cx="75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 </a:t>
              </a:r>
              <a:r>
                <a:rPr lang="bg-BG" altLang="bg-BG" sz="1800" b="0" baseline="0" dirty="0">
                  <a:solidFill>
                    <a:srgbClr val="FFFF00"/>
                  </a:solidFill>
                  <a:latin typeface="Times" panose="02020603050405020304" pitchFamily="18" charset="0"/>
                </a:rPr>
                <a:t>водопровод</a:t>
              </a:r>
              <a:endParaRPr lang="en-US" altLang="bg-BG" dirty="0"/>
            </a:p>
          </p:txBody>
        </p:sp>
        <p:sp>
          <p:nvSpPr>
            <p:cNvPr id="36889" name="Line 83"/>
            <p:cNvSpPr>
              <a:spLocks noChangeShapeType="1"/>
            </p:cNvSpPr>
            <p:nvPr/>
          </p:nvSpPr>
          <p:spPr bwMode="auto">
            <a:xfrm>
              <a:off x="2088" y="3247"/>
              <a:ext cx="1" cy="1"/>
            </a:xfrm>
            <a:prstGeom prst="line">
              <a:avLst/>
            </a:prstGeom>
            <a:noFill/>
            <a:ln w="39688">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890" name="Line 84"/>
            <p:cNvSpPr>
              <a:spLocks noChangeShapeType="1"/>
            </p:cNvSpPr>
            <p:nvPr/>
          </p:nvSpPr>
          <p:spPr bwMode="auto">
            <a:xfrm>
              <a:off x="2131" y="3247"/>
              <a:ext cx="1" cy="1"/>
            </a:xfrm>
            <a:prstGeom prst="line">
              <a:avLst/>
            </a:prstGeom>
            <a:noFill/>
            <a:ln w="39688">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891" name="Line 85"/>
            <p:cNvSpPr>
              <a:spLocks noChangeShapeType="1"/>
            </p:cNvSpPr>
            <p:nvPr/>
          </p:nvSpPr>
          <p:spPr bwMode="auto">
            <a:xfrm>
              <a:off x="2174" y="3247"/>
              <a:ext cx="1" cy="1"/>
            </a:xfrm>
            <a:prstGeom prst="line">
              <a:avLst/>
            </a:prstGeom>
            <a:noFill/>
            <a:ln w="39688">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892" name="Line 86"/>
            <p:cNvSpPr>
              <a:spLocks noChangeShapeType="1"/>
            </p:cNvSpPr>
            <p:nvPr/>
          </p:nvSpPr>
          <p:spPr bwMode="auto">
            <a:xfrm>
              <a:off x="2217" y="3247"/>
              <a:ext cx="1" cy="1"/>
            </a:xfrm>
            <a:prstGeom prst="line">
              <a:avLst/>
            </a:prstGeom>
            <a:noFill/>
            <a:ln w="39688">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893" name="Line 87"/>
            <p:cNvSpPr>
              <a:spLocks noChangeShapeType="1"/>
            </p:cNvSpPr>
            <p:nvPr/>
          </p:nvSpPr>
          <p:spPr bwMode="auto">
            <a:xfrm>
              <a:off x="2260" y="3247"/>
              <a:ext cx="1" cy="1"/>
            </a:xfrm>
            <a:prstGeom prst="line">
              <a:avLst/>
            </a:prstGeom>
            <a:noFill/>
            <a:ln w="39688">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894" name="Line 88"/>
            <p:cNvSpPr>
              <a:spLocks noChangeShapeType="1"/>
            </p:cNvSpPr>
            <p:nvPr/>
          </p:nvSpPr>
          <p:spPr bwMode="auto">
            <a:xfrm>
              <a:off x="2303" y="3247"/>
              <a:ext cx="1" cy="1"/>
            </a:xfrm>
            <a:prstGeom prst="line">
              <a:avLst/>
            </a:prstGeom>
            <a:noFill/>
            <a:ln w="39688">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895" name="Rectangle 89"/>
            <p:cNvSpPr>
              <a:spLocks noChangeArrowheads="1"/>
            </p:cNvSpPr>
            <p:nvPr/>
          </p:nvSpPr>
          <p:spPr bwMode="auto">
            <a:xfrm>
              <a:off x="2342" y="3154"/>
              <a:ext cx="39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 </a:t>
              </a:r>
              <a:r>
                <a:rPr lang="bg-BG" altLang="bg-BG" sz="1800" b="0" baseline="0" dirty="0">
                  <a:solidFill>
                    <a:srgbClr val="FFFF00"/>
                  </a:solidFill>
                  <a:latin typeface="Times" panose="02020603050405020304" pitchFamily="18" charset="0"/>
                </a:rPr>
                <a:t>напор</a:t>
              </a:r>
              <a:endParaRPr lang="en-US" altLang="bg-BG" dirty="0"/>
            </a:p>
          </p:txBody>
        </p:sp>
        <p:sp>
          <p:nvSpPr>
            <p:cNvPr id="36896" name="Line 90"/>
            <p:cNvSpPr>
              <a:spLocks noChangeShapeType="1"/>
            </p:cNvSpPr>
            <p:nvPr/>
          </p:nvSpPr>
          <p:spPr bwMode="auto">
            <a:xfrm>
              <a:off x="2088" y="3393"/>
              <a:ext cx="58" cy="1"/>
            </a:xfrm>
            <a:prstGeom prst="line">
              <a:avLst/>
            </a:prstGeom>
            <a:noFill/>
            <a:ln w="39688">
              <a:solidFill>
                <a:srgbClr val="FF40D9"/>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897" name="Line 91"/>
            <p:cNvSpPr>
              <a:spLocks noChangeShapeType="1"/>
            </p:cNvSpPr>
            <p:nvPr/>
          </p:nvSpPr>
          <p:spPr bwMode="auto">
            <a:xfrm>
              <a:off x="2254" y="3393"/>
              <a:ext cx="58" cy="1"/>
            </a:xfrm>
            <a:prstGeom prst="line">
              <a:avLst/>
            </a:prstGeom>
            <a:noFill/>
            <a:ln w="39688">
              <a:solidFill>
                <a:srgbClr val="FF40D9"/>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898" name="Rectangle 92"/>
            <p:cNvSpPr>
              <a:spLocks noChangeArrowheads="1"/>
            </p:cNvSpPr>
            <p:nvPr/>
          </p:nvSpPr>
          <p:spPr bwMode="auto">
            <a:xfrm>
              <a:off x="2342" y="3300"/>
              <a:ext cx="58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 </a:t>
              </a:r>
              <a:r>
                <a:rPr lang="bg-BG" altLang="bg-BG" sz="1800" b="0" baseline="0" dirty="0">
                  <a:solidFill>
                    <a:srgbClr val="FFFF00"/>
                  </a:solidFill>
                  <a:latin typeface="Times" panose="02020603050405020304" pitchFamily="18" charset="0"/>
                </a:rPr>
                <a:t>мощност</a:t>
              </a:r>
              <a:endParaRPr lang="en-US" altLang="bg-BG" dirty="0"/>
            </a:p>
          </p:txBody>
        </p:sp>
        <p:sp>
          <p:nvSpPr>
            <p:cNvPr id="36899" name="Line 93"/>
            <p:cNvSpPr>
              <a:spLocks noChangeShapeType="1"/>
            </p:cNvSpPr>
            <p:nvPr/>
          </p:nvSpPr>
          <p:spPr bwMode="auto">
            <a:xfrm>
              <a:off x="2088" y="3539"/>
              <a:ext cx="58" cy="1"/>
            </a:xfrm>
            <a:prstGeom prst="line">
              <a:avLst/>
            </a:prstGeom>
            <a:noFill/>
            <a:ln w="39688">
              <a:solidFill>
                <a:srgbClr val="FFEAB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00" name="Line 94"/>
            <p:cNvSpPr>
              <a:spLocks noChangeShapeType="1"/>
            </p:cNvSpPr>
            <p:nvPr/>
          </p:nvSpPr>
          <p:spPr bwMode="auto">
            <a:xfrm>
              <a:off x="2221" y="3539"/>
              <a:ext cx="1" cy="1"/>
            </a:xfrm>
            <a:prstGeom prst="line">
              <a:avLst/>
            </a:prstGeom>
            <a:noFill/>
            <a:ln w="39688">
              <a:solidFill>
                <a:srgbClr val="FFEAB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01" name="Line 95"/>
            <p:cNvSpPr>
              <a:spLocks noChangeShapeType="1"/>
            </p:cNvSpPr>
            <p:nvPr/>
          </p:nvSpPr>
          <p:spPr bwMode="auto">
            <a:xfrm>
              <a:off x="2297" y="3539"/>
              <a:ext cx="15" cy="1"/>
            </a:xfrm>
            <a:prstGeom prst="line">
              <a:avLst/>
            </a:prstGeom>
            <a:noFill/>
            <a:ln w="39688">
              <a:solidFill>
                <a:srgbClr val="FFEAB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6902" name="Rectangle 96"/>
            <p:cNvSpPr>
              <a:spLocks noChangeArrowheads="1"/>
            </p:cNvSpPr>
            <p:nvPr/>
          </p:nvSpPr>
          <p:spPr bwMode="auto">
            <a:xfrm>
              <a:off x="2342" y="3446"/>
              <a:ext cx="25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800" b="0" baseline="0" dirty="0">
                  <a:solidFill>
                    <a:srgbClr val="FFFF00"/>
                  </a:solidFill>
                  <a:latin typeface="Times" panose="02020603050405020304" pitchFamily="18" charset="0"/>
                </a:rPr>
                <a:t> </a:t>
              </a:r>
              <a:r>
                <a:rPr lang="bg-BG" altLang="bg-BG" sz="1800" b="0" baseline="0" dirty="0">
                  <a:solidFill>
                    <a:srgbClr val="FFFF00"/>
                  </a:solidFill>
                  <a:latin typeface="Times" panose="02020603050405020304" pitchFamily="18" charset="0"/>
                </a:rPr>
                <a:t>кпд</a:t>
              </a:r>
              <a:endParaRPr lang="en-US" altLang="bg-BG" dirty="0"/>
            </a:p>
          </p:txBody>
        </p:sp>
      </p:grpSp>
      <p:sp>
        <p:nvSpPr>
          <p:cNvPr id="36875" name="Oval 4"/>
          <p:cNvSpPr>
            <a:spLocks noChangeArrowheads="1"/>
          </p:cNvSpPr>
          <p:nvPr/>
        </p:nvSpPr>
        <p:spPr bwMode="auto">
          <a:xfrm>
            <a:off x="5692775" y="3343275"/>
            <a:ext cx="215900" cy="190500"/>
          </a:xfrm>
          <a:prstGeom prst="ellipse">
            <a:avLst/>
          </a:prstGeom>
          <a:noFill/>
          <a:ln w="254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876" name="Line 5"/>
          <p:cNvSpPr>
            <a:spLocks noChangeShapeType="1"/>
          </p:cNvSpPr>
          <p:nvPr/>
        </p:nvSpPr>
        <p:spPr bwMode="auto">
          <a:xfrm>
            <a:off x="2959100" y="3343275"/>
            <a:ext cx="2724150" cy="68263"/>
          </a:xfrm>
          <a:prstGeom prst="line">
            <a:avLst/>
          </a:prstGeom>
          <a:noFill/>
          <a:ln w="25400">
            <a:solidFill>
              <a:srgbClr val="EEDA1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useBgFill="1">
        <p:nvSpPr>
          <p:cNvPr id="36877" name="Rectangle 6"/>
          <p:cNvSpPr>
            <a:spLocks noChangeArrowheads="1"/>
          </p:cNvSpPr>
          <p:nvPr/>
        </p:nvSpPr>
        <p:spPr bwMode="auto">
          <a:xfrm>
            <a:off x="2114550" y="3032125"/>
            <a:ext cx="1385888" cy="366713"/>
          </a:xfrm>
          <a:prstGeom prst="rect">
            <a:avLst/>
          </a:prstGeom>
          <a:ln w="254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sz="2000" baseline="0" dirty="0">
                <a:latin typeface="Times New Roman" panose="02020603050405020304" pitchFamily="18" charset="0"/>
              </a:rPr>
              <a:t>Раб. точка</a:t>
            </a:r>
            <a:endParaRPr lang="en-US" altLang="bg-BG" sz="2000" baseline="0" dirty="0">
              <a:latin typeface="Times New Roman" panose="02020603050405020304" pitchFamily="18" charset="0"/>
            </a:endParaRPr>
          </a:p>
        </p:txBody>
      </p:sp>
      <p:sp>
        <p:nvSpPr>
          <p:cNvPr id="36878" name="Line 7"/>
          <p:cNvSpPr>
            <a:spLocks noChangeShapeType="1"/>
          </p:cNvSpPr>
          <p:nvPr/>
        </p:nvSpPr>
        <p:spPr bwMode="auto">
          <a:xfrm>
            <a:off x="6510338" y="2759075"/>
            <a:ext cx="0" cy="3173413"/>
          </a:xfrm>
          <a:prstGeom prst="line">
            <a:avLst/>
          </a:prstGeom>
          <a:noFill/>
          <a:ln w="25400">
            <a:solidFill>
              <a:srgbClr val="EEDA1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6879" name="Line 8"/>
          <p:cNvSpPr>
            <a:spLocks noChangeShapeType="1"/>
          </p:cNvSpPr>
          <p:nvPr/>
        </p:nvSpPr>
        <p:spPr bwMode="auto">
          <a:xfrm>
            <a:off x="5818188" y="2897188"/>
            <a:ext cx="0" cy="3051175"/>
          </a:xfrm>
          <a:prstGeom prst="line">
            <a:avLst/>
          </a:prstGeom>
          <a:noFill/>
          <a:ln w="25400">
            <a:solidFill>
              <a:srgbClr val="EEDA1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6880" name="Oval 9"/>
          <p:cNvSpPr>
            <a:spLocks noChangeArrowheads="1"/>
          </p:cNvSpPr>
          <p:nvPr/>
        </p:nvSpPr>
        <p:spPr bwMode="auto">
          <a:xfrm>
            <a:off x="6384925" y="2667000"/>
            <a:ext cx="215900" cy="192088"/>
          </a:xfrm>
          <a:prstGeom prst="ellipse">
            <a:avLst/>
          </a:prstGeom>
          <a:noFill/>
          <a:ln w="25400">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6881" name="Line 10"/>
          <p:cNvSpPr>
            <a:spLocks noChangeShapeType="1"/>
          </p:cNvSpPr>
          <p:nvPr/>
        </p:nvSpPr>
        <p:spPr bwMode="auto">
          <a:xfrm>
            <a:off x="5208588" y="2390775"/>
            <a:ext cx="1200150" cy="1220788"/>
          </a:xfrm>
          <a:prstGeom prst="line">
            <a:avLst/>
          </a:prstGeom>
          <a:noFill/>
          <a:ln w="25400">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6882" name="Line 11"/>
          <p:cNvSpPr>
            <a:spLocks noChangeShapeType="1"/>
          </p:cNvSpPr>
          <p:nvPr/>
        </p:nvSpPr>
        <p:spPr bwMode="auto">
          <a:xfrm>
            <a:off x="5278438" y="2344738"/>
            <a:ext cx="1063625" cy="361950"/>
          </a:xfrm>
          <a:prstGeom prst="line">
            <a:avLst/>
          </a:prstGeom>
          <a:noFill/>
          <a:ln w="25400">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useBgFill="1">
        <p:nvSpPr>
          <p:cNvPr id="36883" name="Rectangle 12"/>
          <p:cNvSpPr>
            <a:spLocks noChangeArrowheads="1"/>
          </p:cNvSpPr>
          <p:nvPr/>
        </p:nvSpPr>
        <p:spPr bwMode="auto">
          <a:xfrm>
            <a:off x="4813300" y="2170113"/>
            <a:ext cx="701675" cy="388937"/>
          </a:xfrm>
          <a:prstGeom prst="rect">
            <a:avLst/>
          </a:prstGeom>
          <a:ln w="254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en-US" altLang="bg-BG" sz="2000" baseline="0" dirty="0">
                <a:latin typeface="Times New Roman" panose="02020603050405020304" pitchFamily="18" charset="0"/>
              </a:rPr>
              <a:t>BEP</a:t>
            </a:r>
          </a:p>
        </p:txBody>
      </p:sp>
      <p:sp>
        <p:nvSpPr>
          <p:cNvPr id="36884" name="Oval 13"/>
          <p:cNvSpPr>
            <a:spLocks noChangeArrowheads="1"/>
          </p:cNvSpPr>
          <p:nvPr/>
        </p:nvSpPr>
        <p:spPr bwMode="auto">
          <a:xfrm>
            <a:off x="6413500" y="3625850"/>
            <a:ext cx="215900" cy="192088"/>
          </a:xfrm>
          <a:prstGeom prst="ellipse">
            <a:avLst/>
          </a:prstGeom>
          <a:noFill/>
          <a:ln w="25400">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Tree>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76200" y="457200"/>
            <a:ext cx="10515600" cy="1149350"/>
          </a:xfrm>
          <a:noFill/>
          <a:extLst>
            <a:ext uri="{91240B29-F687-4F45-9708-019B960494DF}">
              <a14:hiddenLine xmlns:a14="http://schemas.microsoft.com/office/drawing/2010/main" w="12700">
                <a:solidFill>
                  <a:schemeClr val="tx1"/>
                </a:solidFill>
                <a:miter lim="800000"/>
                <a:headEnd/>
                <a:tailEnd/>
              </a14:hiddenLine>
            </a:ext>
          </a:extLst>
        </p:spPr>
        <p:txBody>
          <a:bodyPr lIns="63500" tIns="25400" rIns="63500" bIns="25400" anchor="t">
            <a:spAutoFit/>
          </a:bodyPr>
          <a:lstStyle/>
          <a:p>
            <a:r>
              <a:rPr lang="bg-BG" altLang="bg-BG" dirty="0" smtClean="0"/>
              <a:t>Ако използваме тръби с по-голям диаметър ще се промени работната точка</a:t>
            </a:r>
            <a:endParaRPr lang="en-US" altLang="bg-BG" dirty="0" smtClean="0"/>
          </a:p>
        </p:txBody>
      </p:sp>
      <p:sp>
        <p:nvSpPr>
          <p:cNvPr id="38915" name="Rectangle 63"/>
          <p:cNvSpPr>
            <a:spLocks noChangeArrowheads="1"/>
          </p:cNvSpPr>
          <p:nvPr/>
        </p:nvSpPr>
        <p:spPr bwMode="auto">
          <a:xfrm>
            <a:off x="949325" y="2305050"/>
            <a:ext cx="8431213" cy="4171950"/>
          </a:xfrm>
          <a:prstGeom prst="rect">
            <a:avLst/>
          </a:prstGeom>
          <a:noFill/>
          <a:ln w="38100" cmpd="dbl">
            <a:solidFill>
              <a:srgbClr val="EEDA1C"/>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grpSp>
        <p:nvGrpSpPr>
          <p:cNvPr id="38916" name="Group 39"/>
          <p:cNvGrpSpPr>
            <a:grpSpLocks/>
          </p:cNvGrpSpPr>
          <p:nvPr/>
        </p:nvGrpSpPr>
        <p:grpSpPr bwMode="auto">
          <a:xfrm>
            <a:off x="935038" y="2403475"/>
            <a:ext cx="7797800" cy="3505200"/>
            <a:chOff x="589" y="1514"/>
            <a:chExt cx="4912" cy="2208"/>
          </a:xfrm>
        </p:grpSpPr>
        <p:sp>
          <p:nvSpPr>
            <p:cNvPr id="38950" name="Line 14"/>
            <p:cNvSpPr>
              <a:spLocks noChangeShapeType="1"/>
            </p:cNvSpPr>
            <p:nvPr/>
          </p:nvSpPr>
          <p:spPr bwMode="auto">
            <a:xfrm>
              <a:off x="1211" y="1631"/>
              <a:ext cx="1" cy="19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51" name="Rectangle 15"/>
            <p:cNvSpPr>
              <a:spLocks noChangeArrowheads="1"/>
            </p:cNvSpPr>
            <p:nvPr/>
          </p:nvSpPr>
          <p:spPr bwMode="auto">
            <a:xfrm>
              <a:off x="1207" y="1627"/>
              <a:ext cx="429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52" name="Line 16"/>
            <p:cNvSpPr>
              <a:spLocks noChangeShapeType="1"/>
            </p:cNvSpPr>
            <p:nvPr/>
          </p:nvSpPr>
          <p:spPr bwMode="auto">
            <a:xfrm>
              <a:off x="1143" y="1627"/>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53" name="Rectangle 17"/>
            <p:cNvSpPr>
              <a:spLocks noChangeArrowheads="1"/>
            </p:cNvSpPr>
            <p:nvPr/>
          </p:nvSpPr>
          <p:spPr bwMode="auto">
            <a:xfrm>
              <a:off x="811" y="1514"/>
              <a:ext cx="373"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100</a:t>
              </a:r>
              <a:endParaRPr lang="en-US" altLang="bg-BG" dirty="0"/>
            </a:p>
          </p:txBody>
        </p:sp>
        <p:sp>
          <p:nvSpPr>
            <p:cNvPr id="38954" name="Rectangle 18"/>
            <p:cNvSpPr>
              <a:spLocks noChangeArrowheads="1"/>
            </p:cNvSpPr>
            <p:nvPr/>
          </p:nvSpPr>
          <p:spPr bwMode="auto">
            <a:xfrm>
              <a:off x="1207" y="1908"/>
              <a:ext cx="429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55" name="Line 19"/>
            <p:cNvSpPr>
              <a:spLocks noChangeShapeType="1"/>
            </p:cNvSpPr>
            <p:nvPr/>
          </p:nvSpPr>
          <p:spPr bwMode="auto">
            <a:xfrm>
              <a:off x="1143" y="1908"/>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56" name="Rectangle 20"/>
            <p:cNvSpPr>
              <a:spLocks noChangeArrowheads="1"/>
            </p:cNvSpPr>
            <p:nvPr/>
          </p:nvSpPr>
          <p:spPr bwMode="auto">
            <a:xfrm>
              <a:off x="909" y="1795"/>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90</a:t>
              </a:r>
              <a:endParaRPr lang="en-US" altLang="bg-BG" dirty="0"/>
            </a:p>
          </p:txBody>
        </p:sp>
        <p:sp>
          <p:nvSpPr>
            <p:cNvPr id="38957" name="Rectangle 21"/>
            <p:cNvSpPr>
              <a:spLocks noChangeArrowheads="1"/>
            </p:cNvSpPr>
            <p:nvPr/>
          </p:nvSpPr>
          <p:spPr bwMode="auto">
            <a:xfrm>
              <a:off x="1207" y="2189"/>
              <a:ext cx="429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58" name="Line 22"/>
            <p:cNvSpPr>
              <a:spLocks noChangeShapeType="1"/>
            </p:cNvSpPr>
            <p:nvPr/>
          </p:nvSpPr>
          <p:spPr bwMode="auto">
            <a:xfrm>
              <a:off x="1143" y="2189"/>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59" name="Rectangle 23"/>
            <p:cNvSpPr>
              <a:spLocks noChangeArrowheads="1"/>
            </p:cNvSpPr>
            <p:nvPr/>
          </p:nvSpPr>
          <p:spPr bwMode="auto">
            <a:xfrm>
              <a:off x="909" y="2076"/>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80</a:t>
              </a:r>
              <a:endParaRPr lang="en-US" altLang="bg-BG" dirty="0"/>
            </a:p>
          </p:txBody>
        </p:sp>
        <p:sp>
          <p:nvSpPr>
            <p:cNvPr id="38960" name="Rectangle 24"/>
            <p:cNvSpPr>
              <a:spLocks noChangeArrowheads="1"/>
            </p:cNvSpPr>
            <p:nvPr/>
          </p:nvSpPr>
          <p:spPr bwMode="auto">
            <a:xfrm>
              <a:off x="1207" y="2470"/>
              <a:ext cx="429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61" name="Line 25"/>
            <p:cNvSpPr>
              <a:spLocks noChangeShapeType="1"/>
            </p:cNvSpPr>
            <p:nvPr/>
          </p:nvSpPr>
          <p:spPr bwMode="auto">
            <a:xfrm>
              <a:off x="1143" y="2470"/>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62" name="Rectangle 26"/>
            <p:cNvSpPr>
              <a:spLocks noChangeArrowheads="1"/>
            </p:cNvSpPr>
            <p:nvPr/>
          </p:nvSpPr>
          <p:spPr bwMode="auto">
            <a:xfrm>
              <a:off x="909" y="2357"/>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70</a:t>
              </a:r>
              <a:endParaRPr lang="en-US" altLang="bg-BG" dirty="0"/>
            </a:p>
          </p:txBody>
        </p:sp>
        <p:sp>
          <p:nvSpPr>
            <p:cNvPr id="38963" name="Rectangle 27"/>
            <p:cNvSpPr>
              <a:spLocks noChangeArrowheads="1"/>
            </p:cNvSpPr>
            <p:nvPr/>
          </p:nvSpPr>
          <p:spPr bwMode="auto">
            <a:xfrm>
              <a:off x="1207" y="2751"/>
              <a:ext cx="429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64" name="Line 28"/>
            <p:cNvSpPr>
              <a:spLocks noChangeShapeType="1"/>
            </p:cNvSpPr>
            <p:nvPr/>
          </p:nvSpPr>
          <p:spPr bwMode="auto">
            <a:xfrm>
              <a:off x="1143" y="2751"/>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65" name="Rectangle 29"/>
            <p:cNvSpPr>
              <a:spLocks noChangeArrowheads="1"/>
            </p:cNvSpPr>
            <p:nvPr/>
          </p:nvSpPr>
          <p:spPr bwMode="auto">
            <a:xfrm>
              <a:off x="909" y="2638"/>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60</a:t>
              </a:r>
              <a:endParaRPr lang="en-US" altLang="bg-BG" dirty="0"/>
            </a:p>
          </p:txBody>
        </p:sp>
        <p:sp>
          <p:nvSpPr>
            <p:cNvPr id="38966" name="Rectangle 30"/>
            <p:cNvSpPr>
              <a:spLocks noChangeArrowheads="1"/>
            </p:cNvSpPr>
            <p:nvPr/>
          </p:nvSpPr>
          <p:spPr bwMode="auto">
            <a:xfrm>
              <a:off x="1207" y="3032"/>
              <a:ext cx="4294"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67" name="Line 31"/>
            <p:cNvSpPr>
              <a:spLocks noChangeShapeType="1"/>
            </p:cNvSpPr>
            <p:nvPr/>
          </p:nvSpPr>
          <p:spPr bwMode="auto">
            <a:xfrm>
              <a:off x="1143" y="3032"/>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68" name="Rectangle 32"/>
            <p:cNvSpPr>
              <a:spLocks noChangeArrowheads="1"/>
            </p:cNvSpPr>
            <p:nvPr/>
          </p:nvSpPr>
          <p:spPr bwMode="auto">
            <a:xfrm>
              <a:off x="909" y="2919"/>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50</a:t>
              </a:r>
              <a:endParaRPr lang="en-US" altLang="bg-BG" dirty="0"/>
            </a:p>
          </p:txBody>
        </p:sp>
        <p:sp>
          <p:nvSpPr>
            <p:cNvPr id="38969" name="Rectangle 33"/>
            <p:cNvSpPr>
              <a:spLocks noChangeArrowheads="1"/>
            </p:cNvSpPr>
            <p:nvPr/>
          </p:nvSpPr>
          <p:spPr bwMode="auto">
            <a:xfrm>
              <a:off x="1207" y="3314"/>
              <a:ext cx="4294" cy="1"/>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70" name="Line 34"/>
            <p:cNvSpPr>
              <a:spLocks noChangeShapeType="1"/>
            </p:cNvSpPr>
            <p:nvPr/>
          </p:nvSpPr>
          <p:spPr bwMode="auto">
            <a:xfrm>
              <a:off x="1143" y="3314"/>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71" name="Rectangle 35"/>
            <p:cNvSpPr>
              <a:spLocks noChangeArrowheads="1"/>
            </p:cNvSpPr>
            <p:nvPr/>
          </p:nvSpPr>
          <p:spPr bwMode="auto">
            <a:xfrm>
              <a:off x="909" y="3200"/>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40</a:t>
              </a:r>
              <a:endParaRPr lang="en-US" altLang="bg-BG" dirty="0"/>
            </a:p>
          </p:txBody>
        </p:sp>
        <p:sp>
          <p:nvSpPr>
            <p:cNvPr id="38972" name="Line 36"/>
            <p:cNvSpPr>
              <a:spLocks noChangeShapeType="1"/>
            </p:cNvSpPr>
            <p:nvPr/>
          </p:nvSpPr>
          <p:spPr bwMode="auto">
            <a:xfrm>
              <a:off x="1143" y="3595"/>
              <a:ext cx="68"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73" name="Rectangle 37"/>
            <p:cNvSpPr>
              <a:spLocks noChangeArrowheads="1"/>
            </p:cNvSpPr>
            <p:nvPr/>
          </p:nvSpPr>
          <p:spPr bwMode="auto">
            <a:xfrm>
              <a:off x="909" y="3481"/>
              <a:ext cx="275"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30</a:t>
              </a:r>
              <a:endParaRPr lang="en-US" altLang="bg-BG" dirty="0"/>
            </a:p>
          </p:txBody>
        </p:sp>
        <p:sp>
          <p:nvSpPr>
            <p:cNvPr id="38974" name="Rectangle 38"/>
            <p:cNvSpPr>
              <a:spLocks noChangeArrowheads="1"/>
            </p:cNvSpPr>
            <p:nvPr/>
          </p:nvSpPr>
          <p:spPr bwMode="auto">
            <a:xfrm rot="-5400000">
              <a:off x="357" y="2484"/>
              <a:ext cx="678"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0" baseline="0" dirty="0">
                  <a:solidFill>
                    <a:srgbClr val="FFFF00"/>
                  </a:solidFill>
                  <a:latin typeface="Times" panose="02020603050405020304" pitchFamily="18" charset="0"/>
                </a:rPr>
                <a:t>Напор, м</a:t>
              </a:r>
              <a:endParaRPr lang="en-US" altLang="bg-BG" dirty="0"/>
            </a:p>
          </p:txBody>
        </p:sp>
      </p:grpSp>
      <p:grpSp>
        <p:nvGrpSpPr>
          <p:cNvPr id="38917" name="Group 59"/>
          <p:cNvGrpSpPr>
            <a:grpSpLocks/>
          </p:cNvGrpSpPr>
          <p:nvPr/>
        </p:nvGrpSpPr>
        <p:grpSpPr bwMode="auto">
          <a:xfrm>
            <a:off x="1843088" y="2582863"/>
            <a:ext cx="7321550" cy="3910012"/>
            <a:chOff x="1161" y="1627"/>
            <a:chExt cx="4612" cy="2463"/>
          </a:xfrm>
        </p:grpSpPr>
        <p:sp>
          <p:nvSpPr>
            <p:cNvPr id="38931" name="Line 40"/>
            <p:cNvSpPr>
              <a:spLocks noChangeShapeType="1"/>
            </p:cNvSpPr>
            <p:nvPr/>
          </p:nvSpPr>
          <p:spPr bwMode="auto">
            <a:xfrm>
              <a:off x="1215" y="3595"/>
              <a:ext cx="4280"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32" name="Rectangle 41"/>
            <p:cNvSpPr>
              <a:spLocks noChangeArrowheads="1"/>
            </p:cNvSpPr>
            <p:nvPr/>
          </p:nvSpPr>
          <p:spPr bwMode="auto">
            <a:xfrm>
              <a:off x="5499" y="1627"/>
              <a:ext cx="2" cy="1966"/>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33" name="Line 42"/>
            <p:cNvSpPr>
              <a:spLocks noChangeShapeType="1"/>
            </p:cNvSpPr>
            <p:nvPr/>
          </p:nvSpPr>
          <p:spPr bwMode="auto">
            <a:xfrm flipV="1">
              <a:off x="5499" y="3595"/>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34" name="Rectangle 43"/>
            <p:cNvSpPr>
              <a:spLocks noChangeArrowheads="1"/>
            </p:cNvSpPr>
            <p:nvPr/>
          </p:nvSpPr>
          <p:spPr bwMode="auto">
            <a:xfrm>
              <a:off x="5302" y="3666"/>
              <a:ext cx="471"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5000</a:t>
              </a:r>
              <a:endParaRPr lang="en-US" altLang="bg-BG" dirty="0"/>
            </a:p>
          </p:txBody>
        </p:sp>
        <p:sp>
          <p:nvSpPr>
            <p:cNvPr id="38935" name="Rectangle 44"/>
            <p:cNvSpPr>
              <a:spLocks noChangeArrowheads="1"/>
            </p:cNvSpPr>
            <p:nvPr/>
          </p:nvSpPr>
          <p:spPr bwMode="auto">
            <a:xfrm>
              <a:off x="4641" y="1627"/>
              <a:ext cx="2" cy="1966"/>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36" name="Line 45"/>
            <p:cNvSpPr>
              <a:spLocks noChangeShapeType="1"/>
            </p:cNvSpPr>
            <p:nvPr/>
          </p:nvSpPr>
          <p:spPr bwMode="auto">
            <a:xfrm flipV="1">
              <a:off x="4641" y="3595"/>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37" name="Rectangle 46"/>
            <p:cNvSpPr>
              <a:spLocks noChangeArrowheads="1"/>
            </p:cNvSpPr>
            <p:nvPr/>
          </p:nvSpPr>
          <p:spPr bwMode="auto">
            <a:xfrm>
              <a:off x="4444" y="3666"/>
              <a:ext cx="471"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4000</a:t>
              </a:r>
              <a:endParaRPr lang="en-US" altLang="bg-BG" dirty="0"/>
            </a:p>
          </p:txBody>
        </p:sp>
        <p:sp>
          <p:nvSpPr>
            <p:cNvPr id="38938" name="Rectangle 47"/>
            <p:cNvSpPr>
              <a:spLocks noChangeArrowheads="1"/>
            </p:cNvSpPr>
            <p:nvPr/>
          </p:nvSpPr>
          <p:spPr bwMode="auto">
            <a:xfrm>
              <a:off x="3784" y="1627"/>
              <a:ext cx="2" cy="1966"/>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39" name="Line 48"/>
            <p:cNvSpPr>
              <a:spLocks noChangeShapeType="1"/>
            </p:cNvSpPr>
            <p:nvPr/>
          </p:nvSpPr>
          <p:spPr bwMode="auto">
            <a:xfrm flipV="1">
              <a:off x="3784" y="3595"/>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40" name="Rectangle 49"/>
            <p:cNvSpPr>
              <a:spLocks noChangeArrowheads="1"/>
            </p:cNvSpPr>
            <p:nvPr/>
          </p:nvSpPr>
          <p:spPr bwMode="auto">
            <a:xfrm>
              <a:off x="3587" y="3666"/>
              <a:ext cx="471"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3000</a:t>
              </a:r>
              <a:endParaRPr lang="en-US" altLang="bg-BG" dirty="0"/>
            </a:p>
          </p:txBody>
        </p:sp>
        <p:sp>
          <p:nvSpPr>
            <p:cNvPr id="38941" name="Rectangle 50"/>
            <p:cNvSpPr>
              <a:spLocks noChangeArrowheads="1"/>
            </p:cNvSpPr>
            <p:nvPr/>
          </p:nvSpPr>
          <p:spPr bwMode="auto">
            <a:xfrm>
              <a:off x="2926" y="1627"/>
              <a:ext cx="2" cy="1966"/>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42" name="Line 51"/>
            <p:cNvSpPr>
              <a:spLocks noChangeShapeType="1"/>
            </p:cNvSpPr>
            <p:nvPr/>
          </p:nvSpPr>
          <p:spPr bwMode="auto">
            <a:xfrm flipV="1">
              <a:off x="2926" y="3595"/>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43" name="Rectangle 52"/>
            <p:cNvSpPr>
              <a:spLocks noChangeArrowheads="1"/>
            </p:cNvSpPr>
            <p:nvPr/>
          </p:nvSpPr>
          <p:spPr bwMode="auto">
            <a:xfrm>
              <a:off x="2729" y="3666"/>
              <a:ext cx="471"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2000</a:t>
              </a:r>
              <a:endParaRPr lang="en-US" altLang="bg-BG" dirty="0"/>
            </a:p>
          </p:txBody>
        </p:sp>
        <p:sp>
          <p:nvSpPr>
            <p:cNvPr id="38944" name="Rectangle 53"/>
            <p:cNvSpPr>
              <a:spLocks noChangeArrowheads="1"/>
            </p:cNvSpPr>
            <p:nvPr/>
          </p:nvSpPr>
          <p:spPr bwMode="auto">
            <a:xfrm>
              <a:off x="2069" y="1627"/>
              <a:ext cx="2" cy="1966"/>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45" name="Line 54"/>
            <p:cNvSpPr>
              <a:spLocks noChangeShapeType="1"/>
            </p:cNvSpPr>
            <p:nvPr/>
          </p:nvSpPr>
          <p:spPr bwMode="auto">
            <a:xfrm flipV="1">
              <a:off x="2069" y="3595"/>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46" name="Rectangle 55"/>
            <p:cNvSpPr>
              <a:spLocks noChangeArrowheads="1"/>
            </p:cNvSpPr>
            <p:nvPr/>
          </p:nvSpPr>
          <p:spPr bwMode="auto">
            <a:xfrm>
              <a:off x="1872" y="3666"/>
              <a:ext cx="471"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1000</a:t>
              </a:r>
              <a:endParaRPr lang="en-US" altLang="bg-BG" dirty="0"/>
            </a:p>
          </p:txBody>
        </p:sp>
        <p:sp>
          <p:nvSpPr>
            <p:cNvPr id="38947" name="Line 56"/>
            <p:cNvSpPr>
              <a:spLocks noChangeShapeType="1"/>
            </p:cNvSpPr>
            <p:nvPr/>
          </p:nvSpPr>
          <p:spPr bwMode="auto">
            <a:xfrm flipV="1">
              <a:off x="1211" y="3595"/>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38948" name="Rectangle 57"/>
            <p:cNvSpPr>
              <a:spLocks noChangeArrowheads="1"/>
            </p:cNvSpPr>
            <p:nvPr/>
          </p:nvSpPr>
          <p:spPr bwMode="auto">
            <a:xfrm>
              <a:off x="1161" y="3666"/>
              <a:ext cx="176"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0" baseline="0" dirty="0">
                  <a:solidFill>
                    <a:srgbClr val="FFFF00"/>
                  </a:solidFill>
                  <a:latin typeface="Times" panose="02020603050405020304" pitchFamily="18" charset="0"/>
                </a:rPr>
                <a:t>0</a:t>
              </a:r>
              <a:endParaRPr lang="en-US" altLang="bg-BG" dirty="0"/>
            </a:p>
          </p:txBody>
        </p:sp>
        <p:sp>
          <p:nvSpPr>
            <p:cNvPr id="38949" name="Rectangle 58"/>
            <p:cNvSpPr>
              <a:spLocks noChangeArrowheads="1"/>
            </p:cNvSpPr>
            <p:nvPr/>
          </p:nvSpPr>
          <p:spPr bwMode="auto">
            <a:xfrm>
              <a:off x="2737" y="3879"/>
              <a:ext cx="840"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0" baseline="0" dirty="0">
                  <a:solidFill>
                    <a:srgbClr val="FFFF00"/>
                  </a:solidFill>
                  <a:latin typeface="Times" panose="02020603050405020304" pitchFamily="18" charset="0"/>
                </a:rPr>
                <a:t>Дебит,м3/ч</a:t>
              </a:r>
              <a:endParaRPr lang="en-US" altLang="bg-BG" dirty="0"/>
            </a:p>
          </p:txBody>
        </p:sp>
      </p:grpSp>
      <p:sp>
        <p:nvSpPr>
          <p:cNvPr id="38918" name="Freeform 60"/>
          <p:cNvSpPr>
            <a:spLocks/>
          </p:cNvSpPr>
          <p:nvPr/>
        </p:nvSpPr>
        <p:spPr bwMode="auto">
          <a:xfrm>
            <a:off x="1922463" y="2957513"/>
            <a:ext cx="6124575" cy="2574925"/>
          </a:xfrm>
          <a:custGeom>
            <a:avLst/>
            <a:gdLst>
              <a:gd name="T0" fmla="*/ 93246575 w 3858"/>
              <a:gd name="T1" fmla="*/ 30241875 h 1622"/>
              <a:gd name="T2" fmla="*/ 287297813 w 3858"/>
              <a:gd name="T3" fmla="*/ 85685313 h 1622"/>
              <a:gd name="T4" fmla="*/ 483870000 w 3858"/>
              <a:gd name="T5" fmla="*/ 133569075 h 1622"/>
              <a:gd name="T6" fmla="*/ 680442188 w 3858"/>
              <a:gd name="T7" fmla="*/ 173891575 h 1622"/>
              <a:gd name="T8" fmla="*/ 877014375 w 3858"/>
              <a:gd name="T9" fmla="*/ 206652813 h 1622"/>
              <a:gd name="T10" fmla="*/ 1068546250 w 3858"/>
              <a:gd name="T11" fmla="*/ 241935000 h 1622"/>
              <a:gd name="T12" fmla="*/ 1265118438 w 3858"/>
              <a:gd name="T13" fmla="*/ 269657513 h 1622"/>
              <a:gd name="T14" fmla="*/ 1461690625 w 3858"/>
              <a:gd name="T15" fmla="*/ 302418750 h 1622"/>
              <a:gd name="T16" fmla="*/ 1655743450 w 3858"/>
              <a:gd name="T17" fmla="*/ 330141263 h 1622"/>
              <a:gd name="T18" fmla="*/ 1842235013 w 3858"/>
              <a:gd name="T19" fmla="*/ 357862188 h 1622"/>
              <a:gd name="T20" fmla="*/ 2038807200 w 3858"/>
              <a:gd name="T21" fmla="*/ 390625013 h 1622"/>
              <a:gd name="T22" fmla="*/ 2147483646 w 3858"/>
              <a:gd name="T23" fmla="*/ 423386250 h 1622"/>
              <a:gd name="T24" fmla="*/ 2147483646 w 3858"/>
              <a:gd name="T25" fmla="*/ 458668438 h 1622"/>
              <a:gd name="T26" fmla="*/ 2147483646 w 3858"/>
              <a:gd name="T27" fmla="*/ 491431263 h 1622"/>
              <a:gd name="T28" fmla="*/ 2147483646 w 3858"/>
              <a:gd name="T29" fmla="*/ 529232813 h 1622"/>
              <a:gd name="T30" fmla="*/ 2147483646 w 3858"/>
              <a:gd name="T31" fmla="*/ 569555313 h 1622"/>
              <a:gd name="T32" fmla="*/ 2147483646 w 3858"/>
              <a:gd name="T33" fmla="*/ 607358450 h 1622"/>
              <a:gd name="T34" fmla="*/ 2147483646 w 3858"/>
              <a:gd name="T35" fmla="*/ 652721263 h 1622"/>
              <a:gd name="T36" fmla="*/ 2147483646 w 3858"/>
              <a:gd name="T37" fmla="*/ 698084075 h 1622"/>
              <a:gd name="T38" fmla="*/ 2147483646 w 3858"/>
              <a:gd name="T39" fmla="*/ 748487200 h 1622"/>
              <a:gd name="T40" fmla="*/ 2147483646 w 3858"/>
              <a:gd name="T41" fmla="*/ 798890325 h 1622"/>
              <a:gd name="T42" fmla="*/ 2147483646 w 3858"/>
              <a:gd name="T43" fmla="*/ 854333763 h 1622"/>
              <a:gd name="T44" fmla="*/ 2147483646 w 3858"/>
              <a:gd name="T45" fmla="*/ 909777200 h 1622"/>
              <a:gd name="T46" fmla="*/ 2147483646 w 3858"/>
              <a:gd name="T47" fmla="*/ 970260950 h 1622"/>
              <a:gd name="T48" fmla="*/ 2147483646 w 3858"/>
              <a:gd name="T49" fmla="*/ 1033264063 h 1622"/>
              <a:gd name="T50" fmla="*/ 2147483646 w 3858"/>
              <a:gd name="T51" fmla="*/ 1098788125 h 1622"/>
              <a:gd name="T52" fmla="*/ 2147483646 w 3858"/>
              <a:gd name="T53" fmla="*/ 1166833138 h 1622"/>
              <a:gd name="T54" fmla="*/ 2147483646 w 3858"/>
              <a:gd name="T55" fmla="*/ 1239916875 h 1622"/>
              <a:gd name="T56" fmla="*/ 2147483646 w 3858"/>
              <a:gd name="T57" fmla="*/ 1315521563 h 1622"/>
              <a:gd name="T58" fmla="*/ 2147483646 w 3858"/>
              <a:gd name="T59" fmla="*/ 1396166563 h 1622"/>
              <a:gd name="T60" fmla="*/ 2147483646 w 3858"/>
              <a:gd name="T61" fmla="*/ 1479332513 h 1622"/>
              <a:gd name="T62" fmla="*/ 2147483646 w 3858"/>
              <a:gd name="T63" fmla="*/ 1572577500 h 1622"/>
              <a:gd name="T64" fmla="*/ 2147483646 w 3858"/>
              <a:gd name="T65" fmla="*/ 1663303125 h 1622"/>
              <a:gd name="T66" fmla="*/ 2147483646 w 3858"/>
              <a:gd name="T67" fmla="*/ 1761590013 h 1622"/>
              <a:gd name="T68" fmla="*/ 2147483646 w 3858"/>
              <a:gd name="T69" fmla="*/ 1867436575 h 1622"/>
              <a:gd name="T70" fmla="*/ 2147483646 w 3858"/>
              <a:gd name="T71" fmla="*/ 1973283138 h 1622"/>
              <a:gd name="T72" fmla="*/ 2147483646 w 3858"/>
              <a:gd name="T73" fmla="*/ 2086689375 h 1622"/>
              <a:gd name="T74" fmla="*/ 2147483646 w 3858"/>
              <a:gd name="T75" fmla="*/ 2147483646 h 1622"/>
              <a:gd name="T76" fmla="*/ 2147483646 w 3858"/>
              <a:gd name="T77" fmla="*/ 2147483646 h 1622"/>
              <a:gd name="T78" fmla="*/ 2147483646 w 3858"/>
              <a:gd name="T79" fmla="*/ 2147483646 h 1622"/>
              <a:gd name="T80" fmla="*/ 2147483646 w 3858"/>
              <a:gd name="T81" fmla="*/ 2147483646 h 1622"/>
              <a:gd name="T82" fmla="*/ 2147483646 w 3858"/>
              <a:gd name="T83" fmla="*/ 2147483646 h 1622"/>
              <a:gd name="T84" fmla="*/ 2147483646 w 3858"/>
              <a:gd name="T85" fmla="*/ 2147483646 h 1622"/>
              <a:gd name="T86" fmla="*/ 2147483646 w 3858"/>
              <a:gd name="T87" fmla="*/ 2147483646 h 1622"/>
              <a:gd name="T88" fmla="*/ 2147483646 w 3858"/>
              <a:gd name="T89" fmla="*/ 2147483646 h 1622"/>
              <a:gd name="T90" fmla="*/ 2147483646 w 3858"/>
              <a:gd name="T91" fmla="*/ 2147483646 h 1622"/>
              <a:gd name="T92" fmla="*/ 2147483646 w 3858"/>
              <a:gd name="T93" fmla="*/ 2147483646 h 1622"/>
              <a:gd name="T94" fmla="*/ 2147483646 w 3858"/>
              <a:gd name="T95" fmla="*/ 2147483646 h 1622"/>
              <a:gd name="T96" fmla="*/ 2147483646 w 3858"/>
              <a:gd name="T97" fmla="*/ 2147483646 h 1622"/>
              <a:gd name="T98" fmla="*/ 2147483646 w 3858"/>
              <a:gd name="T99" fmla="*/ 2147483646 h 162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858" h="1622">
                <a:moveTo>
                  <a:pt x="0" y="0"/>
                </a:moveTo>
                <a:lnTo>
                  <a:pt x="37" y="12"/>
                </a:lnTo>
                <a:lnTo>
                  <a:pt x="78" y="23"/>
                </a:lnTo>
                <a:lnTo>
                  <a:pt x="114" y="34"/>
                </a:lnTo>
                <a:lnTo>
                  <a:pt x="155" y="42"/>
                </a:lnTo>
                <a:lnTo>
                  <a:pt x="192" y="53"/>
                </a:lnTo>
                <a:lnTo>
                  <a:pt x="231" y="60"/>
                </a:lnTo>
                <a:lnTo>
                  <a:pt x="270" y="69"/>
                </a:lnTo>
                <a:lnTo>
                  <a:pt x="309" y="74"/>
                </a:lnTo>
                <a:lnTo>
                  <a:pt x="348" y="82"/>
                </a:lnTo>
                <a:lnTo>
                  <a:pt x="385" y="89"/>
                </a:lnTo>
                <a:lnTo>
                  <a:pt x="424" y="96"/>
                </a:lnTo>
                <a:lnTo>
                  <a:pt x="463" y="100"/>
                </a:lnTo>
                <a:lnTo>
                  <a:pt x="502" y="107"/>
                </a:lnTo>
                <a:lnTo>
                  <a:pt x="539" y="113"/>
                </a:lnTo>
                <a:lnTo>
                  <a:pt x="580" y="120"/>
                </a:lnTo>
                <a:lnTo>
                  <a:pt x="616" y="126"/>
                </a:lnTo>
                <a:lnTo>
                  <a:pt x="657" y="131"/>
                </a:lnTo>
                <a:lnTo>
                  <a:pt x="694" y="137"/>
                </a:lnTo>
                <a:lnTo>
                  <a:pt x="731" y="142"/>
                </a:lnTo>
                <a:lnTo>
                  <a:pt x="772" y="149"/>
                </a:lnTo>
                <a:lnTo>
                  <a:pt x="809" y="155"/>
                </a:lnTo>
                <a:lnTo>
                  <a:pt x="850" y="160"/>
                </a:lnTo>
                <a:lnTo>
                  <a:pt x="887" y="168"/>
                </a:lnTo>
                <a:lnTo>
                  <a:pt x="928" y="175"/>
                </a:lnTo>
                <a:lnTo>
                  <a:pt x="965" y="182"/>
                </a:lnTo>
                <a:lnTo>
                  <a:pt x="1004" y="188"/>
                </a:lnTo>
                <a:lnTo>
                  <a:pt x="1043" y="195"/>
                </a:lnTo>
                <a:lnTo>
                  <a:pt x="1079" y="202"/>
                </a:lnTo>
                <a:lnTo>
                  <a:pt x="1118" y="210"/>
                </a:lnTo>
                <a:lnTo>
                  <a:pt x="1157" y="217"/>
                </a:lnTo>
                <a:lnTo>
                  <a:pt x="1196" y="226"/>
                </a:lnTo>
                <a:lnTo>
                  <a:pt x="1233" y="233"/>
                </a:lnTo>
                <a:lnTo>
                  <a:pt x="1274" y="241"/>
                </a:lnTo>
                <a:lnTo>
                  <a:pt x="1311" y="250"/>
                </a:lnTo>
                <a:lnTo>
                  <a:pt x="1352" y="259"/>
                </a:lnTo>
                <a:lnTo>
                  <a:pt x="1389" y="268"/>
                </a:lnTo>
                <a:lnTo>
                  <a:pt x="1426" y="277"/>
                </a:lnTo>
                <a:lnTo>
                  <a:pt x="1467" y="288"/>
                </a:lnTo>
                <a:lnTo>
                  <a:pt x="1504" y="297"/>
                </a:lnTo>
                <a:lnTo>
                  <a:pt x="1545" y="306"/>
                </a:lnTo>
                <a:lnTo>
                  <a:pt x="1581" y="317"/>
                </a:lnTo>
                <a:lnTo>
                  <a:pt x="1622" y="326"/>
                </a:lnTo>
                <a:lnTo>
                  <a:pt x="1659" y="339"/>
                </a:lnTo>
                <a:lnTo>
                  <a:pt x="1698" y="350"/>
                </a:lnTo>
                <a:lnTo>
                  <a:pt x="1737" y="361"/>
                </a:lnTo>
                <a:lnTo>
                  <a:pt x="1774" y="374"/>
                </a:lnTo>
                <a:lnTo>
                  <a:pt x="1813" y="385"/>
                </a:lnTo>
                <a:lnTo>
                  <a:pt x="1852" y="397"/>
                </a:lnTo>
                <a:lnTo>
                  <a:pt x="1891" y="410"/>
                </a:lnTo>
                <a:lnTo>
                  <a:pt x="1930" y="423"/>
                </a:lnTo>
                <a:lnTo>
                  <a:pt x="1969" y="436"/>
                </a:lnTo>
                <a:lnTo>
                  <a:pt x="2006" y="449"/>
                </a:lnTo>
                <a:lnTo>
                  <a:pt x="2047" y="463"/>
                </a:lnTo>
                <a:lnTo>
                  <a:pt x="2083" y="478"/>
                </a:lnTo>
                <a:lnTo>
                  <a:pt x="2120" y="492"/>
                </a:lnTo>
                <a:lnTo>
                  <a:pt x="2161" y="507"/>
                </a:lnTo>
                <a:lnTo>
                  <a:pt x="2198" y="522"/>
                </a:lnTo>
                <a:lnTo>
                  <a:pt x="2239" y="538"/>
                </a:lnTo>
                <a:lnTo>
                  <a:pt x="2276" y="554"/>
                </a:lnTo>
                <a:lnTo>
                  <a:pt x="2317" y="571"/>
                </a:lnTo>
                <a:lnTo>
                  <a:pt x="2354" y="587"/>
                </a:lnTo>
                <a:lnTo>
                  <a:pt x="2393" y="606"/>
                </a:lnTo>
                <a:lnTo>
                  <a:pt x="2432" y="624"/>
                </a:lnTo>
                <a:lnTo>
                  <a:pt x="2469" y="640"/>
                </a:lnTo>
                <a:lnTo>
                  <a:pt x="2510" y="660"/>
                </a:lnTo>
                <a:lnTo>
                  <a:pt x="2547" y="679"/>
                </a:lnTo>
                <a:lnTo>
                  <a:pt x="2585" y="699"/>
                </a:lnTo>
                <a:lnTo>
                  <a:pt x="2624" y="721"/>
                </a:lnTo>
                <a:lnTo>
                  <a:pt x="2663" y="741"/>
                </a:lnTo>
                <a:lnTo>
                  <a:pt x="2700" y="761"/>
                </a:lnTo>
                <a:lnTo>
                  <a:pt x="2741" y="783"/>
                </a:lnTo>
                <a:lnTo>
                  <a:pt x="2778" y="806"/>
                </a:lnTo>
                <a:lnTo>
                  <a:pt x="2815" y="828"/>
                </a:lnTo>
                <a:lnTo>
                  <a:pt x="2856" y="852"/>
                </a:lnTo>
                <a:lnTo>
                  <a:pt x="2893" y="876"/>
                </a:lnTo>
                <a:lnTo>
                  <a:pt x="2934" y="899"/>
                </a:lnTo>
                <a:lnTo>
                  <a:pt x="2971" y="923"/>
                </a:lnTo>
                <a:lnTo>
                  <a:pt x="3012" y="949"/>
                </a:lnTo>
                <a:lnTo>
                  <a:pt x="3049" y="976"/>
                </a:lnTo>
                <a:lnTo>
                  <a:pt x="3090" y="1003"/>
                </a:lnTo>
                <a:lnTo>
                  <a:pt x="3126" y="1031"/>
                </a:lnTo>
                <a:lnTo>
                  <a:pt x="3163" y="1058"/>
                </a:lnTo>
                <a:lnTo>
                  <a:pt x="3204" y="1086"/>
                </a:lnTo>
                <a:lnTo>
                  <a:pt x="3241" y="1115"/>
                </a:lnTo>
                <a:lnTo>
                  <a:pt x="3280" y="1144"/>
                </a:lnTo>
                <a:lnTo>
                  <a:pt x="3319" y="1173"/>
                </a:lnTo>
                <a:lnTo>
                  <a:pt x="3358" y="1202"/>
                </a:lnTo>
                <a:lnTo>
                  <a:pt x="3395" y="1232"/>
                </a:lnTo>
                <a:lnTo>
                  <a:pt x="3436" y="1263"/>
                </a:lnTo>
                <a:lnTo>
                  <a:pt x="3473" y="1294"/>
                </a:lnTo>
                <a:lnTo>
                  <a:pt x="3510" y="1326"/>
                </a:lnTo>
                <a:lnTo>
                  <a:pt x="3551" y="1357"/>
                </a:lnTo>
                <a:lnTo>
                  <a:pt x="3587" y="1390"/>
                </a:lnTo>
                <a:lnTo>
                  <a:pt x="3628" y="1423"/>
                </a:lnTo>
                <a:lnTo>
                  <a:pt x="3665" y="1456"/>
                </a:lnTo>
                <a:lnTo>
                  <a:pt x="3706" y="1487"/>
                </a:lnTo>
                <a:lnTo>
                  <a:pt x="3743" y="1522"/>
                </a:lnTo>
                <a:lnTo>
                  <a:pt x="3784" y="1555"/>
                </a:lnTo>
                <a:lnTo>
                  <a:pt x="3821" y="1587"/>
                </a:lnTo>
                <a:lnTo>
                  <a:pt x="3858" y="1622"/>
                </a:lnTo>
              </a:path>
            </a:pathLst>
          </a:custGeom>
          <a:noFill/>
          <a:ln w="39688">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38919" name="Freeform 61"/>
          <p:cNvSpPr>
            <a:spLocks/>
          </p:cNvSpPr>
          <p:nvPr/>
        </p:nvSpPr>
        <p:spPr bwMode="auto">
          <a:xfrm>
            <a:off x="1922463" y="2727325"/>
            <a:ext cx="6124575" cy="2085975"/>
          </a:xfrm>
          <a:custGeom>
            <a:avLst/>
            <a:gdLst>
              <a:gd name="T0" fmla="*/ 93246575 w 3858"/>
              <a:gd name="T1" fmla="*/ 2147483646 h 1314"/>
              <a:gd name="T2" fmla="*/ 287297813 w 3858"/>
              <a:gd name="T3" fmla="*/ 2147483646 h 1314"/>
              <a:gd name="T4" fmla="*/ 483870000 w 3858"/>
              <a:gd name="T5" fmla="*/ 2147483646 h 1314"/>
              <a:gd name="T6" fmla="*/ 680442188 w 3858"/>
              <a:gd name="T7" fmla="*/ 2147483646 h 1314"/>
              <a:gd name="T8" fmla="*/ 877014375 w 3858"/>
              <a:gd name="T9" fmla="*/ 2147483646 h 1314"/>
              <a:gd name="T10" fmla="*/ 1068546250 w 3858"/>
              <a:gd name="T11" fmla="*/ 2147483646 h 1314"/>
              <a:gd name="T12" fmla="*/ 1265118438 w 3858"/>
              <a:gd name="T13" fmla="*/ 2147483646 h 1314"/>
              <a:gd name="T14" fmla="*/ 1461690625 w 3858"/>
              <a:gd name="T15" fmla="*/ 2147483646 h 1314"/>
              <a:gd name="T16" fmla="*/ 1655743450 w 3858"/>
              <a:gd name="T17" fmla="*/ 2147483646 h 1314"/>
              <a:gd name="T18" fmla="*/ 1842235013 w 3858"/>
              <a:gd name="T19" fmla="*/ 2147483646 h 1314"/>
              <a:gd name="T20" fmla="*/ 2038807200 w 3858"/>
              <a:gd name="T21" fmla="*/ 2147483646 h 1314"/>
              <a:gd name="T22" fmla="*/ 2147483646 w 3858"/>
              <a:gd name="T23" fmla="*/ 2147483646 h 1314"/>
              <a:gd name="T24" fmla="*/ 2147483646 w 3858"/>
              <a:gd name="T25" fmla="*/ 2147483646 h 1314"/>
              <a:gd name="T26" fmla="*/ 2147483646 w 3858"/>
              <a:gd name="T27" fmla="*/ 2147483646 h 1314"/>
              <a:gd name="T28" fmla="*/ 2147483646 w 3858"/>
              <a:gd name="T29" fmla="*/ 2147483646 h 1314"/>
              <a:gd name="T30" fmla="*/ 2147483646 w 3858"/>
              <a:gd name="T31" fmla="*/ 2147483646 h 1314"/>
              <a:gd name="T32" fmla="*/ 2147483646 w 3858"/>
              <a:gd name="T33" fmla="*/ 2147483646 h 1314"/>
              <a:gd name="T34" fmla="*/ 2147483646 w 3858"/>
              <a:gd name="T35" fmla="*/ 2147483646 h 1314"/>
              <a:gd name="T36" fmla="*/ 2147483646 w 3858"/>
              <a:gd name="T37" fmla="*/ 2147483646 h 1314"/>
              <a:gd name="T38" fmla="*/ 2147483646 w 3858"/>
              <a:gd name="T39" fmla="*/ 2147483646 h 1314"/>
              <a:gd name="T40" fmla="*/ 2147483646 w 3858"/>
              <a:gd name="T41" fmla="*/ 2147483646 h 1314"/>
              <a:gd name="T42" fmla="*/ 2147483646 w 3858"/>
              <a:gd name="T43" fmla="*/ 2147483646 h 1314"/>
              <a:gd name="T44" fmla="*/ 2147483646 w 3858"/>
              <a:gd name="T45" fmla="*/ 2147483646 h 1314"/>
              <a:gd name="T46" fmla="*/ 2147483646 w 3858"/>
              <a:gd name="T47" fmla="*/ 2147483646 h 1314"/>
              <a:gd name="T48" fmla="*/ 2147483646 w 3858"/>
              <a:gd name="T49" fmla="*/ 2147483646 h 1314"/>
              <a:gd name="T50" fmla="*/ 2147483646 w 3858"/>
              <a:gd name="T51" fmla="*/ 2147483646 h 1314"/>
              <a:gd name="T52" fmla="*/ 2147483646 w 3858"/>
              <a:gd name="T53" fmla="*/ 2147483646 h 1314"/>
              <a:gd name="T54" fmla="*/ 2147483646 w 3858"/>
              <a:gd name="T55" fmla="*/ 2147483646 h 1314"/>
              <a:gd name="T56" fmla="*/ 2147483646 w 3858"/>
              <a:gd name="T57" fmla="*/ 2147483646 h 1314"/>
              <a:gd name="T58" fmla="*/ 2147483646 w 3858"/>
              <a:gd name="T59" fmla="*/ 2147483646 h 1314"/>
              <a:gd name="T60" fmla="*/ 2147483646 w 3858"/>
              <a:gd name="T61" fmla="*/ 2079129700 h 1314"/>
              <a:gd name="T62" fmla="*/ 2147483646 w 3858"/>
              <a:gd name="T63" fmla="*/ 1998484700 h 1314"/>
              <a:gd name="T64" fmla="*/ 2147483646 w 3858"/>
              <a:gd name="T65" fmla="*/ 1910278438 h 1314"/>
              <a:gd name="T66" fmla="*/ 2147483646 w 3858"/>
              <a:gd name="T67" fmla="*/ 1822073763 h 1314"/>
              <a:gd name="T68" fmla="*/ 2147483646 w 3858"/>
              <a:gd name="T69" fmla="*/ 1733867500 h 1314"/>
              <a:gd name="T70" fmla="*/ 2147483646 w 3858"/>
              <a:gd name="T71" fmla="*/ 1638101563 h 1314"/>
              <a:gd name="T72" fmla="*/ 2147483646 w 3858"/>
              <a:gd name="T73" fmla="*/ 1547375938 h 1314"/>
              <a:gd name="T74" fmla="*/ 2147483646 w 3858"/>
              <a:gd name="T75" fmla="*/ 1449090638 h 1314"/>
              <a:gd name="T76" fmla="*/ 2147483646 w 3858"/>
              <a:gd name="T77" fmla="*/ 1348284388 h 1314"/>
              <a:gd name="T78" fmla="*/ 2147483646 w 3858"/>
              <a:gd name="T79" fmla="*/ 1242437825 h 1314"/>
              <a:gd name="T80" fmla="*/ 2147483646 w 3858"/>
              <a:gd name="T81" fmla="*/ 1136591263 h 1314"/>
              <a:gd name="T82" fmla="*/ 2147483646 w 3858"/>
              <a:gd name="T83" fmla="*/ 1025704388 h 1314"/>
              <a:gd name="T84" fmla="*/ 2147483646 w 3858"/>
              <a:gd name="T85" fmla="*/ 917336875 h 1314"/>
              <a:gd name="T86" fmla="*/ 2147483646 w 3858"/>
              <a:gd name="T87" fmla="*/ 801409688 h 1314"/>
              <a:gd name="T88" fmla="*/ 2147483646 w 3858"/>
              <a:gd name="T89" fmla="*/ 685482500 h 1314"/>
              <a:gd name="T90" fmla="*/ 2147483646 w 3858"/>
              <a:gd name="T91" fmla="*/ 572076263 h 1314"/>
              <a:gd name="T92" fmla="*/ 2147483646 w 3858"/>
              <a:gd name="T93" fmla="*/ 446068450 h 1314"/>
              <a:gd name="T94" fmla="*/ 2147483646 w 3858"/>
              <a:gd name="T95" fmla="*/ 322580000 h 1314"/>
              <a:gd name="T96" fmla="*/ 2147483646 w 3858"/>
              <a:gd name="T97" fmla="*/ 194052825 h 1314"/>
              <a:gd name="T98" fmla="*/ 2147483646 w 3858"/>
              <a:gd name="T99" fmla="*/ 65524063 h 131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858" h="1314">
                <a:moveTo>
                  <a:pt x="0" y="1314"/>
                </a:moveTo>
                <a:lnTo>
                  <a:pt x="37" y="1314"/>
                </a:lnTo>
                <a:lnTo>
                  <a:pt x="78" y="1314"/>
                </a:lnTo>
                <a:lnTo>
                  <a:pt x="114" y="1313"/>
                </a:lnTo>
                <a:lnTo>
                  <a:pt x="155" y="1313"/>
                </a:lnTo>
                <a:lnTo>
                  <a:pt x="192" y="1311"/>
                </a:lnTo>
                <a:lnTo>
                  <a:pt x="231" y="1309"/>
                </a:lnTo>
                <a:lnTo>
                  <a:pt x="270" y="1307"/>
                </a:lnTo>
                <a:lnTo>
                  <a:pt x="309" y="1305"/>
                </a:lnTo>
                <a:lnTo>
                  <a:pt x="348" y="1304"/>
                </a:lnTo>
                <a:lnTo>
                  <a:pt x="385" y="1302"/>
                </a:lnTo>
                <a:lnTo>
                  <a:pt x="424" y="1298"/>
                </a:lnTo>
                <a:lnTo>
                  <a:pt x="463" y="1296"/>
                </a:lnTo>
                <a:lnTo>
                  <a:pt x="502" y="1293"/>
                </a:lnTo>
                <a:lnTo>
                  <a:pt x="539" y="1289"/>
                </a:lnTo>
                <a:lnTo>
                  <a:pt x="580" y="1285"/>
                </a:lnTo>
                <a:lnTo>
                  <a:pt x="616" y="1282"/>
                </a:lnTo>
                <a:lnTo>
                  <a:pt x="657" y="1276"/>
                </a:lnTo>
                <a:lnTo>
                  <a:pt x="694" y="1272"/>
                </a:lnTo>
                <a:lnTo>
                  <a:pt x="731" y="1267"/>
                </a:lnTo>
                <a:lnTo>
                  <a:pt x="772" y="1262"/>
                </a:lnTo>
                <a:lnTo>
                  <a:pt x="809" y="1256"/>
                </a:lnTo>
                <a:lnTo>
                  <a:pt x="850" y="1251"/>
                </a:lnTo>
                <a:lnTo>
                  <a:pt x="887" y="1245"/>
                </a:lnTo>
                <a:lnTo>
                  <a:pt x="928" y="1238"/>
                </a:lnTo>
                <a:lnTo>
                  <a:pt x="965" y="1232"/>
                </a:lnTo>
                <a:lnTo>
                  <a:pt x="1004" y="1225"/>
                </a:lnTo>
                <a:lnTo>
                  <a:pt x="1043" y="1218"/>
                </a:lnTo>
                <a:lnTo>
                  <a:pt x="1079" y="1212"/>
                </a:lnTo>
                <a:lnTo>
                  <a:pt x="1118" y="1203"/>
                </a:lnTo>
                <a:lnTo>
                  <a:pt x="1157" y="1196"/>
                </a:lnTo>
                <a:lnTo>
                  <a:pt x="1196" y="1189"/>
                </a:lnTo>
                <a:lnTo>
                  <a:pt x="1233" y="1179"/>
                </a:lnTo>
                <a:lnTo>
                  <a:pt x="1274" y="1170"/>
                </a:lnTo>
                <a:lnTo>
                  <a:pt x="1311" y="1163"/>
                </a:lnTo>
                <a:lnTo>
                  <a:pt x="1352" y="1154"/>
                </a:lnTo>
                <a:lnTo>
                  <a:pt x="1389" y="1145"/>
                </a:lnTo>
                <a:lnTo>
                  <a:pt x="1426" y="1134"/>
                </a:lnTo>
                <a:lnTo>
                  <a:pt x="1467" y="1125"/>
                </a:lnTo>
                <a:lnTo>
                  <a:pt x="1504" y="1116"/>
                </a:lnTo>
                <a:lnTo>
                  <a:pt x="1545" y="1105"/>
                </a:lnTo>
                <a:lnTo>
                  <a:pt x="1581" y="1094"/>
                </a:lnTo>
                <a:lnTo>
                  <a:pt x="1622" y="1083"/>
                </a:lnTo>
                <a:lnTo>
                  <a:pt x="1659" y="1072"/>
                </a:lnTo>
                <a:lnTo>
                  <a:pt x="1698" y="1059"/>
                </a:lnTo>
                <a:lnTo>
                  <a:pt x="1737" y="1048"/>
                </a:lnTo>
                <a:lnTo>
                  <a:pt x="1774" y="1037"/>
                </a:lnTo>
                <a:lnTo>
                  <a:pt x="1813" y="1024"/>
                </a:lnTo>
                <a:lnTo>
                  <a:pt x="1852" y="1012"/>
                </a:lnTo>
                <a:lnTo>
                  <a:pt x="1891" y="999"/>
                </a:lnTo>
                <a:lnTo>
                  <a:pt x="1930" y="986"/>
                </a:lnTo>
                <a:lnTo>
                  <a:pt x="1969" y="971"/>
                </a:lnTo>
                <a:lnTo>
                  <a:pt x="2006" y="959"/>
                </a:lnTo>
                <a:lnTo>
                  <a:pt x="2047" y="944"/>
                </a:lnTo>
                <a:lnTo>
                  <a:pt x="2083" y="931"/>
                </a:lnTo>
                <a:lnTo>
                  <a:pt x="2120" y="917"/>
                </a:lnTo>
                <a:lnTo>
                  <a:pt x="2161" y="902"/>
                </a:lnTo>
                <a:lnTo>
                  <a:pt x="2198" y="887"/>
                </a:lnTo>
                <a:lnTo>
                  <a:pt x="2239" y="871"/>
                </a:lnTo>
                <a:lnTo>
                  <a:pt x="2276" y="856"/>
                </a:lnTo>
                <a:lnTo>
                  <a:pt x="2317" y="840"/>
                </a:lnTo>
                <a:lnTo>
                  <a:pt x="2354" y="825"/>
                </a:lnTo>
                <a:lnTo>
                  <a:pt x="2393" y="809"/>
                </a:lnTo>
                <a:lnTo>
                  <a:pt x="2432" y="793"/>
                </a:lnTo>
                <a:lnTo>
                  <a:pt x="2469" y="776"/>
                </a:lnTo>
                <a:lnTo>
                  <a:pt x="2510" y="758"/>
                </a:lnTo>
                <a:lnTo>
                  <a:pt x="2547" y="741"/>
                </a:lnTo>
                <a:lnTo>
                  <a:pt x="2585" y="723"/>
                </a:lnTo>
                <a:lnTo>
                  <a:pt x="2624" y="707"/>
                </a:lnTo>
                <a:lnTo>
                  <a:pt x="2663" y="688"/>
                </a:lnTo>
                <a:lnTo>
                  <a:pt x="2700" y="670"/>
                </a:lnTo>
                <a:lnTo>
                  <a:pt x="2741" y="650"/>
                </a:lnTo>
                <a:lnTo>
                  <a:pt x="2778" y="632"/>
                </a:lnTo>
                <a:lnTo>
                  <a:pt x="2815" y="614"/>
                </a:lnTo>
                <a:lnTo>
                  <a:pt x="2856" y="594"/>
                </a:lnTo>
                <a:lnTo>
                  <a:pt x="2893" y="575"/>
                </a:lnTo>
                <a:lnTo>
                  <a:pt x="2934" y="553"/>
                </a:lnTo>
                <a:lnTo>
                  <a:pt x="2971" y="535"/>
                </a:lnTo>
                <a:lnTo>
                  <a:pt x="3012" y="513"/>
                </a:lnTo>
                <a:lnTo>
                  <a:pt x="3049" y="493"/>
                </a:lnTo>
                <a:lnTo>
                  <a:pt x="3090" y="471"/>
                </a:lnTo>
                <a:lnTo>
                  <a:pt x="3126" y="451"/>
                </a:lnTo>
                <a:lnTo>
                  <a:pt x="3163" y="431"/>
                </a:lnTo>
                <a:lnTo>
                  <a:pt x="3204" y="407"/>
                </a:lnTo>
                <a:lnTo>
                  <a:pt x="3241" y="387"/>
                </a:lnTo>
                <a:lnTo>
                  <a:pt x="3280" y="364"/>
                </a:lnTo>
                <a:lnTo>
                  <a:pt x="3319" y="342"/>
                </a:lnTo>
                <a:lnTo>
                  <a:pt x="3358" y="318"/>
                </a:lnTo>
                <a:lnTo>
                  <a:pt x="3395" y="296"/>
                </a:lnTo>
                <a:lnTo>
                  <a:pt x="3436" y="272"/>
                </a:lnTo>
                <a:lnTo>
                  <a:pt x="3473" y="249"/>
                </a:lnTo>
                <a:lnTo>
                  <a:pt x="3510" y="227"/>
                </a:lnTo>
                <a:lnTo>
                  <a:pt x="3551" y="201"/>
                </a:lnTo>
                <a:lnTo>
                  <a:pt x="3587" y="177"/>
                </a:lnTo>
                <a:lnTo>
                  <a:pt x="3628" y="152"/>
                </a:lnTo>
                <a:lnTo>
                  <a:pt x="3665" y="128"/>
                </a:lnTo>
                <a:lnTo>
                  <a:pt x="3706" y="101"/>
                </a:lnTo>
                <a:lnTo>
                  <a:pt x="3743" y="77"/>
                </a:lnTo>
                <a:lnTo>
                  <a:pt x="3784" y="50"/>
                </a:lnTo>
                <a:lnTo>
                  <a:pt x="3821" y="26"/>
                </a:lnTo>
                <a:lnTo>
                  <a:pt x="3858" y="0"/>
                </a:lnTo>
              </a:path>
            </a:pathLst>
          </a:custGeom>
          <a:noFill/>
          <a:ln w="39688">
            <a:solidFill>
              <a:srgbClr val="FFAA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38920" name="Freeform 62"/>
          <p:cNvSpPr>
            <a:spLocks/>
          </p:cNvSpPr>
          <p:nvPr/>
        </p:nvSpPr>
        <p:spPr bwMode="auto">
          <a:xfrm>
            <a:off x="1922463" y="4110038"/>
            <a:ext cx="6124575" cy="703262"/>
          </a:xfrm>
          <a:custGeom>
            <a:avLst/>
            <a:gdLst>
              <a:gd name="T0" fmla="*/ 93246575 w 3858"/>
              <a:gd name="T1" fmla="*/ 1116427631 h 443"/>
              <a:gd name="T2" fmla="*/ 287297813 w 3858"/>
              <a:gd name="T3" fmla="*/ 1116427631 h 443"/>
              <a:gd name="T4" fmla="*/ 483870000 w 3858"/>
              <a:gd name="T5" fmla="*/ 1113908271 h 443"/>
              <a:gd name="T6" fmla="*/ 680442188 w 3858"/>
              <a:gd name="T7" fmla="*/ 1113908271 h 443"/>
              <a:gd name="T8" fmla="*/ 877014375 w 3858"/>
              <a:gd name="T9" fmla="*/ 1108867962 h 443"/>
              <a:gd name="T10" fmla="*/ 1068546250 w 3858"/>
              <a:gd name="T11" fmla="*/ 1103827653 h 443"/>
              <a:gd name="T12" fmla="*/ 1265118438 w 3858"/>
              <a:gd name="T13" fmla="*/ 1098787344 h 443"/>
              <a:gd name="T14" fmla="*/ 1461690625 w 3858"/>
              <a:gd name="T15" fmla="*/ 1093747035 h 443"/>
              <a:gd name="T16" fmla="*/ 1655743450 w 3858"/>
              <a:gd name="T17" fmla="*/ 1086185778 h 443"/>
              <a:gd name="T18" fmla="*/ 1842235013 w 3858"/>
              <a:gd name="T19" fmla="*/ 1076105160 h 443"/>
              <a:gd name="T20" fmla="*/ 2038807200 w 3858"/>
              <a:gd name="T21" fmla="*/ 1066024542 h 443"/>
              <a:gd name="T22" fmla="*/ 2147483646 w 3858"/>
              <a:gd name="T23" fmla="*/ 1058464872 h 443"/>
              <a:gd name="T24" fmla="*/ 2147483646 w 3858"/>
              <a:gd name="T25" fmla="*/ 1048384255 h 443"/>
              <a:gd name="T26" fmla="*/ 2147483646 w 3858"/>
              <a:gd name="T27" fmla="*/ 1035782689 h 443"/>
              <a:gd name="T28" fmla="*/ 2147483646 w 3858"/>
              <a:gd name="T29" fmla="*/ 1025702071 h 443"/>
              <a:gd name="T30" fmla="*/ 2147483646 w 3858"/>
              <a:gd name="T31" fmla="*/ 1010581144 h 443"/>
              <a:gd name="T32" fmla="*/ 2147483646 w 3858"/>
              <a:gd name="T33" fmla="*/ 992940857 h 443"/>
              <a:gd name="T34" fmla="*/ 2147483646 w 3858"/>
              <a:gd name="T35" fmla="*/ 980339291 h 443"/>
              <a:gd name="T36" fmla="*/ 2147483646 w 3858"/>
              <a:gd name="T37" fmla="*/ 965218364 h 443"/>
              <a:gd name="T38" fmla="*/ 2147483646 w 3858"/>
              <a:gd name="T39" fmla="*/ 947578076 h 443"/>
              <a:gd name="T40" fmla="*/ 2147483646 w 3858"/>
              <a:gd name="T41" fmla="*/ 929936201 h 443"/>
              <a:gd name="T42" fmla="*/ 2147483646 w 3858"/>
              <a:gd name="T43" fmla="*/ 909774966 h 443"/>
              <a:gd name="T44" fmla="*/ 2147483646 w 3858"/>
              <a:gd name="T45" fmla="*/ 892134678 h 443"/>
              <a:gd name="T46" fmla="*/ 2147483646 w 3858"/>
              <a:gd name="T47" fmla="*/ 869452494 h 443"/>
              <a:gd name="T48" fmla="*/ 2147483646 w 3858"/>
              <a:gd name="T49" fmla="*/ 851812207 h 443"/>
              <a:gd name="T50" fmla="*/ 2147483646 w 3858"/>
              <a:gd name="T51" fmla="*/ 826610662 h 443"/>
              <a:gd name="T52" fmla="*/ 2147483646 w 3858"/>
              <a:gd name="T53" fmla="*/ 803928478 h 443"/>
              <a:gd name="T54" fmla="*/ 2147483646 w 3858"/>
              <a:gd name="T55" fmla="*/ 781247882 h 443"/>
              <a:gd name="T56" fmla="*/ 2147483646 w 3858"/>
              <a:gd name="T57" fmla="*/ 753525389 h 443"/>
              <a:gd name="T58" fmla="*/ 2147483646 w 3858"/>
              <a:gd name="T59" fmla="*/ 725804484 h 443"/>
              <a:gd name="T60" fmla="*/ 2147483646 w 3858"/>
              <a:gd name="T61" fmla="*/ 703122300 h 443"/>
              <a:gd name="T62" fmla="*/ 2147483646 w 3858"/>
              <a:gd name="T63" fmla="*/ 675401395 h 443"/>
              <a:gd name="T64" fmla="*/ 2147483646 w 3858"/>
              <a:gd name="T65" fmla="*/ 642638593 h 443"/>
              <a:gd name="T66" fmla="*/ 2147483646 w 3858"/>
              <a:gd name="T67" fmla="*/ 617437049 h 443"/>
              <a:gd name="T68" fmla="*/ 2147483646 w 3858"/>
              <a:gd name="T69" fmla="*/ 584675834 h 443"/>
              <a:gd name="T70" fmla="*/ 2147483646 w 3858"/>
              <a:gd name="T71" fmla="*/ 551913033 h 443"/>
              <a:gd name="T72" fmla="*/ 2147483646 w 3858"/>
              <a:gd name="T73" fmla="*/ 524192127 h 443"/>
              <a:gd name="T74" fmla="*/ 2147483646 w 3858"/>
              <a:gd name="T75" fmla="*/ 486389017 h 443"/>
              <a:gd name="T76" fmla="*/ 2147483646 w 3858"/>
              <a:gd name="T77" fmla="*/ 456147163 h 443"/>
              <a:gd name="T78" fmla="*/ 2147483646 w 3858"/>
              <a:gd name="T79" fmla="*/ 418345640 h 443"/>
              <a:gd name="T80" fmla="*/ 2147483646 w 3858"/>
              <a:gd name="T81" fmla="*/ 385582838 h 443"/>
              <a:gd name="T82" fmla="*/ 2147483646 w 3858"/>
              <a:gd name="T83" fmla="*/ 350300676 h 443"/>
              <a:gd name="T84" fmla="*/ 2147483646 w 3858"/>
              <a:gd name="T85" fmla="*/ 307458844 h 443"/>
              <a:gd name="T86" fmla="*/ 2147483646 w 3858"/>
              <a:gd name="T87" fmla="*/ 272176681 h 443"/>
              <a:gd name="T88" fmla="*/ 2147483646 w 3858"/>
              <a:gd name="T89" fmla="*/ 229333262 h 443"/>
              <a:gd name="T90" fmla="*/ 2147483646 w 3858"/>
              <a:gd name="T91" fmla="*/ 194051100 h 443"/>
              <a:gd name="T92" fmla="*/ 2147483646 w 3858"/>
              <a:gd name="T93" fmla="*/ 151209267 h 443"/>
              <a:gd name="T94" fmla="*/ 2147483646 w 3858"/>
              <a:gd name="T95" fmla="*/ 110886796 h 443"/>
              <a:gd name="T96" fmla="*/ 2147483646 w 3858"/>
              <a:gd name="T97" fmla="*/ 65524016 h 443"/>
              <a:gd name="T98" fmla="*/ 2147483646 w 3858"/>
              <a:gd name="T99" fmla="*/ 22680596 h 44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858" h="443">
                <a:moveTo>
                  <a:pt x="0" y="443"/>
                </a:moveTo>
                <a:lnTo>
                  <a:pt x="37" y="443"/>
                </a:lnTo>
                <a:lnTo>
                  <a:pt x="78" y="443"/>
                </a:lnTo>
                <a:lnTo>
                  <a:pt x="114" y="443"/>
                </a:lnTo>
                <a:lnTo>
                  <a:pt x="155" y="443"/>
                </a:lnTo>
                <a:lnTo>
                  <a:pt x="192" y="442"/>
                </a:lnTo>
                <a:lnTo>
                  <a:pt x="231" y="442"/>
                </a:lnTo>
                <a:lnTo>
                  <a:pt x="270" y="442"/>
                </a:lnTo>
                <a:lnTo>
                  <a:pt x="309" y="440"/>
                </a:lnTo>
                <a:lnTo>
                  <a:pt x="348" y="440"/>
                </a:lnTo>
                <a:lnTo>
                  <a:pt x="385" y="440"/>
                </a:lnTo>
                <a:lnTo>
                  <a:pt x="424" y="438"/>
                </a:lnTo>
                <a:lnTo>
                  <a:pt x="463" y="438"/>
                </a:lnTo>
                <a:lnTo>
                  <a:pt x="502" y="436"/>
                </a:lnTo>
                <a:lnTo>
                  <a:pt x="539" y="434"/>
                </a:lnTo>
                <a:lnTo>
                  <a:pt x="580" y="434"/>
                </a:lnTo>
                <a:lnTo>
                  <a:pt x="616" y="433"/>
                </a:lnTo>
                <a:lnTo>
                  <a:pt x="657" y="431"/>
                </a:lnTo>
                <a:lnTo>
                  <a:pt x="694" y="429"/>
                </a:lnTo>
                <a:lnTo>
                  <a:pt x="731" y="427"/>
                </a:lnTo>
                <a:lnTo>
                  <a:pt x="772" y="425"/>
                </a:lnTo>
                <a:lnTo>
                  <a:pt x="809" y="423"/>
                </a:lnTo>
                <a:lnTo>
                  <a:pt x="850" y="422"/>
                </a:lnTo>
                <a:lnTo>
                  <a:pt x="887" y="420"/>
                </a:lnTo>
                <a:lnTo>
                  <a:pt x="928" y="418"/>
                </a:lnTo>
                <a:lnTo>
                  <a:pt x="965" y="416"/>
                </a:lnTo>
                <a:lnTo>
                  <a:pt x="1004" y="414"/>
                </a:lnTo>
                <a:lnTo>
                  <a:pt x="1043" y="411"/>
                </a:lnTo>
                <a:lnTo>
                  <a:pt x="1079" y="409"/>
                </a:lnTo>
                <a:lnTo>
                  <a:pt x="1118" y="407"/>
                </a:lnTo>
                <a:lnTo>
                  <a:pt x="1157" y="403"/>
                </a:lnTo>
                <a:lnTo>
                  <a:pt x="1196" y="401"/>
                </a:lnTo>
                <a:lnTo>
                  <a:pt x="1233" y="398"/>
                </a:lnTo>
                <a:lnTo>
                  <a:pt x="1274" y="394"/>
                </a:lnTo>
                <a:lnTo>
                  <a:pt x="1311" y="392"/>
                </a:lnTo>
                <a:lnTo>
                  <a:pt x="1352" y="389"/>
                </a:lnTo>
                <a:lnTo>
                  <a:pt x="1389" y="387"/>
                </a:lnTo>
                <a:lnTo>
                  <a:pt x="1426" y="383"/>
                </a:lnTo>
                <a:lnTo>
                  <a:pt x="1467" y="380"/>
                </a:lnTo>
                <a:lnTo>
                  <a:pt x="1504" y="376"/>
                </a:lnTo>
                <a:lnTo>
                  <a:pt x="1545" y="372"/>
                </a:lnTo>
                <a:lnTo>
                  <a:pt x="1581" y="369"/>
                </a:lnTo>
                <a:lnTo>
                  <a:pt x="1622" y="365"/>
                </a:lnTo>
                <a:lnTo>
                  <a:pt x="1659" y="361"/>
                </a:lnTo>
                <a:lnTo>
                  <a:pt x="1698" y="358"/>
                </a:lnTo>
                <a:lnTo>
                  <a:pt x="1737" y="354"/>
                </a:lnTo>
                <a:lnTo>
                  <a:pt x="1774" y="350"/>
                </a:lnTo>
                <a:lnTo>
                  <a:pt x="1813" y="345"/>
                </a:lnTo>
                <a:lnTo>
                  <a:pt x="1852" y="341"/>
                </a:lnTo>
                <a:lnTo>
                  <a:pt x="1891" y="338"/>
                </a:lnTo>
                <a:lnTo>
                  <a:pt x="1930" y="332"/>
                </a:lnTo>
                <a:lnTo>
                  <a:pt x="1969" y="328"/>
                </a:lnTo>
                <a:lnTo>
                  <a:pt x="2006" y="323"/>
                </a:lnTo>
                <a:lnTo>
                  <a:pt x="2047" y="319"/>
                </a:lnTo>
                <a:lnTo>
                  <a:pt x="2083" y="314"/>
                </a:lnTo>
                <a:lnTo>
                  <a:pt x="2120" y="310"/>
                </a:lnTo>
                <a:lnTo>
                  <a:pt x="2161" y="305"/>
                </a:lnTo>
                <a:lnTo>
                  <a:pt x="2198" y="299"/>
                </a:lnTo>
                <a:lnTo>
                  <a:pt x="2239" y="294"/>
                </a:lnTo>
                <a:lnTo>
                  <a:pt x="2276" y="288"/>
                </a:lnTo>
                <a:lnTo>
                  <a:pt x="2317" y="283"/>
                </a:lnTo>
                <a:lnTo>
                  <a:pt x="2354" y="279"/>
                </a:lnTo>
                <a:lnTo>
                  <a:pt x="2393" y="272"/>
                </a:lnTo>
                <a:lnTo>
                  <a:pt x="2432" y="268"/>
                </a:lnTo>
                <a:lnTo>
                  <a:pt x="2469" y="263"/>
                </a:lnTo>
                <a:lnTo>
                  <a:pt x="2510" y="255"/>
                </a:lnTo>
                <a:lnTo>
                  <a:pt x="2547" y="250"/>
                </a:lnTo>
                <a:lnTo>
                  <a:pt x="2585" y="245"/>
                </a:lnTo>
                <a:lnTo>
                  <a:pt x="2624" y="239"/>
                </a:lnTo>
                <a:lnTo>
                  <a:pt x="2663" y="232"/>
                </a:lnTo>
                <a:lnTo>
                  <a:pt x="2700" y="226"/>
                </a:lnTo>
                <a:lnTo>
                  <a:pt x="2741" y="219"/>
                </a:lnTo>
                <a:lnTo>
                  <a:pt x="2778" y="214"/>
                </a:lnTo>
                <a:lnTo>
                  <a:pt x="2815" y="208"/>
                </a:lnTo>
                <a:lnTo>
                  <a:pt x="2856" y="201"/>
                </a:lnTo>
                <a:lnTo>
                  <a:pt x="2893" y="193"/>
                </a:lnTo>
                <a:lnTo>
                  <a:pt x="2934" y="188"/>
                </a:lnTo>
                <a:lnTo>
                  <a:pt x="2971" y="181"/>
                </a:lnTo>
                <a:lnTo>
                  <a:pt x="3012" y="173"/>
                </a:lnTo>
                <a:lnTo>
                  <a:pt x="3049" y="166"/>
                </a:lnTo>
                <a:lnTo>
                  <a:pt x="3090" y="159"/>
                </a:lnTo>
                <a:lnTo>
                  <a:pt x="3126" y="153"/>
                </a:lnTo>
                <a:lnTo>
                  <a:pt x="3163" y="146"/>
                </a:lnTo>
                <a:lnTo>
                  <a:pt x="3204" y="139"/>
                </a:lnTo>
                <a:lnTo>
                  <a:pt x="3241" y="131"/>
                </a:lnTo>
                <a:lnTo>
                  <a:pt x="3280" y="122"/>
                </a:lnTo>
                <a:lnTo>
                  <a:pt x="3319" y="115"/>
                </a:lnTo>
                <a:lnTo>
                  <a:pt x="3358" y="108"/>
                </a:lnTo>
                <a:lnTo>
                  <a:pt x="3395" y="100"/>
                </a:lnTo>
                <a:lnTo>
                  <a:pt x="3436" y="91"/>
                </a:lnTo>
                <a:lnTo>
                  <a:pt x="3473" y="84"/>
                </a:lnTo>
                <a:lnTo>
                  <a:pt x="3510" y="77"/>
                </a:lnTo>
                <a:lnTo>
                  <a:pt x="3551" y="68"/>
                </a:lnTo>
                <a:lnTo>
                  <a:pt x="3587" y="60"/>
                </a:lnTo>
                <a:lnTo>
                  <a:pt x="3628" y="51"/>
                </a:lnTo>
                <a:lnTo>
                  <a:pt x="3665" y="44"/>
                </a:lnTo>
                <a:lnTo>
                  <a:pt x="3706" y="35"/>
                </a:lnTo>
                <a:lnTo>
                  <a:pt x="3743" y="26"/>
                </a:lnTo>
                <a:lnTo>
                  <a:pt x="3784" y="16"/>
                </a:lnTo>
                <a:lnTo>
                  <a:pt x="3821" y="9"/>
                </a:lnTo>
                <a:lnTo>
                  <a:pt x="3858" y="0"/>
                </a:lnTo>
              </a:path>
            </a:pathLst>
          </a:custGeom>
          <a:noFill/>
          <a:ln w="39688">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38921" name="Line 4"/>
          <p:cNvSpPr>
            <a:spLocks noChangeShapeType="1"/>
          </p:cNvSpPr>
          <p:nvPr/>
        </p:nvSpPr>
        <p:spPr bwMode="auto">
          <a:xfrm flipH="1">
            <a:off x="7604125" y="3492500"/>
            <a:ext cx="750888" cy="652463"/>
          </a:xfrm>
          <a:prstGeom prst="line">
            <a:avLst/>
          </a:prstGeom>
          <a:noFill/>
          <a:ln w="254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8922" name="Line 5"/>
          <p:cNvSpPr>
            <a:spLocks noChangeShapeType="1"/>
          </p:cNvSpPr>
          <p:nvPr/>
        </p:nvSpPr>
        <p:spPr bwMode="auto">
          <a:xfrm>
            <a:off x="5519738" y="2984500"/>
            <a:ext cx="1460500" cy="300038"/>
          </a:xfrm>
          <a:prstGeom prst="line">
            <a:avLst/>
          </a:prstGeom>
          <a:noFill/>
          <a:ln w="254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useBgFill="1">
        <p:nvSpPr>
          <p:cNvPr id="38923" name="Rectangle 6"/>
          <p:cNvSpPr>
            <a:spLocks noChangeArrowheads="1"/>
          </p:cNvSpPr>
          <p:nvPr/>
        </p:nvSpPr>
        <p:spPr bwMode="auto">
          <a:xfrm>
            <a:off x="4595813" y="2616200"/>
            <a:ext cx="1997075" cy="376238"/>
          </a:xfrm>
          <a:prstGeom prst="rect">
            <a:avLst/>
          </a:prstGeom>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sz="2000" baseline="0" dirty="0">
                <a:latin typeface="Times New Roman" panose="02020603050405020304" pitchFamily="18" charset="0"/>
              </a:rPr>
              <a:t>Водопровод 12”</a:t>
            </a:r>
            <a:endParaRPr lang="en-US" altLang="bg-BG" sz="2000" baseline="0" dirty="0">
              <a:latin typeface="Times New Roman" panose="02020603050405020304" pitchFamily="18" charset="0"/>
            </a:endParaRPr>
          </a:p>
        </p:txBody>
      </p:sp>
      <p:sp useBgFill="1">
        <p:nvSpPr>
          <p:cNvPr id="38924" name="Rectangle 7"/>
          <p:cNvSpPr>
            <a:spLocks noChangeArrowheads="1"/>
          </p:cNvSpPr>
          <p:nvPr/>
        </p:nvSpPr>
        <p:spPr bwMode="auto">
          <a:xfrm>
            <a:off x="7586663" y="3136900"/>
            <a:ext cx="1997075" cy="376238"/>
          </a:xfrm>
          <a:prstGeom prst="rect">
            <a:avLst/>
          </a:prstGeom>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sz="2000" baseline="0" dirty="0">
                <a:latin typeface="Times New Roman" panose="02020603050405020304" pitchFamily="18" charset="0"/>
              </a:rPr>
              <a:t>Водопровод 16”</a:t>
            </a:r>
            <a:endParaRPr lang="en-US" altLang="bg-BG" sz="2000" baseline="0" dirty="0">
              <a:latin typeface="Times New Roman" panose="02020603050405020304" pitchFamily="18" charset="0"/>
            </a:endParaRPr>
          </a:p>
        </p:txBody>
      </p:sp>
      <p:sp>
        <p:nvSpPr>
          <p:cNvPr id="38925" name="Oval 8"/>
          <p:cNvSpPr>
            <a:spLocks noChangeArrowheads="1"/>
          </p:cNvSpPr>
          <p:nvPr/>
        </p:nvSpPr>
        <p:spPr bwMode="auto">
          <a:xfrm>
            <a:off x="5727700" y="3884613"/>
            <a:ext cx="180975" cy="160337"/>
          </a:xfrm>
          <a:prstGeom prst="ellipse">
            <a:avLst/>
          </a:prstGeom>
          <a:noFill/>
          <a:ln w="254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26" name="Oval 9"/>
          <p:cNvSpPr>
            <a:spLocks noChangeArrowheads="1"/>
          </p:cNvSpPr>
          <p:nvPr/>
        </p:nvSpPr>
        <p:spPr bwMode="auto">
          <a:xfrm>
            <a:off x="6513513" y="4314825"/>
            <a:ext cx="182562" cy="161925"/>
          </a:xfrm>
          <a:prstGeom prst="ellipse">
            <a:avLst/>
          </a:prstGeom>
          <a:noFill/>
          <a:ln w="254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38927" name="Line 10"/>
          <p:cNvSpPr>
            <a:spLocks noChangeShapeType="1"/>
          </p:cNvSpPr>
          <p:nvPr/>
        </p:nvSpPr>
        <p:spPr bwMode="auto">
          <a:xfrm>
            <a:off x="6613525" y="4491038"/>
            <a:ext cx="0" cy="1174750"/>
          </a:xfrm>
          <a:prstGeom prst="line">
            <a:avLst/>
          </a:prstGeom>
          <a:noFill/>
          <a:ln w="25400">
            <a:solidFill>
              <a:srgbClr val="EEDA1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8928" name="Line 11"/>
          <p:cNvSpPr>
            <a:spLocks noChangeShapeType="1"/>
          </p:cNvSpPr>
          <p:nvPr/>
        </p:nvSpPr>
        <p:spPr bwMode="auto">
          <a:xfrm>
            <a:off x="5835650" y="3998913"/>
            <a:ext cx="0" cy="1666875"/>
          </a:xfrm>
          <a:prstGeom prst="line">
            <a:avLst/>
          </a:prstGeom>
          <a:noFill/>
          <a:ln w="25400">
            <a:solidFill>
              <a:srgbClr val="EEDA1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8929" name="Line 12"/>
          <p:cNvSpPr>
            <a:spLocks noChangeShapeType="1"/>
          </p:cNvSpPr>
          <p:nvPr/>
        </p:nvSpPr>
        <p:spPr bwMode="auto">
          <a:xfrm flipH="1">
            <a:off x="1931988" y="3987800"/>
            <a:ext cx="3898900" cy="0"/>
          </a:xfrm>
          <a:prstGeom prst="line">
            <a:avLst/>
          </a:prstGeom>
          <a:noFill/>
          <a:ln w="25400">
            <a:solidFill>
              <a:srgbClr val="EEDA1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38930" name="Line 13"/>
          <p:cNvSpPr>
            <a:spLocks noChangeShapeType="1"/>
          </p:cNvSpPr>
          <p:nvPr/>
        </p:nvSpPr>
        <p:spPr bwMode="auto">
          <a:xfrm flipH="1">
            <a:off x="1947863" y="4416425"/>
            <a:ext cx="4610100" cy="0"/>
          </a:xfrm>
          <a:prstGeom prst="line">
            <a:avLst/>
          </a:prstGeom>
          <a:noFill/>
          <a:ln w="25400">
            <a:solidFill>
              <a:srgbClr val="EEDA1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Tree>
  </p:cSld>
  <p:clrMapOvr>
    <a:masterClrMapping/>
  </p:clrMapOvr>
  <p:transition>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5"/>
          <p:cNvSpPr>
            <a:spLocks noChangeArrowheads="1"/>
          </p:cNvSpPr>
          <p:nvPr/>
        </p:nvSpPr>
        <p:spPr bwMode="auto">
          <a:xfrm>
            <a:off x="1143000" y="414338"/>
            <a:ext cx="8281988" cy="6207125"/>
          </a:xfrm>
          <a:prstGeom prst="rect">
            <a:avLst/>
          </a:prstGeom>
          <a:solidFill>
            <a:srgbClr val="FCFEB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0963" name="Rectangle 6"/>
          <p:cNvSpPr>
            <a:spLocks noChangeArrowheads="1"/>
          </p:cNvSpPr>
          <p:nvPr/>
        </p:nvSpPr>
        <p:spPr bwMode="auto">
          <a:xfrm>
            <a:off x="1625600" y="1017588"/>
            <a:ext cx="722947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0964" name="Rectangle 7"/>
          <p:cNvSpPr>
            <a:spLocks noChangeArrowheads="1"/>
          </p:cNvSpPr>
          <p:nvPr/>
        </p:nvSpPr>
        <p:spPr bwMode="auto">
          <a:xfrm>
            <a:off x="2109788" y="1017588"/>
            <a:ext cx="62372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600" baseline="0" dirty="0">
                <a:solidFill>
                  <a:srgbClr val="618FFD"/>
                </a:solidFill>
                <a:latin typeface="Times New Roman" panose="02020603050405020304" pitchFamily="18" charset="0"/>
              </a:rPr>
              <a:t>   </a:t>
            </a:r>
            <a:r>
              <a:rPr lang="bg-BG" altLang="bg-BG" sz="2600" baseline="0" dirty="0">
                <a:solidFill>
                  <a:srgbClr val="618FFD"/>
                </a:solidFill>
                <a:latin typeface="Times New Roman" panose="02020603050405020304" pitchFamily="18" charset="0"/>
              </a:rPr>
              <a:t>Характеристики на центробежна помпа</a:t>
            </a:r>
            <a:endParaRPr lang="en-US" altLang="bg-BG" dirty="0"/>
          </a:p>
        </p:txBody>
      </p:sp>
      <p:sp>
        <p:nvSpPr>
          <p:cNvPr id="40965" name="Rectangle 8"/>
          <p:cNvSpPr>
            <a:spLocks noChangeArrowheads="1"/>
          </p:cNvSpPr>
          <p:nvPr/>
        </p:nvSpPr>
        <p:spPr bwMode="auto">
          <a:xfrm>
            <a:off x="3162300" y="1397000"/>
            <a:ext cx="33686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600" baseline="0" dirty="0">
                <a:solidFill>
                  <a:srgbClr val="618FFD"/>
                </a:solidFill>
                <a:latin typeface="Times New Roman" panose="02020603050405020304" pitchFamily="18" charset="0"/>
              </a:rPr>
              <a:t>   </a:t>
            </a:r>
            <a:r>
              <a:rPr lang="bg-BG" altLang="bg-BG" sz="2600" baseline="0" dirty="0">
                <a:solidFill>
                  <a:srgbClr val="618FFD"/>
                </a:solidFill>
                <a:latin typeface="Times New Roman" panose="02020603050405020304" pitchFamily="18" charset="0"/>
              </a:rPr>
              <a:t>с честотен регулатор</a:t>
            </a:r>
            <a:endParaRPr lang="en-US" altLang="bg-BG" dirty="0"/>
          </a:p>
        </p:txBody>
      </p:sp>
      <p:sp>
        <p:nvSpPr>
          <p:cNvPr id="40966" name="Line 9"/>
          <p:cNvSpPr>
            <a:spLocks noChangeShapeType="1"/>
          </p:cNvSpPr>
          <p:nvPr/>
        </p:nvSpPr>
        <p:spPr bwMode="auto">
          <a:xfrm flipV="1">
            <a:off x="5145088" y="4241800"/>
            <a:ext cx="104775" cy="1905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67" name="Line 10"/>
          <p:cNvSpPr>
            <a:spLocks noChangeShapeType="1"/>
          </p:cNvSpPr>
          <p:nvPr/>
        </p:nvSpPr>
        <p:spPr bwMode="auto">
          <a:xfrm>
            <a:off x="5162550" y="4311650"/>
            <a:ext cx="17463"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68" name="Line 11"/>
          <p:cNvSpPr>
            <a:spLocks noChangeShapeType="1"/>
          </p:cNvSpPr>
          <p:nvPr/>
        </p:nvSpPr>
        <p:spPr bwMode="auto">
          <a:xfrm>
            <a:off x="3713163" y="4294188"/>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69" name="Line 12"/>
          <p:cNvSpPr>
            <a:spLocks noChangeShapeType="1"/>
          </p:cNvSpPr>
          <p:nvPr/>
        </p:nvSpPr>
        <p:spPr bwMode="auto">
          <a:xfrm flipV="1">
            <a:off x="4179888" y="4241800"/>
            <a:ext cx="33337" cy="1381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70" name="Line 13"/>
          <p:cNvSpPr>
            <a:spLocks noChangeShapeType="1"/>
          </p:cNvSpPr>
          <p:nvPr/>
        </p:nvSpPr>
        <p:spPr bwMode="auto">
          <a:xfrm flipV="1">
            <a:off x="4179888" y="4241800"/>
            <a:ext cx="33337" cy="1381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71" name="Line 14"/>
          <p:cNvSpPr>
            <a:spLocks noChangeShapeType="1"/>
          </p:cNvSpPr>
          <p:nvPr/>
        </p:nvSpPr>
        <p:spPr bwMode="auto">
          <a:xfrm flipV="1">
            <a:off x="4368800" y="4311650"/>
            <a:ext cx="3492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72" name="Line 15"/>
          <p:cNvSpPr>
            <a:spLocks noChangeShapeType="1"/>
          </p:cNvSpPr>
          <p:nvPr/>
        </p:nvSpPr>
        <p:spPr bwMode="auto">
          <a:xfrm flipV="1">
            <a:off x="5938838" y="4241800"/>
            <a:ext cx="69850" cy="873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73" name="Line 16"/>
          <p:cNvSpPr>
            <a:spLocks noChangeShapeType="1"/>
          </p:cNvSpPr>
          <p:nvPr/>
        </p:nvSpPr>
        <p:spPr bwMode="auto">
          <a:xfrm flipV="1">
            <a:off x="4610100" y="4276725"/>
            <a:ext cx="34925"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74" name="Line 17"/>
          <p:cNvSpPr>
            <a:spLocks noChangeShapeType="1"/>
          </p:cNvSpPr>
          <p:nvPr/>
        </p:nvSpPr>
        <p:spPr bwMode="auto">
          <a:xfrm flipV="1">
            <a:off x="5421313" y="4276725"/>
            <a:ext cx="52387"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75" name="Line 18"/>
          <p:cNvSpPr>
            <a:spLocks noChangeShapeType="1"/>
          </p:cNvSpPr>
          <p:nvPr/>
        </p:nvSpPr>
        <p:spPr bwMode="auto">
          <a:xfrm flipV="1">
            <a:off x="4852988" y="4311650"/>
            <a:ext cx="50800"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76" name="Line 19"/>
          <p:cNvSpPr>
            <a:spLocks noChangeShapeType="1"/>
          </p:cNvSpPr>
          <p:nvPr/>
        </p:nvSpPr>
        <p:spPr bwMode="auto">
          <a:xfrm>
            <a:off x="6318250" y="4276725"/>
            <a:ext cx="120650" cy="1381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77" name="Line 20"/>
          <p:cNvSpPr>
            <a:spLocks noChangeShapeType="1"/>
          </p:cNvSpPr>
          <p:nvPr/>
        </p:nvSpPr>
        <p:spPr bwMode="auto">
          <a:xfrm>
            <a:off x="6318250" y="4276725"/>
            <a:ext cx="120650" cy="1381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78" name="Line 21"/>
          <p:cNvSpPr>
            <a:spLocks noChangeShapeType="1"/>
          </p:cNvSpPr>
          <p:nvPr/>
        </p:nvSpPr>
        <p:spPr bwMode="auto">
          <a:xfrm>
            <a:off x="5732463" y="4225925"/>
            <a:ext cx="120650"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79" name="Line 22"/>
          <p:cNvSpPr>
            <a:spLocks noChangeShapeType="1"/>
          </p:cNvSpPr>
          <p:nvPr/>
        </p:nvSpPr>
        <p:spPr bwMode="auto">
          <a:xfrm>
            <a:off x="5732463" y="4225925"/>
            <a:ext cx="120650"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80" name="Line 23"/>
          <p:cNvSpPr>
            <a:spLocks noChangeShapeType="1"/>
          </p:cNvSpPr>
          <p:nvPr/>
        </p:nvSpPr>
        <p:spPr bwMode="auto">
          <a:xfrm>
            <a:off x="5197475" y="4276725"/>
            <a:ext cx="120650"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81" name="Line 24"/>
          <p:cNvSpPr>
            <a:spLocks noChangeShapeType="1"/>
          </p:cNvSpPr>
          <p:nvPr/>
        </p:nvSpPr>
        <p:spPr bwMode="auto">
          <a:xfrm>
            <a:off x="5180013" y="4294188"/>
            <a:ext cx="120650" cy="682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82" name="Line 25"/>
          <p:cNvSpPr>
            <a:spLocks noChangeShapeType="1"/>
          </p:cNvSpPr>
          <p:nvPr/>
        </p:nvSpPr>
        <p:spPr bwMode="auto">
          <a:xfrm>
            <a:off x="4335463" y="4276725"/>
            <a:ext cx="120650"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83" name="Line 26"/>
          <p:cNvSpPr>
            <a:spLocks noChangeShapeType="1"/>
          </p:cNvSpPr>
          <p:nvPr/>
        </p:nvSpPr>
        <p:spPr bwMode="auto">
          <a:xfrm>
            <a:off x="4335463" y="4294188"/>
            <a:ext cx="1206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84" name="Freeform 27"/>
          <p:cNvSpPr>
            <a:spLocks/>
          </p:cNvSpPr>
          <p:nvPr/>
        </p:nvSpPr>
        <p:spPr bwMode="auto">
          <a:xfrm>
            <a:off x="3471863" y="4311650"/>
            <a:ext cx="52387" cy="34925"/>
          </a:xfrm>
          <a:custGeom>
            <a:avLst/>
            <a:gdLst>
              <a:gd name="T0" fmla="*/ 55442908 w 33"/>
              <a:gd name="T1" fmla="*/ 0 h 22"/>
              <a:gd name="T2" fmla="*/ 0 w 33"/>
              <a:gd name="T3" fmla="*/ 55443438 h 22"/>
              <a:gd name="T4" fmla="*/ 83163569 w 33"/>
              <a:gd name="T5" fmla="*/ 55443438 h 22"/>
              <a:gd name="T6" fmla="*/ 0 60000 65536"/>
              <a:gd name="T7" fmla="*/ 0 60000 65536"/>
              <a:gd name="T8" fmla="*/ 0 60000 65536"/>
            </a:gdLst>
            <a:ahLst/>
            <a:cxnLst>
              <a:cxn ang="T6">
                <a:pos x="T0" y="T1"/>
              </a:cxn>
              <a:cxn ang="T7">
                <a:pos x="T2" y="T3"/>
              </a:cxn>
              <a:cxn ang="T8">
                <a:pos x="T4" y="T5"/>
              </a:cxn>
            </a:cxnLst>
            <a:rect l="0" t="0" r="r" b="b"/>
            <a:pathLst>
              <a:path w="33" h="22">
                <a:moveTo>
                  <a:pt x="22" y="0"/>
                </a:moveTo>
                <a:lnTo>
                  <a:pt x="0" y="22"/>
                </a:lnTo>
                <a:lnTo>
                  <a:pt x="33"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0985" name="Line 28"/>
          <p:cNvSpPr>
            <a:spLocks noChangeShapeType="1"/>
          </p:cNvSpPr>
          <p:nvPr/>
        </p:nvSpPr>
        <p:spPr bwMode="auto">
          <a:xfrm>
            <a:off x="3489325" y="4311650"/>
            <a:ext cx="17463"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86" name="Freeform 29"/>
          <p:cNvSpPr>
            <a:spLocks/>
          </p:cNvSpPr>
          <p:nvPr/>
        </p:nvSpPr>
        <p:spPr bwMode="auto">
          <a:xfrm>
            <a:off x="3541713" y="4311650"/>
            <a:ext cx="33337" cy="50800"/>
          </a:xfrm>
          <a:custGeom>
            <a:avLst/>
            <a:gdLst>
              <a:gd name="T0" fmla="*/ 27720509 w 21"/>
              <a:gd name="T1" fmla="*/ 0 h 32"/>
              <a:gd name="T2" fmla="*/ 0 w 21"/>
              <a:gd name="T3" fmla="*/ 0 h 32"/>
              <a:gd name="T4" fmla="*/ 0 w 21"/>
              <a:gd name="T5" fmla="*/ 0 h 32"/>
              <a:gd name="T6" fmla="*/ 0 w 21"/>
              <a:gd name="T7" fmla="*/ 27722513 h 32"/>
              <a:gd name="T8" fmla="*/ 0 w 21"/>
              <a:gd name="T9" fmla="*/ 55443438 h 32"/>
              <a:gd name="T10" fmla="*/ 0 w 21"/>
              <a:gd name="T11" fmla="*/ 55443438 h 32"/>
              <a:gd name="T12" fmla="*/ 0 w 21"/>
              <a:gd name="T13" fmla="*/ 80645000 h 32"/>
              <a:gd name="T14" fmla="*/ 27720509 w 21"/>
              <a:gd name="T15" fmla="*/ 80645000 h 32"/>
              <a:gd name="T16" fmla="*/ 27720509 w 21"/>
              <a:gd name="T17" fmla="*/ 80645000 h 32"/>
              <a:gd name="T18" fmla="*/ 52921694 w 21"/>
              <a:gd name="T19" fmla="*/ 80645000 h 32"/>
              <a:gd name="T20" fmla="*/ 52921694 w 21"/>
              <a:gd name="T21" fmla="*/ 55443438 h 32"/>
              <a:gd name="T22" fmla="*/ 52921694 w 21"/>
              <a:gd name="T23" fmla="*/ 55443438 h 32"/>
              <a:gd name="T24" fmla="*/ 52921694 w 21"/>
              <a:gd name="T25" fmla="*/ 27722513 h 32"/>
              <a:gd name="T26" fmla="*/ 52921694 w 21"/>
              <a:gd name="T27" fmla="*/ 0 h 32"/>
              <a:gd name="T28" fmla="*/ 52921694 w 21"/>
              <a:gd name="T29" fmla="*/ 0 h 32"/>
              <a:gd name="T30" fmla="*/ 27720509 w 21"/>
              <a:gd name="T31" fmla="*/ 0 h 32"/>
              <a:gd name="T32" fmla="*/ 27720509 w 21"/>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 h="32">
                <a:moveTo>
                  <a:pt x="11" y="0"/>
                </a:moveTo>
                <a:lnTo>
                  <a:pt x="0" y="0"/>
                </a:lnTo>
                <a:lnTo>
                  <a:pt x="0" y="11"/>
                </a:lnTo>
                <a:lnTo>
                  <a:pt x="0" y="22"/>
                </a:lnTo>
                <a:lnTo>
                  <a:pt x="0" y="32"/>
                </a:lnTo>
                <a:lnTo>
                  <a:pt x="11" y="32"/>
                </a:lnTo>
                <a:lnTo>
                  <a:pt x="21" y="32"/>
                </a:lnTo>
                <a:lnTo>
                  <a:pt x="21" y="22"/>
                </a:lnTo>
                <a:lnTo>
                  <a:pt x="21" y="11"/>
                </a:lnTo>
                <a:lnTo>
                  <a:pt x="21"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0987" name="Line 30"/>
          <p:cNvSpPr>
            <a:spLocks noChangeShapeType="1"/>
          </p:cNvSpPr>
          <p:nvPr/>
        </p:nvSpPr>
        <p:spPr bwMode="auto">
          <a:xfrm>
            <a:off x="3436938" y="2173288"/>
            <a:ext cx="1587" cy="37592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88" name="Line 31"/>
          <p:cNvSpPr>
            <a:spLocks noChangeShapeType="1"/>
          </p:cNvSpPr>
          <p:nvPr/>
        </p:nvSpPr>
        <p:spPr bwMode="auto">
          <a:xfrm flipV="1">
            <a:off x="4938713" y="4605338"/>
            <a:ext cx="103187" cy="1539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89" name="Line 32"/>
          <p:cNvSpPr>
            <a:spLocks noChangeShapeType="1"/>
          </p:cNvSpPr>
          <p:nvPr/>
        </p:nvSpPr>
        <p:spPr bwMode="auto">
          <a:xfrm>
            <a:off x="4973638" y="5035550"/>
            <a:ext cx="3333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90" name="Line 33"/>
          <p:cNvSpPr>
            <a:spLocks noChangeShapeType="1"/>
          </p:cNvSpPr>
          <p:nvPr/>
        </p:nvSpPr>
        <p:spPr bwMode="auto">
          <a:xfrm flipV="1">
            <a:off x="4973638" y="5518150"/>
            <a:ext cx="6826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91" name="Line 34"/>
          <p:cNvSpPr>
            <a:spLocks noChangeShapeType="1"/>
          </p:cNvSpPr>
          <p:nvPr/>
        </p:nvSpPr>
        <p:spPr bwMode="auto">
          <a:xfrm flipV="1">
            <a:off x="5006975" y="5259388"/>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92" name="Line 35"/>
          <p:cNvSpPr>
            <a:spLocks noChangeShapeType="1"/>
          </p:cNvSpPr>
          <p:nvPr/>
        </p:nvSpPr>
        <p:spPr bwMode="auto">
          <a:xfrm flipV="1">
            <a:off x="5006975" y="4897438"/>
            <a:ext cx="34925"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93" name="Line 36"/>
          <p:cNvSpPr>
            <a:spLocks noChangeShapeType="1"/>
          </p:cNvSpPr>
          <p:nvPr/>
        </p:nvSpPr>
        <p:spPr bwMode="auto">
          <a:xfrm>
            <a:off x="4921250" y="4535488"/>
            <a:ext cx="103188"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94" name="Line 37"/>
          <p:cNvSpPr>
            <a:spLocks noChangeShapeType="1"/>
          </p:cNvSpPr>
          <p:nvPr/>
        </p:nvSpPr>
        <p:spPr bwMode="auto">
          <a:xfrm>
            <a:off x="4903788" y="4535488"/>
            <a:ext cx="120650"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95" name="Line 38"/>
          <p:cNvSpPr>
            <a:spLocks noChangeShapeType="1"/>
          </p:cNvSpPr>
          <p:nvPr/>
        </p:nvSpPr>
        <p:spPr bwMode="auto">
          <a:xfrm>
            <a:off x="4938713" y="4914900"/>
            <a:ext cx="85725"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96" name="Line 39"/>
          <p:cNvSpPr>
            <a:spLocks noChangeShapeType="1"/>
          </p:cNvSpPr>
          <p:nvPr/>
        </p:nvSpPr>
        <p:spPr bwMode="auto">
          <a:xfrm>
            <a:off x="4938713" y="4914900"/>
            <a:ext cx="85725"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97" name="Line 40"/>
          <p:cNvSpPr>
            <a:spLocks noChangeShapeType="1"/>
          </p:cNvSpPr>
          <p:nvPr/>
        </p:nvSpPr>
        <p:spPr bwMode="auto">
          <a:xfrm>
            <a:off x="4991100" y="5276850"/>
            <a:ext cx="68263"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98" name="Line 41"/>
          <p:cNvSpPr>
            <a:spLocks noChangeShapeType="1"/>
          </p:cNvSpPr>
          <p:nvPr/>
        </p:nvSpPr>
        <p:spPr bwMode="auto">
          <a:xfrm>
            <a:off x="4991100" y="5276850"/>
            <a:ext cx="68263"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0999" name="Line 42"/>
          <p:cNvSpPr>
            <a:spLocks noChangeShapeType="1"/>
          </p:cNvSpPr>
          <p:nvPr/>
        </p:nvSpPr>
        <p:spPr bwMode="auto">
          <a:xfrm>
            <a:off x="4956175" y="5535613"/>
            <a:ext cx="50800"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00" name="Line 43"/>
          <p:cNvSpPr>
            <a:spLocks noChangeShapeType="1"/>
          </p:cNvSpPr>
          <p:nvPr/>
        </p:nvSpPr>
        <p:spPr bwMode="auto">
          <a:xfrm>
            <a:off x="5006975" y="5588000"/>
            <a:ext cx="52388"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01" name="Line 44"/>
          <p:cNvSpPr>
            <a:spLocks noChangeShapeType="1"/>
          </p:cNvSpPr>
          <p:nvPr/>
        </p:nvSpPr>
        <p:spPr bwMode="auto">
          <a:xfrm flipH="1">
            <a:off x="3436938" y="5932488"/>
            <a:ext cx="4227512"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02" name="Line 45"/>
          <p:cNvSpPr>
            <a:spLocks noChangeShapeType="1"/>
          </p:cNvSpPr>
          <p:nvPr/>
        </p:nvSpPr>
        <p:spPr bwMode="auto">
          <a:xfrm flipV="1">
            <a:off x="4041775" y="5673725"/>
            <a:ext cx="103188"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03" name="Line 46"/>
          <p:cNvSpPr>
            <a:spLocks noChangeShapeType="1"/>
          </p:cNvSpPr>
          <p:nvPr/>
        </p:nvSpPr>
        <p:spPr bwMode="auto">
          <a:xfrm flipV="1">
            <a:off x="3833813" y="5811838"/>
            <a:ext cx="104775"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04" name="Freeform 47"/>
          <p:cNvSpPr>
            <a:spLocks/>
          </p:cNvSpPr>
          <p:nvPr/>
        </p:nvSpPr>
        <p:spPr bwMode="auto">
          <a:xfrm>
            <a:off x="3298825" y="5915025"/>
            <a:ext cx="52388" cy="34925"/>
          </a:xfrm>
          <a:custGeom>
            <a:avLst/>
            <a:gdLst>
              <a:gd name="T0" fmla="*/ 27722777 w 33"/>
              <a:gd name="T1" fmla="*/ 0 h 22"/>
              <a:gd name="T2" fmla="*/ 27722777 w 33"/>
              <a:gd name="T3" fmla="*/ 0 h 22"/>
              <a:gd name="T4" fmla="*/ 0 w 33"/>
              <a:gd name="T5" fmla="*/ 0 h 22"/>
              <a:gd name="T6" fmla="*/ 0 w 33"/>
              <a:gd name="T7" fmla="*/ 27722513 h 22"/>
              <a:gd name="T8" fmla="*/ 0 w 33"/>
              <a:gd name="T9" fmla="*/ 27722513 h 22"/>
              <a:gd name="T10" fmla="*/ 0 w 33"/>
              <a:gd name="T11" fmla="*/ 55443438 h 22"/>
              <a:gd name="T12" fmla="*/ 27722777 w 33"/>
              <a:gd name="T13" fmla="*/ 55443438 h 22"/>
              <a:gd name="T14" fmla="*/ 27722777 w 33"/>
              <a:gd name="T15" fmla="*/ 55443438 h 22"/>
              <a:gd name="T16" fmla="*/ 55443967 w 33"/>
              <a:gd name="T17" fmla="*/ 55443438 h 22"/>
              <a:gd name="T18" fmla="*/ 55443967 w 33"/>
              <a:gd name="T19" fmla="*/ 55443438 h 22"/>
              <a:gd name="T20" fmla="*/ 83166744 w 33"/>
              <a:gd name="T21" fmla="*/ 55443438 h 22"/>
              <a:gd name="T22" fmla="*/ 83166744 w 33"/>
              <a:gd name="T23" fmla="*/ 27722513 h 22"/>
              <a:gd name="T24" fmla="*/ 83166744 w 33"/>
              <a:gd name="T25" fmla="*/ 27722513 h 22"/>
              <a:gd name="T26" fmla="*/ 83166744 w 33"/>
              <a:gd name="T27" fmla="*/ 0 h 22"/>
              <a:gd name="T28" fmla="*/ 55443967 w 33"/>
              <a:gd name="T29" fmla="*/ 0 h 22"/>
              <a:gd name="T30" fmla="*/ 55443967 w 33"/>
              <a:gd name="T31" fmla="*/ 0 h 22"/>
              <a:gd name="T32" fmla="*/ 27722777 w 33"/>
              <a:gd name="T33" fmla="*/ 0 h 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22">
                <a:moveTo>
                  <a:pt x="11" y="0"/>
                </a:moveTo>
                <a:lnTo>
                  <a:pt x="11" y="0"/>
                </a:lnTo>
                <a:lnTo>
                  <a:pt x="0" y="0"/>
                </a:lnTo>
                <a:lnTo>
                  <a:pt x="0" y="11"/>
                </a:lnTo>
                <a:lnTo>
                  <a:pt x="0" y="22"/>
                </a:lnTo>
                <a:lnTo>
                  <a:pt x="11" y="22"/>
                </a:lnTo>
                <a:lnTo>
                  <a:pt x="22" y="22"/>
                </a:lnTo>
                <a:lnTo>
                  <a:pt x="33" y="22"/>
                </a:lnTo>
                <a:lnTo>
                  <a:pt x="33" y="11"/>
                </a:lnTo>
                <a:lnTo>
                  <a:pt x="33" y="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05" name="Line 48"/>
          <p:cNvSpPr>
            <a:spLocks noChangeShapeType="1"/>
          </p:cNvSpPr>
          <p:nvPr/>
        </p:nvSpPr>
        <p:spPr bwMode="auto">
          <a:xfrm flipV="1">
            <a:off x="3627438" y="5897563"/>
            <a:ext cx="103187"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06" name="Line 49"/>
          <p:cNvSpPr>
            <a:spLocks noChangeShapeType="1"/>
          </p:cNvSpPr>
          <p:nvPr/>
        </p:nvSpPr>
        <p:spPr bwMode="auto">
          <a:xfrm flipV="1">
            <a:off x="3541713" y="5915025"/>
            <a:ext cx="857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07" name="Freeform 50"/>
          <p:cNvSpPr>
            <a:spLocks/>
          </p:cNvSpPr>
          <p:nvPr/>
        </p:nvSpPr>
        <p:spPr bwMode="auto">
          <a:xfrm>
            <a:off x="3403600" y="5984875"/>
            <a:ext cx="50800" cy="50800"/>
          </a:xfrm>
          <a:custGeom>
            <a:avLst/>
            <a:gdLst>
              <a:gd name="T0" fmla="*/ 27722513 w 32"/>
              <a:gd name="T1" fmla="*/ 0 h 32"/>
              <a:gd name="T2" fmla="*/ 27722513 w 32"/>
              <a:gd name="T3" fmla="*/ 0 h 32"/>
              <a:gd name="T4" fmla="*/ 0 w 32"/>
              <a:gd name="T5" fmla="*/ 25201563 h 32"/>
              <a:gd name="T6" fmla="*/ 0 w 32"/>
              <a:gd name="T7" fmla="*/ 25201563 h 32"/>
              <a:gd name="T8" fmla="*/ 0 w 32"/>
              <a:gd name="T9" fmla="*/ 52924075 h 32"/>
              <a:gd name="T10" fmla="*/ 0 w 32"/>
              <a:gd name="T11" fmla="*/ 52924075 h 32"/>
              <a:gd name="T12" fmla="*/ 27722513 w 32"/>
              <a:gd name="T13" fmla="*/ 52924075 h 32"/>
              <a:gd name="T14" fmla="*/ 27722513 w 32"/>
              <a:gd name="T15" fmla="*/ 80645000 h 32"/>
              <a:gd name="T16" fmla="*/ 52924075 w 32"/>
              <a:gd name="T17" fmla="*/ 80645000 h 32"/>
              <a:gd name="T18" fmla="*/ 52924075 w 32"/>
              <a:gd name="T19" fmla="*/ 52924075 h 32"/>
              <a:gd name="T20" fmla="*/ 80645000 w 32"/>
              <a:gd name="T21" fmla="*/ 52924075 h 32"/>
              <a:gd name="T22" fmla="*/ 80645000 w 32"/>
              <a:gd name="T23" fmla="*/ 52924075 h 32"/>
              <a:gd name="T24" fmla="*/ 80645000 w 32"/>
              <a:gd name="T25" fmla="*/ 25201563 h 32"/>
              <a:gd name="T26" fmla="*/ 80645000 w 32"/>
              <a:gd name="T27" fmla="*/ 25201563 h 32"/>
              <a:gd name="T28" fmla="*/ 52924075 w 32"/>
              <a:gd name="T29" fmla="*/ 0 h 32"/>
              <a:gd name="T30" fmla="*/ 52924075 w 32"/>
              <a:gd name="T31" fmla="*/ 0 h 32"/>
              <a:gd name="T32" fmla="*/ 27722513 w 3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2">
                <a:moveTo>
                  <a:pt x="11" y="0"/>
                </a:moveTo>
                <a:lnTo>
                  <a:pt x="11" y="0"/>
                </a:lnTo>
                <a:lnTo>
                  <a:pt x="0" y="10"/>
                </a:lnTo>
                <a:lnTo>
                  <a:pt x="0" y="21"/>
                </a:lnTo>
                <a:lnTo>
                  <a:pt x="11" y="21"/>
                </a:lnTo>
                <a:lnTo>
                  <a:pt x="11" y="32"/>
                </a:lnTo>
                <a:lnTo>
                  <a:pt x="21" y="32"/>
                </a:lnTo>
                <a:lnTo>
                  <a:pt x="21" y="21"/>
                </a:lnTo>
                <a:lnTo>
                  <a:pt x="32" y="21"/>
                </a:lnTo>
                <a:lnTo>
                  <a:pt x="32" y="10"/>
                </a:lnTo>
                <a:lnTo>
                  <a:pt x="21"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08" name="Line 51"/>
          <p:cNvSpPr>
            <a:spLocks noChangeShapeType="1"/>
          </p:cNvSpPr>
          <p:nvPr/>
        </p:nvSpPr>
        <p:spPr bwMode="auto">
          <a:xfrm>
            <a:off x="3436938" y="5932488"/>
            <a:ext cx="10477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09" name="Line 52"/>
          <p:cNvSpPr>
            <a:spLocks noChangeShapeType="1"/>
          </p:cNvSpPr>
          <p:nvPr/>
        </p:nvSpPr>
        <p:spPr bwMode="auto">
          <a:xfrm flipH="1">
            <a:off x="3386138" y="5932488"/>
            <a:ext cx="8572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10" name="Line 53"/>
          <p:cNvSpPr>
            <a:spLocks noChangeShapeType="1"/>
          </p:cNvSpPr>
          <p:nvPr/>
        </p:nvSpPr>
        <p:spPr bwMode="auto">
          <a:xfrm>
            <a:off x="3436938" y="5915025"/>
            <a:ext cx="1587"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11" name="Line 54"/>
          <p:cNvSpPr>
            <a:spLocks noChangeShapeType="1"/>
          </p:cNvSpPr>
          <p:nvPr/>
        </p:nvSpPr>
        <p:spPr bwMode="auto">
          <a:xfrm flipH="1">
            <a:off x="3386138" y="5759450"/>
            <a:ext cx="857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12" name="Line 55"/>
          <p:cNvSpPr>
            <a:spLocks noChangeShapeType="1"/>
          </p:cNvSpPr>
          <p:nvPr/>
        </p:nvSpPr>
        <p:spPr bwMode="auto">
          <a:xfrm flipV="1">
            <a:off x="3730625" y="5864225"/>
            <a:ext cx="103188"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13" name="Freeform 56"/>
          <p:cNvSpPr>
            <a:spLocks/>
          </p:cNvSpPr>
          <p:nvPr/>
        </p:nvSpPr>
        <p:spPr bwMode="auto">
          <a:xfrm>
            <a:off x="4041775" y="5984875"/>
            <a:ext cx="34925" cy="33338"/>
          </a:xfrm>
          <a:custGeom>
            <a:avLst/>
            <a:gdLst>
              <a:gd name="T0" fmla="*/ 27722513 w 22"/>
              <a:gd name="T1" fmla="*/ 0 h 21"/>
              <a:gd name="T2" fmla="*/ 0 w 22"/>
              <a:gd name="T3" fmla="*/ 52924869 h 21"/>
              <a:gd name="T4" fmla="*/ 55443438 w 22"/>
              <a:gd name="T5" fmla="*/ 52924869 h 21"/>
              <a:gd name="T6" fmla="*/ 0 60000 65536"/>
              <a:gd name="T7" fmla="*/ 0 60000 65536"/>
              <a:gd name="T8" fmla="*/ 0 60000 65536"/>
            </a:gdLst>
            <a:ahLst/>
            <a:cxnLst>
              <a:cxn ang="T6">
                <a:pos x="T0" y="T1"/>
              </a:cxn>
              <a:cxn ang="T7">
                <a:pos x="T2" y="T3"/>
              </a:cxn>
              <a:cxn ang="T8">
                <a:pos x="T4" y="T5"/>
              </a:cxn>
            </a:cxnLst>
            <a:rect l="0" t="0" r="r" b="b"/>
            <a:pathLst>
              <a:path w="22" h="21">
                <a:moveTo>
                  <a:pt x="11" y="0"/>
                </a:moveTo>
                <a:lnTo>
                  <a:pt x="0" y="21"/>
                </a:lnTo>
                <a:lnTo>
                  <a:pt x="22" y="21"/>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14" name="Line 57"/>
          <p:cNvSpPr>
            <a:spLocks noChangeShapeType="1"/>
          </p:cNvSpPr>
          <p:nvPr/>
        </p:nvSpPr>
        <p:spPr bwMode="auto">
          <a:xfrm>
            <a:off x="4059238" y="5984875"/>
            <a:ext cx="1587"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15" name="Freeform 58"/>
          <p:cNvSpPr>
            <a:spLocks/>
          </p:cNvSpPr>
          <p:nvPr/>
        </p:nvSpPr>
        <p:spPr bwMode="auto">
          <a:xfrm>
            <a:off x="4092575" y="5984875"/>
            <a:ext cx="52388" cy="50800"/>
          </a:xfrm>
          <a:custGeom>
            <a:avLst/>
            <a:gdLst>
              <a:gd name="T0" fmla="*/ 27722777 w 33"/>
              <a:gd name="T1" fmla="*/ 0 h 32"/>
              <a:gd name="T2" fmla="*/ 27722777 w 33"/>
              <a:gd name="T3" fmla="*/ 0 h 32"/>
              <a:gd name="T4" fmla="*/ 0 w 33"/>
              <a:gd name="T5" fmla="*/ 25201563 h 32"/>
              <a:gd name="T6" fmla="*/ 0 w 33"/>
              <a:gd name="T7" fmla="*/ 25201563 h 32"/>
              <a:gd name="T8" fmla="*/ 0 w 33"/>
              <a:gd name="T9" fmla="*/ 52924075 h 32"/>
              <a:gd name="T10" fmla="*/ 0 w 33"/>
              <a:gd name="T11" fmla="*/ 52924075 h 32"/>
              <a:gd name="T12" fmla="*/ 27722777 w 33"/>
              <a:gd name="T13" fmla="*/ 52924075 h 32"/>
              <a:gd name="T14" fmla="*/ 27722777 w 33"/>
              <a:gd name="T15" fmla="*/ 80645000 h 32"/>
              <a:gd name="T16" fmla="*/ 55443967 w 33"/>
              <a:gd name="T17" fmla="*/ 80645000 h 32"/>
              <a:gd name="T18" fmla="*/ 55443967 w 33"/>
              <a:gd name="T19" fmla="*/ 52924075 h 32"/>
              <a:gd name="T20" fmla="*/ 83166744 w 33"/>
              <a:gd name="T21" fmla="*/ 52924075 h 32"/>
              <a:gd name="T22" fmla="*/ 83166744 w 33"/>
              <a:gd name="T23" fmla="*/ 52924075 h 32"/>
              <a:gd name="T24" fmla="*/ 83166744 w 33"/>
              <a:gd name="T25" fmla="*/ 25201563 h 32"/>
              <a:gd name="T26" fmla="*/ 83166744 w 33"/>
              <a:gd name="T27" fmla="*/ 25201563 h 32"/>
              <a:gd name="T28" fmla="*/ 55443967 w 33"/>
              <a:gd name="T29" fmla="*/ 0 h 32"/>
              <a:gd name="T30" fmla="*/ 55443967 w 33"/>
              <a:gd name="T31" fmla="*/ 0 h 32"/>
              <a:gd name="T32" fmla="*/ 27722777 w 33"/>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32">
                <a:moveTo>
                  <a:pt x="11" y="0"/>
                </a:moveTo>
                <a:lnTo>
                  <a:pt x="11" y="0"/>
                </a:lnTo>
                <a:lnTo>
                  <a:pt x="0" y="10"/>
                </a:lnTo>
                <a:lnTo>
                  <a:pt x="0" y="21"/>
                </a:lnTo>
                <a:lnTo>
                  <a:pt x="11" y="21"/>
                </a:lnTo>
                <a:lnTo>
                  <a:pt x="11" y="32"/>
                </a:lnTo>
                <a:lnTo>
                  <a:pt x="22" y="32"/>
                </a:lnTo>
                <a:lnTo>
                  <a:pt x="22" y="21"/>
                </a:lnTo>
                <a:lnTo>
                  <a:pt x="33" y="21"/>
                </a:lnTo>
                <a:lnTo>
                  <a:pt x="33"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16" name="Freeform 59"/>
          <p:cNvSpPr>
            <a:spLocks/>
          </p:cNvSpPr>
          <p:nvPr/>
        </p:nvSpPr>
        <p:spPr bwMode="auto">
          <a:xfrm>
            <a:off x="4162425" y="5984875"/>
            <a:ext cx="50800" cy="50800"/>
          </a:xfrm>
          <a:custGeom>
            <a:avLst/>
            <a:gdLst>
              <a:gd name="T0" fmla="*/ 27722513 w 32"/>
              <a:gd name="T1" fmla="*/ 0 h 32"/>
              <a:gd name="T2" fmla="*/ 27722513 w 32"/>
              <a:gd name="T3" fmla="*/ 0 h 32"/>
              <a:gd name="T4" fmla="*/ 0 w 32"/>
              <a:gd name="T5" fmla="*/ 25201563 h 32"/>
              <a:gd name="T6" fmla="*/ 0 w 32"/>
              <a:gd name="T7" fmla="*/ 25201563 h 32"/>
              <a:gd name="T8" fmla="*/ 0 w 32"/>
              <a:gd name="T9" fmla="*/ 52924075 h 32"/>
              <a:gd name="T10" fmla="*/ 0 w 32"/>
              <a:gd name="T11" fmla="*/ 52924075 h 32"/>
              <a:gd name="T12" fmla="*/ 27722513 w 32"/>
              <a:gd name="T13" fmla="*/ 52924075 h 32"/>
              <a:gd name="T14" fmla="*/ 27722513 w 32"/>
              <a:gd name="T15" fmla="*/ 80645000 h 32"/>
              <a:gd name="T16" fmla="*/ 55443438 w 32"/>
              <a:gd name="T17" fmla="*/ 80645000 h 32"/>
              <a:gd name="T18" fmla="*/ 55443438 w 32"/>
              <a:gd name="T19" fmla="*/ 52924075 h 32"/>
              <a:gd name="T20" fmla="*/ 55443438 w 32"/>
              <a:gd name="T21" fmla="*/ 52924075 h 32"/>
              <a:gd name="T22" fmla="*/ 80645000 w 32"/>
              <a:gd name="T23" fmla="*/ 52924075 h 32"/>
              <a:gd name="T24" fmla="*/ 80645000 w 32"/>
              <a:gd name="T25" fmla="*/ 25201563 h 32"/>
              <a:gd name="T26" fmla="*/ 55443438 w 32"/>
              <a:gd name="T27" fmla="*/ 25201563 h 32"/>
              <a:gd name="T28" fmla="*/ 55443438 w 32"/>
              <a:gd name="T29" fmla="*/ 0 h 32"/>
              <a:gd name="T30" fmla="*/ 55443438 w 32"/>
              <a:gd name="T31" fmla="*/ 0 h 32"/>
              <a:gd name="T32" fmla="*/ 27722513 w 3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2">
                <a:moveTo>
                  <a:pt x="11" y="0"/>
                </a:moveTo>
                <a:lnTo>
                  <a:pt x="11" y="0"/>
                </a:lnTo>
                <a:lnTo>
                  <a:pt x="0" y="10"/>
                </a:lnTo>
                <a:lnTo>
                  <a:pt x="0" y="21"/>
                </a:lnTo>
                <a:lnTo>
                  <a:pt x="11" y="21"/>
                </a:lnTo>
                <a:lnTo>
                  <a:pt x="11" y="32"/>
                </a:lnTo>
                <a:lnTo>
                  <a:pt x="22" y="32"/>
                </a:lnTo>
                <a:lnTo>
                  <a:pt x="22" y="21"/>
                </a:lnTo>
                <a:lnTo>
                  <a:pt x="32" y="21"/>
                </a:lnTo>
                <a:lnTo>
                  <a:pt x="32" y="10"/>
                </a:lnTo>
                <a:lnTo>
                  <a:pt x="22"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17" name="Freeform 60"/>
          <p:cNvSpPr>
            <a:spLocks/>
          </p:cNvSpPr>
          <p:nvPr/>
        </p:nvSpPr>
        <p:spPr bwMode="auto">
          <a:xfrm>
            <a:off x="4230688" y="5984875"/>
            <a:ext cx="34925" cy="50800"/>
          </a:xfrm>
          <a:custGeom>
            <a:avLst/>
            <a:gdLst>
              <a:gd name="T0" fmla="*/ 27722513 w 22"/>
              <a:gd name="T1" fmla="*/ 0 h 32"/>
              <a:gd name="T2" fmla="*/ 0 w 22"/>
              <a:gd name="T3" fmla="*/ 0 h 32"/>
              <a:gd name="T4" fmla="*/ 0 w 22"/>
              <a:gd name="T5" fmla="*/ 25201563 h 32"/>
              <a:gd name="T6" fmla="*/ 0 w 22"/>
              <a:gd name="T7" fmla="*/ 25201563 h 32"/>
              <a:gd name="T8" fmla="*/ 0 w 22"/>
              <a:gd name="T9" fmla="*/ 52924075 h 32"/>
              <a:gd name="T10" fmla="*/ 0 w 22"/>
              <a:gd name="T11" fmla="*/ 52924075 h 32"/>
              <a:gd name="T12" fmla="*/ 0 w 22"/>
              <a:gd name="T13" fmla="*/ 52924075 h 32"/>
              <a:gd name="T14" fmla="*/ 27722513 w 22"/>
              <a:gd name="T15" fmla="*/ 80645000 h 32"/>
              <a:gd name="T16" fmla="*/ 27722513 w 22"/>
              <a:gd name="T17" fmla="*/ 80645000 h 32"/>
              <a:gd name="T18" fmla="*/ 55443438 w 22"/>
              <a:gd name="T19" fmla="*/ 52924075 h 32"/>
              <a:gd name="T20" fmla="*/ 55443438 w 22"/>
              <a:gd name="T21" fmla="*/ 52924075 h 32"/>
              <a:gd name="T22" fmla="*/ 55443438 w 22"/>
              <a:gd name="T23" fmla="*/ 52924075 h 32"/>
              <a:gd name="T24" fmla="*/ 55443438 w 22"/>
              <a:gd name="T25" fmla="*/ 25201563 h 32"/>
              <a:gd name="T26" fmla="*/ 55443438 w 22"/>
              <a:gd name="T27" fmla="*/ 25201563 h 32"/>
              <a:gd name="T28" fmla="*/ 55443438 w 22"/>
              <a:gd name="T29" fmla="*/ 0 h 32"/>
              <a:gd name="T30" fmla="*/ 27722513 w 22"/>
              <a:gd name="T31" fmla="*/ 0 h 32"/>
              <a:gd name="T32" fmla="*/ 27722513 w 2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11" y="0"/>
                </a:moveTo>
                <a:lnTo>
                  <a:pt x="0" y="0"/>
                </a:lnTo>
                <a:lnTo>
                  <a:pt x="0" y="10"/>
                </a:lnTo>
                <a:lnTo>
                  <a:pt x="0" y="21"/>
                </a:lnTo>
                <a:lnTo>
                  <a:pt x="11" y="32"/>
                </a:lnTo>
                <a:lnTo>
                  <a:pt x="22" y="21"/>
                </a:lnTo>
                <a:lnTo>
                  <a:pt x="22"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18" name="Line 61"/>
          <p:cNvSpPr>
            <a:spLocks noChangeShapeType="1"/>
          </p:cNvSpPr>
          <p:nvPr/>
        </p:nvSpPr>
        <p:spPr bwMode="auto">
          <a:xfrm>
            <a:off x="4144963" y="5915025"/>
            <a:ext cx="1587"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19" name="Line 62"/>
          <p:cNvSpPr>
            <a:spLocks noChangeShapeType="1"/>
          </p:cNvSpPr>
          <p:nvPr/>
        </p:nvSpPr>
        <p:spPr bwMode="auto">
          <a:xfrm flipV="1">
            <a:off x="3938588" y="5741988"/>
            <a:ext cx="103187"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20" name="Freeform 63"/>
          <p:cNvSpPr>
            <a:spLocks/>
          </p:cNvSpPr>
          <p:nvPr/>
        </p:nvSpPr>
        <p:spPr bwMode="auto">
          <a:xfrm>
            <a:off x="4732338" y="5984875"/>
            <a:ext cx="50800" cy="50800"/>
          </a:xfrm>
          <a:custGeom>
            <a:avLst/>
            <a:gdLst>
              <a:gd name="T0" fmla="*/ 25201563 w 32"/>
              <a:gd name="T1" fmla="*/ 0 h 32"/>
              <a:gd name="T2" fmla="*/ 25201563 w 32"/>
              <a:gd name="T3" fmla="*/ 0 h 32"/>
              <a:gd name="T4" fmla="*/ 0 w 32"/>
              <a:gd name="T5" fmla="*/ 0 h 32"/>
              <a:gd name="T6" fmla="*/ 0 w 32"/>
              <a:gd name="T7" fmla="*/ 25201563 h 32"/>
              <a:gd name="T8" fmla="*/ 25201563 w 32"/>
              <a:gd name="T9" fmla="*/ 25201563 h 32"/>
              <a:gd name="T10" fmla="*/ 25201563 w 32"/>
              <a:gd name="T11" fmla="*/ 25201563 h 32"/>
              <a:gd name="T12" fmla="*/ 52924075 w 32"/>
              <a:gd name="T13" fmla="*/ 25201563 h 32"/>
              <a:gd name="T14" fmla="*/ 52924075 w 32"/>
              <a:gd name="T15" fmla="*/ 25201563 h 32"/>
              <a:gd name="T16" fmla="*/ 80645000 w 32"/>
              <a:gd name="T17" fmla="*/ 52924075 h 32"/>
              <a:gd name="T18" fmla="*/ 80645000 w 32"/>
              <a:gd name="T19" fmla="*/ 52924075 h 32"/>
              <a:gd name="T20" fmla="*/ 80645000 w 32"/>
              <a:gd name="T21" fmla="*/ 52924075 h 32"/>
              <a:gd name="T22" fmla="*/ 80645000 w 32"/>
              <a:gd name="T23" fmla="*/ 52924075 h 32"/>
              <a:gd name="T24" fmla="*/ 80645000 w 32"/>
              <a:gd name="T25" fmla="*/ 52924075 h 32"/>
              <a:gd name="T26" fmla="*/ 52924075 w 32"/>
              <a:gd name="T27" fmla="*/ 80645000 h 32"/>
              <a:gd name="T28" fmla="*/ 25201563 w 32"/>
              <a:gd name="T29" fmla="*/ 80645000 h 32"/>
              <a:gd name="T30" fmla="*/ 25201563 w 32"/>
              <a:gd name="T31" fmla="*/ 52924075 h 32"/>
              <a:gd name="T32" fmla="*/ 0 w 32"/>
              <a:gd name="T33" fmla="*/ 52924075 h 32"/>
              <a:gd name="T34" fmla="*/ 0 w 32"/>
              <a:gd name="T35" fmla="*/ 52924075 h 32"/>
              <a:gd name="T36" fmla="*/ 0 w 32"/>
              <a:gd name="T37" fmla="*/ 52924075 h 32"/>
              <a:gd name="T38" fmla="*/ 0 w 32"/>
              <a:gd name="T39" fmla="*/ 52924075 h 32"/>
              <a:gd name="T40" fmla="*/ 25201563 w 32"/>
              <a:gd name="T41" fmla="*/ 25201563 h 32"/>
              <a:gd name="T42" fmla="*/ 25201563 w 32"/>
              <a:gd name="T43" fmla="*/ 25201563 h 32"/>
              <a:gd name="T44" fmla="*/ 52924075 w 32"/>
              <a:gd name="T45" fmla="*/ 25201563 h 32"/>
              <a:gd name="T46" fmla="*/ 80645000 w 32"/>
              <a:gd name="T47" fmla="*/ 25201563 h 32"/>
              <a:gd name="T48" fmla="*/ 80645000 w 32"/>
              <a:gd name="T49" fmla="*/ 25201563 h 32"/>
              <a:gd name="T50" fmla="*/ 80645000 w 32"/>
              <a:gd name="T51" fmla="*/ 0 h 32"/>
              <a:gd name="T52" fmla="*/ 80645000 w 32"/>
              <a:gd name="T53" fmla="*/ 0 h 32"/>
              <a:gd name="T54" fmla="*/ 52924075 w 32"/>
              <a:gd name="T55" fmla="*/ 0 h 32"/>
              <a:gd name="T56" fmla="*/ 25201563 w 32"/>
              <a:gd name="T57" fmla="*/ 0 h 3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2" h="32">
                <a:moveTo>
                  <a:pt x="10" y="0"/>
                </a:moveTo>
                <a:lnTo>
                  <a:pt x="10" y="0"/>
                </a:lnTo>
                <a:lnTo>
                  <a:pt x="0" y="0"/>
                </a:lnTo>
                <a:lnTo>
                  <a:pt x="0" y="10"/>
                </a:lnTo>
                <a:lnTo>
                  <a:pt x="10" y="10"/>
                </a:lnTo>
                <a:lnTo>
                  <a:pt x="21" y="10"/>
                </a:lnTo>
                <a:lnTo>
                  <a:pt x="32" y="21"/>
                </a:lnTo>
                <a:lnTo>
                  <a:pt x="21" y="32"/>
                </a:lnTo>
                <a:lnTo>
                  <a:pt x="10" y="32"/>
                </a:lnTo>
                <a:lnTo>
                  <a:pt x="10" y="21"/>
                </a:lnTo>
                <a:lnTo>
                  <a:pt x="0" y="21"/>
                </a:lnTo>
                <a:lnTo>
                  <a:pt x="10" y="10"/>
                </a:lnTo>
                <a:lnTo>
                  <a:pt x="21" y="10"/>
                </a:lnTo>
                <a:lnTo>
                  <a:pt x="32" y="10"/>
                </a:lnTo>
                <a:lnTo>
                  <a:pt x="32" y="0"/>
                </a:lnTo>
                <a:lnTo>
                  <a:pt x="21" y="0"/>
                </a:lnTo>
                <a:lnTo>
                  <a:pt x="10"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21" name="Freeform 64"/>
          <p:cNvSpPr>
            <a:spLocks/>
          </p:cNvSpPr>
          <p:nvPr/>
        </p:nvSpPr>
        <p:spPr bwMode="auto">
          <a:xfrm>
            <a:off x="4800600" y="5984875"/>
            <a:ext cx="52388" cy="50800"/>
          </a:xfrm>
          <a:custGeom>
            <a:avLst/>
            <a:gdLst>
              <a:gd name="T0" fmla="*/ 27722777 w 33"/>
              <a:gd name="T1" fmla="*/ 0 h 32"/>
              <a:gd name="T2" fmla="*/ 27722777 w 33"/>
              <a:gd name="T3" fmla="*/ 0 h 32"/>
              <a:gd name="T4" fmla="*/ 0 w 33"/>
              <a:gd name="T5" fmla="*/ 25201563 h 32"/>
              <a:gd name="T6" fmla="*/ 0 w 33"/>
              <a:gd name="T7" fmla="*/ 25201563 h 32"/>
              <a:gd name="T8" fmla="*/ 0 w 33"/>
              <a:gd name="T9" fmla="*/ 52924075 h 32"/>
              <a:gd name="T10" fmla="*/ 0 w 33"/>
              <a:gd name="T11" fmla="*/ 52924075 h 32"/>
              <a:gd name="T12" fmla="*/ 27722777 w 33"/>
              <a:gd name="T13" fmla="*/ 52924075 h 32"/>
              <a:gd name="T14" fmla="*/ 27722777 w 33"/>
              <a:gd name="T15" fmla="*/ 80645000 h 32"/>
              <a:gd name="T16" fmla="*/ 55443967 w 33"/>
              <a:gd name="T17" fmla="*/ 80645000 h 32"/>
              <a:gd name="T18" fmla="*/ 55443967 w 33"/>
              <a:gd name="T19" fmla="*/ 52924075 h 32"/>
              <a:gd name="T20" fmla="*/ 83166744 w 33"/>
              <a:gd name="T21" fmla="*/ 52924075 h 32"/>
              <a:gd name="T22" fmla="*/ 83166744 w 33"/>
              <a:gd name="T23" fmla="*/ 52924075 h 32"/>
              <a:gd name="T24" fmla="*/ 83166744 w 33"/>
              <a:gd name="T25" fmla="*/ 25201563 h 32"/>
              <a:gd name="T26" fmla="*/ 83166744 w 33"/>
              <a:gd name="T27" fmla="*/ 25201563 h 32"/>
              <a:gd name="T28" fmla="*/ 55443967 w 33"/>
              <a:gd name="T29" fmla="*/ 0 h 32"/>
              <a:gd name="T30" fmla="*/ 55443967 w 33"/>
              <a:gd name="T31" fmla="*/ 0 h 32"/>
              <a:gd name="T32" fmla="*/ 27722777 w 33"/>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32">
                <a:moveTo>
                  <a:pt x="11" y="0"/>
                </a:moveTo>
                <a:lnTo>
                  <a:pt x="11" y="0"/>
                </a:lnTo>
                <a:lnTo>
                  <a:pt x="0" y="10"/>
                </a:lnTo>
                <a:lnTo>
                  <a:pt x="0" y="21"/>
                </a:lnTo>
                <a:lnTo>
                  <a:pt x="11" y="21"/>
                </a:lnTo>
                <a:lnTo>
                  <a:pt x="11" y="32"/>
                </a:lnTo>
                <a:lnTo>
                  <a:pt x="22" y="32"/>
                </a:lnTo>
                <a:lnTo>
                  <a:pt x="22" y="21"/>
                </a:lnTo>
                <a:lnTo>
                  <a:pt x="33" y="21"/>
                </a:lnTo>
                <a:lnTo>
                  <a:pt x="33"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22" name="Freeform 65"/>
          <p:cNvSpPr>
            <a:spLocks/>
          </p:cNvSpPr>
          <p:nvPr/>
        </p:nvSpPr>
        <p:spPr bwMode="auto">
          <a:xfrm>
            <a:off x="4868863" y="5984875"/>
            <a:ext cx="52387" cy="50800"/>
          </a:xfrm>
          <a:custGeom>
            <a:avLst/>
            <a:gdLst>
              <a:gd name="T0" fmla="*/ 27720660 w 33"/>
              <a:gd name="T1" fmla="*/ 0 h 32"/>
              <a:gd name="T2" fmla="*/ 0 w 33"/>
              <a:gd name="T3" fmla="*/ 0 h 32"/>
              <a:gd name="T4" fmla="*/ 0 w 33"/>
              <a:gd name="T5" fmla="*/ 25201563 h 32"/>
              <a:gd name="T6" fmla="*/ 0 w 33"/>
              <a:gd name="T7" fmla="*/ 25201563 h 32"/>
              <a:gd name="T8" fmla="*/ 0 w 33"/>
              <a:gd name="T9" fmla="*/ 52924075 h 32"/>
              <a:gd name="T10" fmla="*/ 0 w 33"/>
              <a:gd name="T11" fmla="*/ 52924075 h 32"/>
              <a:gd name="T12" fmla="*/ 0 w 33"/>
              <a:gd name="T13" fmla="*/ 52924075 h 32"/>
              <a:gd name="T14" fmla="*/ 27720660 w 33"/>
              <a:gd name="T15" fmla="*/ 80645000 h 32"/>
              <a:gd name="T16" fmla="*/ 27720660 w 33"/>
              <a:gd name="T17" fmla="*/ 80645000 h 32"/>
              <a:gd name="T18" fmla="*/ 55442908 w 33"/>
              <a:gd name="T19" fmla="*/ 52924075 h 32"/>
              <a:gd name="T20" fmla="*/ 55442908 w 33"/>
              <a:gd name="T21" fmla="*/ 52924075 h 32"/>
              <a:gd name="T22" fmla="*/ 83163569 w 33"/>
              <a:gd name="T23" fmla="*/ 52924075 h 32"/>
              <a:gd name="T24" fmla="*/ 83163569 w 33"/>
              <a:gd name="T25" fmla="*/ 25201563 h 32"/>
              <a:gd name="T26" fmla="*/ 55442908 w 33"/>
              <a:gd name="T27" fmla="*/ 25201563 h 32"/>
              <a:gd name="T28" fmla="*/ 55442908 w 33"/>
              <a:gd name="T29" fmla="*/ 0 h 32"/>
              <a:gd name="T30" fmla="*/ 27720660 w 33"/>
              <a:gd name="T31" fmla="*/ 0 h 32"/>
              <a:gd name="T32" fmla="*/ 27720660 w 33"/>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32">
                <a:moveTo>
                  <a:pt x="11" y="0"/>
                </a:moveTo>
                <a:lnTo>
                  <a:pt x="0" y="0"/>
                </a:lnTo>
                <a:lnTo>
                  <a:pt x="0" y="10"/>
                </a:lnTo>
                <a:lnTo>
                  <a:pt x="0" y="21"/>
                </a:lnTo>
                <a:lnTo>
                  <a:pt x="11" y="32"/>
                </a:lnTo>
                <a:lnTo>
                  <a:pt x="22" y="21"/>
                </a:lnTo>
                <a:lnTo>
                  <a:pt x="33" y="21"/>
                </a:lnTo>
                <a:lnTo>
                  <a:pt x="33" y="10"/>
                </a:lnTo>
                <a:lnTo>
                  <a:pt x="22"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23" name="Freeform 66"/>
          <p:cNvSpPr>
            <a:spLocks/>
          </p:cNvSpPr>
          <p:nvPr/>
        </p:nvSpPr>
        <p:spPr bwMode="auto">
          <a:xfrm>
            <a:off x="4938713" y="5984875"/>
            <a:ext cx="34925" cy="50800"/>
          </a:xfrm>
          <a:custGeom>
            <a:avLst/>
            <a:gdLst>
              <a:gd name="T0" fmla="*/ 27722513 w 22"/>
              <a:gd name="T1" fmla="*/ 0 h 32"/>
              <a:gd name="T2" fmla="*/ 0 w 22"/>
              <a:gd name="T3" fmla="*/ 0 h 32"/>
              <a:gd name="T4" fmla="*/ 0 w 22"/>
              <a:gd name="T5" fmla="*/ 25201563 h 32"/>
              <a:gd name="T6" fmla="*/ 0 w 22"/>
              <a:gd name="T7" fmla="*/ 25201563 h 32"/>
              <a:gd name="T8" fmla="*/ 0 w 22"/>
              <a:gd name="T9" fmla="*/ 52924075 h 32"/>
              <a:gd name="T10" fmla="*/ 0 w 22"/>
              <a:gd name="T11" fmla="*/ 52924075 h 32"/>
              <a:gd name="T12" fmla="*/ 0 w 22"/>
              <a:gd name="T13" fmla="*/ 52924075 h 32"/>
              <a:gd name="T14" fmla="*/ 27722513 w 22"/>
              <a:gd name="T15" fmla="*/ 80645000 h 32"/>
              <a:gd name="T16" fmla="*/ 27722513 w 22"/>
              <a:gd name="T17" fmla="*/ 80645000 h 32"/>
              <a:gd name="T18" fmla="*/ 55443438 w 22"/>
              <a:gd name="T19" fmla="*/ 52924075 h 32"/>
              <a:gd name="T20" fmla="*/ 55443438 w 22"/>
              <a:gd name="T21" fmla="*/ 52924075 h 32"/>
              <a:gd name="T22" fmla="*/ 55443438 w 22"/>
              <a:gd name="T23" fmla="*/ 52924075 h 32"/>
              <a:gd name="T24" fmla="*/ 55443438 w 22"/>
              <a:gd name="T25" fmla="*/ 25201563 h 32"/>
              <a:gd name="T26" fmla="*/ 55443438 w 22"/>
              <a:gd name="T27" fmla="*/ 25201563 h 32"/>
              <a:gd name="T28" fmla="*/ 55443438 w 22"/>
              <a:gd name="T29" fmla="*/ 0 h 32"/>
              <a:gd name="T30" fmla="*/ 27722513 w 22"/>
              <a:gd name="T31" fmla="*/ 0 h 32"/>
              <a:gd name="T32" fmla="*/ 27722513 w 2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11" y="0"/>
                </a:moveTo>
                <a:lnTo>
                  <a:pt x="0" y="0"/>
                </a:lnTo>
                <a:lnTo>
                  <a:pt x="0" y="10"/>
                </a:lnTo>
                <a:lnTo>
                  <a:pt x="0" y="21"/>
                </a:lnTo>
                <a:lnTo>
                  <a:pt x="11" y="32"/>
                </a:lnTo>
                <a:lnTo>
                  <a:pt x="22" y="21"/>
                </a:lnTo>
                <a:lnTo>
                  <a:pt x="22"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24" name="Line 67"/>
          <p:cNvSpPr>
            <a:spLocks noChangeShapeType="1"/>
          </p:cNvSpPr>
          <p:nvPr/>
        </p:nvSpPr>
        <p:spPr bwMode="auto">
          <a:xfrm>
            <a:off x="4852988" y="5915025"/>
            <a:ext cx="1587"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25" name="Line 68"/>
          <p:cNvSpPr>
            <a:spLocks noChangeShapeType="1"/>
          </p:cNvSpPr>
          <p:nvPr/>
        </p:nvSpPr>
        <p:spPr bwMode="auto">
          <a:xfrm flipV="1">
            <a:off x="4732338" y="4914900"/>
            <a:ext cx="103187" cy="1381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26" name="Line 69"/>
          <p:cNvSpPr>
            <a:spLocks noChangeShapeType="1"/>
          </p:cNvSpPr>
          <p:nvPr/>
        </p:nvSpPr>
        <p:spPr bwMode="auto">
          <a:xfrm flipV="1">
            <a:off x="3989388" y="4932363"/>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27" name="Line 70"/>
          <p:cNvSpPr>
            <a:spLocks noChangeShapeType="1"/>
          </p:cNvSpPr>
          <p:nvPr/>
        </p:nvSpPr>
        <p:spPr bwMode="auto">
          <a:xfrm flipV="1">
            <a:off x="3989388" y="4932363"/>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28" name="Line 71"/>
          <p:cNvSpPr>
            <a:spLocks noChangeShapeType="1"/>
          </p:cNvSpPr>
          <p:nvPr/>
        </p:nvSpPr>
        <p:spPr bwMode="auto">
          <a:xfrm flipV="1">
            <a:off x="4127500" y="5000625"/>
            <a:ext cx="52388" cy="873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29" name="Line 72"/>
          <p:cNvSpPr>
            <a:spLocks noChangeShapeType="1"/>
          </p:cNvSpPr>
          <p:nvPr/>
        </p:nvSpPr>
        <p:spPr bwMode="auto">
          <a:xfrm flipV="1">
            <a:off x="4335463" y="4984750"/>
            <a:ext cx="15875"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30" name="Line 73"/>
          <p:cNvSpPr>
            <a:spLocks noChangeShapeType="1"/>
          </p:cNvSpPr>
          <p:nvPr/>
        </p:nvSpPr>
        <p:spPr bwMode="auto">
          <a:xfrm flipV="1">
            <a:off x="4921250" y="5018088"/>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31" name="Line 74"/>
          <p:cNvSpPr>
            <a:spLocks noChangeShapeType="1"/>
          </p:cNvSpPr>
          <p:nvPr/>
        </p:nvSpPr>
        <p:spPr bwMode="auto">
          <a:xfrm flipV="1">
            <a:off x="4524375" y="4984750"/>
            <a:ext cx="34925"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32" name="Line 75"/>
          <p:cNvSpPr>
            <a:spLocks noChangeShapeType="1"/>
          </p:cNvSpPr>
          <p:nvPr/>
        </p:nvSpPr>
        <p:spPr bwMode="auto">
          <a:xfrm>
            <a:off x="4403725" y="5018088"/>
            <a:ext cx="857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33" name="Line 76"/>
          <p:cNvSpPr>
            <a:spLocks noChangeShapeType="1"/>
          </p:cNvSpPr>
          <p:nvPr/>
        </p:nvSpPr>
        <p:spPr bwMode="auto">
          <a:xfrm>
            <a:off x="4403725" y="5018088"/>
            <a:ext cx="857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34" name="Freeform 77"/>
          <p:cNvSpPr>
            <a:spLocks/>
          </p:cNvSpPr>
          <p:nvPr/>
        </p:nvSpPr>
        <p:spPr bwMode="auto">
          <a:xfrm>
            <a:off x="3436938" y="5000625"/>
            <a:ext cx="52387" cy="34925"/>
          </a:xfrm>
          <a:custGeom>
            <a:avLst/>
            <a:gdLst>
              <a:gd name="T0" fmla="*/ 27720660 w 33"/>
              <a:gd name="T1" fmla="*/ 0 h 22"/>
              <a:gd name="T2" fmla="*/ 83163569 w 33"/>
              <a:gd name="T3" fmla="*/ 0 h 22"/>
              <a:gd name="T4" fmla="*/ 55442908 w 33"/>
              <a:gd name="T5" fmla="*/ 27722513 h 22"/>
              <a:gd name="T6" fmla="*/ 55442908 w 33"/>
              <a:gd name="T7" fmla="*/ 27722513 h 22"/>
              <a:gd name="T8" fmla="*/ 83163569 w 33"/>
              <a:gd name="T9" fmla="*/ 27722513 h 22"/>
              <a:gd name="T10" fmla="*/ 83163569 w 33"/>
              <a:gd name="T11" fmla="*/ 27722513 h 22"/>
              <a:gd name="T12" fmla="*/ 83163569 w 33"/>
              <a:gd name="T13" fmla="*/ 27722513 h 22"/>
              <a:gd name="T14" fmla="*/ 83163569 w 33"/>
              <a:gd name="T15" fmla="*/ 55443438 h 22"/>
              <a:gd name="T16" fmla="*/ 83163569 w 33"/>
              <a:gd name="T17" fmla="*/ 55443438 h 22"/>
              <a:gd name="T18" fmla="*/ 55442908 w 33"/>
              <a:gd name="T19" fmla="*/ 55443438 h 22"/>
              <a:gd name="T20" fmla="*/ 55442908 w 33"/>
              <a:gd name="T21" fmla="*/ 55443438 h 22"/>
              <a:gd name="T22" fmla="*/ 27720660 w 33"/>
              <a:gd name="T23" fmla="*/ 55443438 h 22"/>
              <a:gd name="T24" fmla="*/ 27720660 w 33"/>
              <a:gd name="T25" fmla="*/ 55443438 h 22"/>
              <a:gd name="T26" fmla="*/ 27720660 w 33"/>
              <a:gd name="T27" fmla="*/ 55443438 h 22"/>
              <a:gd name="T28" fmla="*/ 0 w 33"/>
              <a:gd name="T29" fmla="*/ 55443438 h 2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3" h="22">
                <a:moveTo>
                  <a:pt x="11" y="0"/>
                </a:moveTo>
                <a:lnTo>
                  <a:pt x="33" y="0"/>
                </a:lnTo>
                <a:lnTo>
                  <a:pt x="22" y="11"/>
                </a:lnTo>
                <a:lnTo>
                  <a:pt x="33" y="11"/>
                </a:lnTo>
                <a:lnTo>
                  <a:pt x="33" y="22"/>
                </a:lnTo>
                <a:lnTo>
                  <a:pt x="22" y="22"/>
                </a:lnTo>
                <a:lnTo>
                  <a:pt x="11" y="22"/>
                </a:lnTo>
                <a:lnTo>
                  <a:pt x="0"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35" name="Freeform 78"/>
          <p:cNvSpPr>
            <a:spLocks/>
          </p:cNvSpPr>
          <p:nvPr/>
        </p:nvSpPr>
        <p:spPr bwMode="auto">
          <a:xfrm>
            <a:off x="3506788" y="5000625"/>
            <a:ext cx="52387" cy="34925"/>
          </a:xfrm>
          <a:custGeom>
            <a:avLst/>
            <a:gdLst>
              <a:gd name="T0" fmla="*/ 27720660 w 33"/>
              <a:gd name="T1" fmla="*/ 0 h 22"/>
              <a:gd name="T2" fmla="*/ 27720660 w 33"/>
              <a:gd name="T3" fmla="*/ 0 h 22"/>
              <a:gd name="T4" fmla="*/ 27720660 w 33"/>
              <a:gd name="T5" fmla="*/ 0 h 22"/>
              <a:gd name="T6" fmla="*/ 0 w 33"/>
              <a:gd name="T7" fmla="*/ 27722513 h 22"/>
              <a:gd name="T8" fmla="*/ 0 w 33"/>
              <a:gd name="T9" fmla="*/ 27722513 h 22"/>
              <a:gd name="T10" fmla="*/ 27720660 w 33"/>
              <a:gd name="T11" fmla="*/ 55443438 h 22"/>
              <a:gd name="T12" fmla="*/ 27720660 w 33"/>
              <a:gd name="T13" fmla="*/ 55443438 h 22"/>
              <a:gd name="T14" fmla="*/ 27720660 w 33"/>
              <a:gd name="T15" fmla="*/ 55443438 h 22"/>
              <a:gd name="T16" fmla="*/ 55442908 w 33"/>
              <a:gd name="T17" fmla="*/ 55443438 h 22"/>
              <a:gd name="T18" fmla="*/ 55442908 w 33"/>
              <a:gd name="T19" fmla="*/ 55443438 h 22"/>
              <a:gd name="T20" fmla="*/ 83163569 w 33"/>
              <a:gd name="T21" fmla="*/ 55443438 h 22"/>
              <a:gd name="T22" fmla="*/ 83163569 w 33"/>
              <a:gd name="T23" fmla="*/ 27722513 h 22"/>
              <a:gd name="T24" fmla="*/ 83163569 w 33"/>
              <a:gd name="T25" fmla="*/ 27722513 h 22"/>
              <a:gd name="T26" fmla="*/ 83163569 w 33"/>
              <a:gd name="T27" fmla="*/ 0 h 22"/>
              <a:gd name="T28" fmla="*/ 55442908 w 33"/>
              <a:gd name="T29" fmla="*/ 0 h 22"/>
              <a:gd name="T30" fmla="*/ 55442908 w 33"/>
              <a:gd name="T31" fmla="*/ 0 h 22"/>
              <a:gd name="T32" fmla="*/ 27720660 w 33"/>
              <a:gd name="T33" fmla="*/ 0 h 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22">
                <a:moveTo>
                  <a:pt x="11" y="0"/>
                </a:moveTo>
                <a:lnTo>
                  <a:pt x="11" y="0"/>
                </a:lnTo>
                <a:lnTo>
                  <a:pt x="0" y="11"/>
                </a:lnTo>
                <a:lnTo>
                  <a:pt x="11" y="22"/>
                </a:lnTo>
                <a:lnTo>
                  <a:pt x="22" y="22"/>
                </a:lnTo>
                <a:lnTo>
                  <a:pt x="33" y="22"/>
                </a:lnTo>
                <a:lnTo>
                  <a:pt x="33" y="11"/>
                </a:lnTo>
                <a:lnTo>
                  <a:pt x="33" y="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36" name="Line 79"/>
          <p:cNvSpPr>
            <a:spLocks noChangeShapeType="1"/>
          </p:cNvSpPr>
          <p:nvPr/>
        </p:nvSpPr>
        <p:spPr bwMode="auto">
          <a:xfrm>
            <a:off x="3868738" y="5156200"/>
            <a:ext cx="857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37" name="Line 80"/>
          <p:cNvSpPr>
            <a:spLocks noChangeShapeType="1"/>
          </p:cNvSpPr>
          <p:nvPr/>
        </p:nvSpPr>
        <p:spPr bwMode="auto">
          <a:xfrm>
            <a:off x="3868738" y="5156200"/>
            <a:ext cx="857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38" name="Freeform 81"/>
          <p:cNvSpPr>
            <a:spLocks/>
          </p:cNvSpPr>
          <p:nvPr/>
        </p:nvSpPr>
        <p:spPr bwMode="auto">
          <a:xfrm>
            <a:off x="3248025" y="5553075"/>
            <a:ext cx="17463" cy="52388"/>
          </a:xfrm>
          <a:custGeom>
            <a:avLst/>
            <a:gdLst>
              <a:gd name="T0" fmla="*/ 0 w 11"/>
              <a:gd name="T1" fmla="*/ 0 h 33"/>
              <a:gd name="T2" fmla="*/ 0 w 11"/>
              <a:gd name="T3" fmla="*/ 0 h 33"/>
              <a:gd name="T4" fmla="*/ 27723306 w 11"/>
              <a:gd name="T5" fmla="*/ 0 h 33"/>
              <a:gd name="T6" fmla="*/ 27723306 w 11"/>
              <a:gd name="T7" fmla="*/ 83166744 h 3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 h="33">
                <a:moveTo>
                  <a:pt x="0" y="0"/>
                </a:moveTo>
                <a:lnTo>
                  <a:pt x="0" y="0"/>
                </a:lnTo>
                <a:lnTo>
                  <a:pt x="11" y="0"/>
                </a:lnTo>
                <a:lnTo>
                  <a:pt x="11" y="33"/>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39" name="Freeform 82"/>
          <p:cNvSpPr>
            <a:spLocks/>
          </p:cNvSpPr>
          <p:nvPr/>
        </p:nvSpPr>
        <p:spPr bwMode="auto">
          <a:xfrm>
            <a:off x="3298825" y="5553075"/>
            <a:ext cx="52388" cy="52388"/>
          </a:xfrm>
          <a:custGeom>
            <a:avLst/>
            <a:gdLst>
              <a:gd name="T0" fmla="*/ 27722777 w 33"/>
              <a:gd name="T1" fmla="*/ 0 h 33"/>
              <a:gd name="T2" fmla="*/ 27722777 w 33"/>
              <a:gd name="T3" fmla="*/ 0 h 33"/>
              <a:gd name="T4" fmla="*/ 0 w 33"/>
              <a:gd name="T5" fmla="*/ 0 h 33"/>
              <a:gd name="T6" fmla="*/ 0 w 33"/>
              <a:gd name="T7" fmla="*/ 27722777 h 33"/>
              <a:gd name="T8" fmla="*/ 0 w 33"/>
              <a:gd name="T9" fmla="*/ 27722777 h 33"/>
              <a:gd name="T10" fmla="*/ 0 w 33"/>
              <a:gd name="T11" fmla="*/ 55443967 h 33"/>
              <a:gd name="T12" fmla="*/ 27722777 w 33"/>
              <a:gd name="T13" fmla="*/ 83166744 h 33"/>
              <a:gd name="T14" fmla="*/ 27722777 w 33"/>
              <a:gd name="T15" fmla="*/ 83166744 h 33"/>
              <a:gd name="T16" fmla="*/ 27722777 w 33"/>
              <a:gd name="T17" fmla="*/ 83166744 h 33"/>
              <a:gd name="T18" fmla="*/ 55443967 w 33"/>
              <a:gd name="T19" fmla="*/ 83166744 h 33"/>
              <a:gd name="T20" fmla="*/ 55443967 w 33"/>
              <a:gd name="T21" fmla="*/ 55443967 h 33"/>
              <a:gd name="T22" fmla="*/ 83166744 w 33"/>
              <a:gd name="T23" fmla="*/ 27722777 h 33"/>
              <a:gd name="T24" fmla="*/ 83166744 w 33"/>
              <a:gd name="T25" fmla="*/ 27722777 h 33"/>
              <a:gd name="T26" fmla="*/ 55443967 w 33"/>
              <a:gd name="T27" fmla="*/ 0 h 33"/>
              <a:gd name="T28" fmla="*/ 55443967 w 33"/>
              <a:gd name="T29" fmla="*/ 0 h 33"/>
              <a:gd name="T30" fmla="*/ 27722777 w 33"/>
              <a:gd name="T31" fmla="*/ 0 h 33"/>
              <a:gd name="T32" fmla="*/ 27722777 w 33"/>
              <a:gd name="T33" fmla="*/ 0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33">
                <a:moveTo>
                  <a:pt x="11" y="0"/>
                </a:moveTo>
                <a:lnTo>
                  <a:pt x="11" y="0"/>
                </a:lnTo>
                <a:lnTo>
                  <a:pt x="0" y="0"/>
                </a:lnTo>
                <a:lnTo>
                  <a:pt x="0" y="11"/>
                </a:lnTo>
                <a:lnTo>
                  <a:pt x="0" y="22"/>
                </a:lnTo>
                <a:lnTo>
                  <a:pt x="11" y="33"/>
                </a:lnTo>
                <a:lnTo>
                  <a:pt x="22" y="33"/>
                </a:lnTo>
                <a:lnTo>
                  <a:pt x="22" y="22"/>
                </a:lnTo>
                <a:lnTo>
                  <a:pt x="33"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40" name="Line 83"/>
          <p:cNvSpPr>
            <a:spLocks noChangeShapeType="1"/>
          </p:cNvSpPr>
          <p:nvPr/>
        </p:nvSpPr>
        <p:spPr bwMode="auto">
          <a:xfrm flipH="1">
            <a:off x="3386138" y="5588000"/>
            <a:ext cx="857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41" name="Line 84"/>
          <p:cNvSpPr>
            <a:spLocks noChangeShapeType="1"/>
          </p:cNvSpPr>
          <p:nvPr/>
        </p:nvSpPr>
        <p:spPr bwMode="auto">
          <a:xfrm flipH="1">
            <a:off x="3386138" y="5397500"/>
            <a:ext cx="857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42" name="Freeform 85"/>
          <p:cNvSpPr>
            <a:spLocks/>
          </p:cNvSpPr>
          <p:nvPr/>
        </p:nvSpPr>
        <p:spPr bwMode="auto">
          <a:xfrm>
            <a:off x="3248025" y="5191125"/>
            <a:ext cx="50800" cy="50800"/>
          </a:xfrm>
          <a:custGeom>
            <a:avLst/>
            <a:gdLst>
              <a:gd name="T0" fmla="*/ 0 w 32"/>
              <a:gd name="T1" fmla="*/ 27722513 h 32"/>
              <a:gd name="T2" fmla="*/ 0 w 32"/>
              <a:gd name="T3" fmla="*/ 27722513 h 32"/>
              <a:gd name="T4" fmla="*/ 0 w 32"/>
              <a:gd name="T5" fmla="*/ 27722513 h 32"/>
              <a:gd name="T6" fmla="*/ 0 w 32"/>
              <a:gd name="T7" fmla="*/ 0 h 32"/>
              <a:gd name="T8" fmla="*/ 27722513 w 32"/>
              <a:gd name="T9" fmla="*/ 0 h 32"/>
              <a:gd name="T10" fmla="*/ 55443438 w 32"/>
              <a:gd name="T11" fmla="*/ 0 h 32"/>
              <a:gd name="T12" fmla="*/ 55443438 w 32"/>
              <a:gd name="T13" fmla="*/ 0 h 32"/>
              <a:gd name="T14" fmla="*/ 55443438 w 32"/>
              <a:gd name="T15" fmla="*/ 27722513 h 32"/>
              <a:gd name="T16" fmla="*/ 55443438 w 32"/>
              <a:gd name="T17" fmla="*/ 27722513 h 32"/>
              <a:gd name="T18" fmla="*/ 55443438 w 32"/>
              <a:gd name="T19" fmla="*/ 27722513 h 32"/>
              <a:gd name="T20" fmla="*/ 55443438 w 32"/>
              <a:gd name="T21" fmla="*/ 27722513 h 32"/>
              <a:gd name="T22" fmla="*/ 55443438 w 32"/>
              <a:gd name="T23" fmla="*/ 55443438 h 32"/>
              <a:gd name="T24" fmla="*/ 0 w 32"/>
              <a:gd name="T25" fmla="*/ 80645000 h 32"/>
              <a:gd name="T26" fmla="*/ 80645000 w 32"/>
              <a:gd name="T27" fmla="*/ 80645000 h 3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2" h="32">
                <a:moveTo>
                  <a:pt x="0" y="11"/>
                </a:moveTo>
                <a:lnTo>
                  <a:pt x="0" y="11"/>
                </a:lnTo>
                <a:lnTo>
                  <a:pt x="0" y="0"/>
                </a:lnTo>
                <a:lnTo>
                  <a:pt x="11" y="0"/>
                </a:lnTo>
                <a:lnTo>
                  <a:pt x="22" y="0"/>
                </a:lnTo>
                <a:lnTo>
                  <a:pt x="22" y="11"/>
                </a:lnTo>
                <a:lnTo>
                  <a:pt x="22" y="22"/>
                </a:lnTo>
                <a:lnTo>
                  <a:pt x="0" y="32"/>
                </a:lnTo>
                <a:lnTo>
                  <a:pt x="32"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43" name="Freeform 86"/>
          <p:cNvSpPr>
            <a:spLocks/>
          </p:cNvSpPr>
          <p:nvPr/>
        </p:nvSpPr>
        <p:spPr bwMode="auto">
          <a:xfrm>
            <a:off x="3316288" y="5191125"/>
            <a:ext cx="34925" cy="50800"/>
          </a:xfrm>
          <a:custGeom>
            <a:avLst/>
            <a:gdLst>
              <a:gd name="T0" fmla="*/ 27722513 w 22"/>
              <a:gd name="T1" fmla="*/ 0 h 32"/>
              <a:gd name="T2" fmla="*/ 0 w 22"/>
              <a:gd name="T3" fmla="*/ 0 h 32"/>
              <a:gd name="T4" fmla="*/ 0 w 22"/>
              <a:gd name="T5" fmla="*/ 27722513 h 32"/>
              <a:gd name="T6" fmla="*/ 0 w 22"/>
              <a:gd name="T7" fmla="*/ 27722513 h 32"/>
              <a:gd name="T8" fmla="*/ 0 w 22"/>
              <a:gd name="T9" fmla="*/ 55443438 h 32"/>
              <a:gd name="T10" fmla="*/ 0 w 22"/>
              <a:gd name="T11" fmla="*/ 55443438 h 32"/>
              <a:gd name="T12" fmla="*/ 0 w 22"/>
              <a:gd name="T13" fmla="*/ 80645000 h 32"/>
              <a:gd name="T14" fmla="*/ 27722513 w 22"/>
              <a:gd name="T15" fmla="*/ 80645000 h 32"/>
              <a:gd name="T16" fmla="*/ 27722513 w 22"/>
              <a:gd name="T17" fmla="*/ 80645000 h 32"/>
              <a:gd name="T18" fmla="*/ 55443438 w 22"/>
              <a:gd name="T19" fmla="*/ 80645000 h 32"/>
              <a:gd name="T20" fmla="*/ 55443438 w 22"/>
              <a:gd name="T21" fmla="*/ 55443438 h 32"/>
              <a:gd name="T22" fmla="*/ 55443438 w 22"/>
              <a:gd name="T23" fmla="*/ 55443438 h 32"/>
              <a:gd name="T24" fmla="*/ 55443438 w 22"/>
              <a:gd name="T25" fmla="*/ 27722513 h 32"/>
              <a:gd name="T26" fmla="*/ 55443438 w 22"/>
              <a:gd name="T27" fmla="*/ 27722513 h 32"/>
              <a:gd name="T28" fmla="*/ 55443438 w 22"/>
              <a:gd name="T29" fmla="*/ 0 h 32"/>
              <a:gd name="T30" fmla="*/ 27722513 w 22"/>
              <a:gd name="T31" fmla="*/ 0 h 32"/>
              <a:gd name="T32" fmla="*/ 27722513 w 2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11" y="0"/>
                </a:moveTo>
                <a:lnTo>
                  <a:pt x="0" y="0"/>
                </a:lnTo>
                <a:lnTo>
                  <a:pt x="0" y="11"/>
                </a:lnTo>
                <a:lnTo>
                  <a:pt x="0" y="22"/>
                </a:lnTo>
                <a:lnTo>
                  <a:pt x="0" y="32"/>
                </a:lnTo>
                <a:lnTo>
                  <a:pt x="11" y="32"/>
                </a:lnTo>
                <a:lnTo>
                  <a:pt x="22" y="32"/>
                </a:lnTo>
                <a:lnTo>
                  <a:pt x="22" y="22"/>
                </a:lnTo>
                <a:lnTo>
                  <a:pt x="22"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044" name="Line 87"/>
          <p:cNvSpPr>
            <a:spLocks noChangeShapeType="1"/>
          </p:cNvSpPr>
          <p:nvPr/>
        </p:nvSpPr>
        <p:spPr bwMode="auto">
          <a:xfrm flipH="1">
            <a:off x="3386138" y="5226050"/>
            <a:ext cx="857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45" name="Line 88"/>
          <p:cNvSpPr>
            <a:spLocks noChangeShapeType="1"/>
          </p:cNvSpPr>
          <p:nvPr/>
        </p:nvSpPr>
        <p:spPr bwMode="auto">
          <a:xfrm>
            <a:off x="3609975" y="5087938"/>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46" name="Line 89"/>
          <p:cNvSpPr>
            <a:spLocks noChangeShapeType="1"/>
          </p:cNvSpPr>
          <p:nvPr/>
        </p:nvSpPr>
        <p:spPr bwMode="auto">
          <a:xfrm>
            <a:off x="3609975" y="5087938"/>
            <a:ext cx="174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47" name="Line 90"/>
          <p:cNvSpPr>
            <a:spLocks noChangeShapeType="1"/>
          </p:cNvSpPr>
          <p:nvPr/>
        </p:nvSpPr>
        <p:spPr bwMode="auto">
          <a:xfrm flipH="1">
            <a:off x="3386138" y="5035550"/>
            <a:ext cx="857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48" name="Line 91"/>
          <p:cNvSpPr>
            <a:spLocks noChangeShapeType="1"/>
          </p:cNvSpPr>
          <p:nvPr/>
        </p:nvSpPr>
        <p:spPr bwMode="auto">
          <a:xfrm>
            <a:off x="3559175" y="5070475"/>
            <a:ext cx="1587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49" name="Line 92"/>
          <p:cNvSpPr>
            <a:spLocks noChangeShapeType="1"/>
          </p:cNvSpPr>
          <p:nvPr/>
        </p:nvSpPr>
        <p:spPr bwMode="auto">
          <a:xfrm>
            <a:off x="3506788" y="5053013"/>
            <a:ext cx="52387"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50" name="Line 93"/>
          <p:cNvSpPr>
            <a:spLocks noChangeShapeType="1"/>
          </p:cNvSpPr>
          <p:nvPr/>
        </p:nvSpPr>
        <p:spPr bwMode="auto">
          <a:xfrm>
            <a:off x="3559175" y="5070475"/>
            <a:ext cx="1587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51" name="Line 94"/>
          <p:cNvSpPr>
            <a:spLocks noChangeShapeType="1"/>
          </p:cNvSpPr>
          <p:nvPr/>
        </p:nvSpPr>
        <p:spPr bwMode="auto">
          <a:xfrm>
            <a:off x="3506788" y="5070475"/>
            <a:ext cx="523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52" name="Line 95"/>
          <p:cNvSpPr>
            <a:spLocks noChangeShapeType="1"/>
          </p:cNvSpPr>
          <p:nvPr/>
        </p:nvSpPr>
        <p:spPr bwMode="auto">
          <a:xfrm>
            <a:off x="3713163" y="5121275"/>
            <a:ext cx="52387"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53" name="Line 96"/>
          <p:cNvSpPr>
            <a:spLocks noChangeShapeType="1"/>
          </p:cNvSpPr>
          <p:nvPr/>
        </p:nvSpPr>
        <p:spPr bwMode="auto">
          <a:xfrm>
            <a:off x="3713163" y="5121275"/>
            <a:ext cx="52387"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54" name="Line 97"/>
          <p:cNvSpPr>
            <a:spLocks noChangeShapeType="1"/>
          </p:cNvSpPr>
          <p:nvPr/>
        </p:nvSpPr>
        <p:spPr bwMode="auto">
          <a:xfrm>
            <a:off x="3695700" y="5121275"/>
            <a:ext cx="17463"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55" name="Line 98"/>
          <p:cNvSpPr>
            <a:spLocks noChangeShapeType="1"/>
          </p:cNvSpPr>
          <p:nvPr/>
        </p:nvSpPr>
        <p:spPr bwMode="auto">
          <a:xfrm>
            <a:off x="3695700" y="5121275"/>
            <a:ext cx="17463"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56" name="Line 99"/>
          <p:cNvSpPr>
            <a:spLocks noChangeShapeType="1"/>
          </p:cNvSpPr>
          <p:nvPr/>
        </p:nvSpPr>
        <p:spPr bwMode="auto">
          <a:xfrm>
            <a:off x="3817938" y="5138738"/>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57" name="Line 100"/>
          <p:cNvSpPr>
            <a:spLocks noChangeShapeType="1"/>
          </p:cNvSpPr>
          <p:nvPr/>
        </p:nvSpPr>
        <p:spPr bwMode="auto">
          <a:xfrm>
            <a:off x="3800475" y="5138738"/>
            <a:ext cx="17463"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58" name="Line 101"/>
          <p:cNvSpPr>
            <a:spLocks noChangeShapeType="1"/>
          </p:cNvSpPr>
          <p:nvPr/>
        </p:nvSpPr>
        <p:spPr bwMode="auto">
          <a:xfrm>
            <a:off x="3817938" y="5156200"/>
            <a:ext cx="50800"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59" name="Line 102"/>
          <p:cNvSpPr>
            <a:spLocks noChangeShapeType="1"/>
          </p:cNvSpPr>
          <p:nvPr/>
        </p:nvSpPr>
        <p:spPr bwMode="auto">
          <a:xfrm>
            <a:off x="3800475" y="5138738"/>
            <a:ext cx="174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60" name="Line 103"/>
          <p:cNvSpPr>
            <a:spLocks noChangeShapeType="1"/>
          </p:cNvSpPr>
          <p:nvPr/>
        </p:nvSpPr>
        <p:spPr bwMode="auto">
          <a:xfrm>
            <a:off x="3644900" y="5105400"/>
            <a:ext cx="349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61" name="Line 104"/>
          <p:cNvSpPr>
            <a:spLocks noChangeShapeType="1"/>
          </p:cNvSpPr>
          <p:nvPr/>
        </p:nvSpPr>
        <p:spPr bwMode="auto">
          <a:xfrm>
            <a:off x="3627438" y="5105400"/>
            <a:ext cx="349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62" name="Line 105"/>
          <p:cNvSpPr>
            <a:spLocks noChangeShapeType="1"/>
          </p:cNvSpPr>
          <p:nvPr/>
        </p:nvSpPr>
        <p:spPr bwMode="auto">
          <a:xfrm flipV="1">
            <a:off x="4438650" y="5311775"/>
            <a:ext cx="103188"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63" name="Line 106"/>
          <p:cNvSpPr>
            <a:spLocks noChangeShapeType="1"/>
          </p:cNvSpPr>
          <p:nvPr/>
        </p:nvSpPr>
        <p:spPr bwMode="auto">
          <a:xfrm flipV="1">
            <a:off x="4852988" y="5362575"/>
            <a:ext cx="68262"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64" name="Line 107"/>
          <p:cNvSpPr>
            <a:spLocks noChangeShapeType="1"/>
          </p:cNvSpPr>
          <p:nvPr/>
        </p:nvSpPr>
        <p:spPr bwMode="auto">
          <a:xfrm flipV="1">
            <a:off x="4610100" y="5311775"/>
            <a:ext cx="69850"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65" name="Line 108"/>
          <p:cNvSpPr>
            <a:spLocks noChangeShapeType="1"/>
          </p:cNvSpPr>
          <p:nvPr/>
        </p:nvSpPr>
        <p:spPr bwMode="auto">
          <a:xfrm>
            <a:off x="4559300" y="5362575"/>
            <a:ext cx="68263"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66" name="Line 109"/>
          <p:cNvSpPr>
            <a:spLocks noChangeShapeType="1"/>
          </p:cNvSpPr>
          <p:nvPr/>
        </p:nvSpPr>
        <p:spPr bwMode="auto">
          <a:xfrm>
            <a:off x="4559300" y="5362575"/>
            <a:ext cx="68263"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67" name="Line 110"/>
          <p:cNvSpPr>
            <a:spLocks noChangeShapeType="1"/>
          </p:cNvSpPr>
          <p:nvPr/>
        </p:nvSpPr>
        <p:spPr bwMode="auto">
          <a:xfrm flipV="1">
            <a:off x="4230688" y="5518150"/>
            <a:ext cx="104775" cy="873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68" name="Line 111"/>
          <p:cNvSpPr>
            <a:spLocks noChangeShapeType="1"/>
          </p:cNvSpPr>
          <p:nvPr/>
        </p:nvSpPr>
        <p:spPr bwMode="auto">
          <a:xfrm flipV="1">
            <a:off x="4144963" y="5605463"/>
            <a:ext cx="85725" cy="682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69" name="Line 112"/>
          <p:cNvSpPr>
            <a:spLocks noChangeShapeType="1"/>
          </p:cNvSpPr>
          <p:nvPr/>
        </p:nvSpPr>
        <p:spPr bwMode="auto">
          <a:xfrm flipV="1">
            <a:off x="4335463" y="5414963"/>
            <a:ext cx="103187"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70" name="Line 113"/>
          <p:cNvSpPr>
            <a:spLocks noChangeShapeType="1"/>
          </p:cNvSpPr>
          <p:nvPr/>
        </p:nvSpPr>
        <p:spPr bwMode="auto">
          <a:xfrm>
            <a:off x="4956175" y="5553075"/>
            <a:ext cx="5080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71" name="Line 114"/>
          <p:cNvSpPr>
            <a:spLocks noChangeShapeType="1"/>
          </p:cNvSpPr>
          <p:nvPr/>
        </p:nvSpPr>
        <p:spPr bwMode="auto">
          <a:xfrm>
            <a:off x="4697413" y="5414963"/>
            <a:ext cx="6826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72" name="Line 115"/>
          <p:cNvSpPr>
            <a:spLocks noChangeShapeType="1"/>
          </p:cNvSpPr>
          <p:nvPr/>
        </p:nvSpPr>
        <p:spPr bwMode="auto">
          <a:xfrm>
            <a:off x="4697413" y="5432425"/>
            <a:ext cx="68262"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73" name="Line 116"/>
          <p:cNvSpPr>
            <a:spLocks noChangeShapeType="1"/>
          </p:cNvSpPr>
          <p:nvPr/>
        </p:nvSpPr>
        <p:spPr bwMode="auto">
          <a:xfrm>
            <a:off x="4627563" y="5397500"/>
            <a:ext cx="6985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74" name="Line 117"/>
          <p:cNvSpPr>
            <a:spLocks noChangeShapeType="1"/>
          </p:cNvSpPr>
          <p:nvPr/>
        </p:nvSpPr>
        <p:spPr bwMode="auto">
          <a:xfrm>
            <a:off x="4627563" y="5397500"/>
            <a:ext cx="698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75" name="Line 118"/>
          <p:cNvSpPr>
            <a:spLocks noChangeShapeType="1"/>
          </p:cNvSpPr>
          <p:nvPr/>
        </p:nvSpPr>
        <p:spPr bwMode="auto">
          <a:xfrm>
            <a:off x="4765675" y="5449888"/>
            <a:ext cx="698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76" name="Line 119"/>
          <p:cNvSpPr>
            <a:spLocks noChangeShapeType="1"/>
          </p:cNvSpPr>
          <p:nvPr/>
        </p:nvSpPr>
        <p:spPr bwMode="auto">
          <a:xfrm>
            <a:off x="4765675" y="5449888"/>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77" name="Line 120"/>
          <p:cNvSpPr>
            <a:spLocks noChangeShapeType="1"/>
          </p:cNvSpPr>
          <p:nvPr/>
        </p:nvSpPr>
        <p:spPr bwMode="auto">
          <a:xfrm>
            <a:off x="4835525" y="5484813"/>
            <a:ext cx="50800"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78" name="Line 121"/>
          <p:cNvSpPr>
            <a:spLocks noChangeShapeType="1"/>
          </p:cNvSpPr>
          <p:nvPr/>
        </p:nvSpPr>
        <p:spPr bwMode="auto">
          <a:xfrm>
            <a:off x="4818063" y="5484813"/>
            <a:ext cx="68262"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79" name="Line 122"/>
          <p:cNvSpPr>
            <a:spLocks noChangeShapeType="1"/>
          </p:cNvSpPr>
          <p:nvPr/>
        </p:nvSpPr>
        <p:spPr bwMode="auto">
          <a:xfrm>
            <a:off x="4886325" y="5518150"/>
            <a:ext cx="6985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80" name="Line 123"/>
          <p:cNvSpPr>
            <a:spLocks noChangeShapeType="1"/>
          </p:cNvSpPr>
          <p:nvPr/>
        </p:nvSpPr>
        <p:spPr bwMode="auto">
          <a:xfrm>
            <a:off x="4886325" y="5518150"/>
            <a:ext cx="698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81" name="Line 124"/>
          <p:cNvSpPr>
            <a:spLocks noChangeShapeType="1"/>
          </p:cNvSpPr>
          <p:nvPr/>
        </p:nvSpPr>
        <p:spPr bwMode="auto">
          <a:xfrm flipV="1">
            <a:off x="4783138" y="5414963"/>
            <a:ext cx="69850"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82" name="Line 125"/>
          <p:cNvSpPr>
            <a:spLocks noChangeShapeType="1"/>
          </p:cNvSpPr>
          <p:nvPr/>
        </p:nvSpPr>
        <p:spPr bwMode="auto">
          <a:xfrm flipV="1">
            <a:off x="4421188" y="5121275"/>
            <a:ext cx="52387"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83" name="Line 126"/>
          <p:cNvSpPr>
            <a:spLocks noChangeShapeType="1"/>
          </p:cNvSpPr>
          <p:nvPr/>
        </p:nvSpPr>
        <p:spPr bwMode="auto">
          <a:xfrm>
            <a:off x="4421188" y="5311775"/>
            <a:ext cx="68262"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84" name="Line 127"/>
          <p:cNvSpPr>
            <a:spLocks noChangeShapeType="1"/>
          </p:cNvSpPr>
          <p:nvPr/>
        </p:nvSpPr>
        <p:spPr bwMode="auto">
          <a:xfrm>
            <a:off x="4421188" y="5311775"/>
            <a:ext cx="6826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85" name="Line 128"/>
          <p:cNvSpPr>
            <a:spLocks noChangeShapeType="1"/>
          </p:cNvSpPr>
          <p:nvPr/>
        </p:nvSpPr>
        <p:spPr bwMode="auto">
          <a:xfrm flipV="1">
            <a:off x="4076700" y="5087938"/>
            <a:ext cx="50800"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86" name="Line 129"/>
          <p:cNvSpPr>
            <a:spLocks noChangeShapeType="1"/>
          </p:cNvSpPr>
          <p:nvPr/>
        </p:nvSpPr>
        <p:spPr bwMode="auto">
          <a:xfrm flipV="1">
            <a:off x="4213225" y="5138738"/>
            <a:ext cx="69850"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87" name="Line 130"/>
          <p:cNvSpPr>
            <a:spLocks noChangeShapeType="1"/>
          </p:cNvSpPr>
          <p:nvPr/>
        </p:nvSpPr>
        <p:spPr bwMode="auto">
          <a:xfrm flipV="1">
            <a:off x="4351338" y="5191125"/>
            <a:ext cx="69850"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88" name="Line 131"/>
          <p:cNvSpPr>
            <a:spLocks noChangeShapeType="1"/>
          </p:cNvSpPr>
          <p:nvPr/>
        </p:nvSpPr>
        <p:spPr bwMode="auto">
          <a:xfrm>
            <a:off x="4041775" y="5191125"/>
            <a:ext cx="68263"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89" name="Line 132"/>
          <p:cNvSpPr>
            <a:spLocks noChangeShapeType="1"/>
          </p:cNvSpPr>
          <p:nvPr/>
        </p:nvSpPr>
        <p:spPr bwMode="auto">
          <a:xfrm>
            <a:off x="3954463" y="5173663"/>
            <a:ext cx="8731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90" name="Line 133"/>
          <p:cNvSpPr>
            <a:spLocks noChangeShapeType="1"/>
          </p:cNvSpPr>
          <p:nvPr/>
        </p:nvSpPr>
        <p:spPr bwMode="auto">
          <a:xfrm>
            <a:off x="4110038" y="5226050"/>
            <a:ext cx="87312"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91" name="Line 134"/>
          <p:cNvSpPr>
            <a:spLocks noChangeShapeType="1"/>
          </p:cNvSpPr>
          <p:nvPr/>
        </p:nvSpPr>
        <p:spPr bwMode="auto">
          <a:xfrm>
            <a:off x="4110038" y="5226050"/>
            <a:ext cx="87312"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92" name="Line 135"/>
          <p:cNvSpPr>
            <a:spLocks noChangeShapeType="1"/>
          </p:cNvSpPr>
          <p:nvPr/>
        </p:nvSpPr>
        <p:spPr bwMode="auto">
          <a:xfrm>
            <a:off x="4041775" y="5208588"/>
            <a:ext cx="682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93" name="Line 136"/>
          <p:cNvSpPr>
            <a:spLocks noChangeShapeType="1"/>
          </p:cNvSpPr>
          <p:nvPr/>
        </p:nvSpPr>
        <p:spPr bwMode="auto">
          <a:xfrm>
            <a:off x="4351338" y="5276850"/>
            <a:ext cx="698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94" name="Line 137"/>
          <p:cNvSpPr>
            <a:spLocks noChangeShapeType="1"/>
          </p:cNvSpPr>
          <p:nvPr/>
        </p:nvSpPr>
        <p:spPr bwMode="auto">
          <a:xfrm>
            <a:off x="4351338" y="5294313"/>
            <a:ext cx="6985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95" name="Line 138"/>
          <p:cNvSpPr>
            <a:spLocks noChangeShapeType="1"/>
          </p:cNvSpPr>
          <p:nvPr/>
        </p:nvSpPr>
        <p:spPr bwMode="auto">
          <a:xfrm>
            <a:off x="4265613" y="5259388"/>
            <a:ext cx="857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96" name="Line 139"/>
          <p:cNvSpPr>
            <a:spLocks noChangeShapeType="1"/>
          </p:cNvSpPr>
          <p:nvPr/>
        </p:nvSpPr>
        <p:spPr bwMode="auto">
          <a:xfrm>
            <a:off x="4265613" y="5259388"/>
            <a:ext cx="857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97" name="Line 140"/>
          <p:cNvSpPr>
            <a:spLocks noChangeShapeType="1"/>
          </p:cNvSpPr>
          <p:nvPr/>
        </p:nvSpPr>
        <p:spPr bwMode="auto">
          <a:xfrm>
            <a:off x="4197350" y="5241925"/>
            <a:ext cx="682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98" name="Line 141"/>
          <p:cNvSpPr>
            <a:spLocks noChangeShapeType="1"/>
          </p:cNvSpPr>
          <p:nvPr/>
        </p:nvSpPr>
        <p:spPr bwMode="auto">
          <a:xfrm>
            <a:off x="4197350" y="5241925"/>
            <a:ext cx="682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099" name="Line 142"/>
          <p:cNvSpPr>
            <a:spLocks noChangeShapeType="1"/>
          </p:cNvSpPr>
          <p:nvPr/>
        </p:nvSpPr>
        <p:spPr bwMode="auto">
          <a:xfrm flipV="1">
            <a:off x="3954463" y="5053013"/>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00" name="Line 143"/>
          <p:cNvSpPr>
            <a:spLocks noChangeShapeType="1"/>
          </p:cNvSpPr>
          <p:nvPr/>
        </p:nvSpPr>
        <p:spPr bwMode="auto">
          <a:xfrm flipV="1">
            <a:off x="3954463" y="5053013"/>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01" name="Line 144"/>
          <p:cNvSpPr>
            <a:spLocks noChangeShapeType="1"/>
          </p:cNvSpPr>
          <p:nvPr/>
        </p:nvSpPr>
        <p:spPr bwMode="auto">
          <a:xfrm>
            <a:off x="3954463" y="5173663"/>
            <a:ext cx="87312"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02" name="Line 145"/>
          <p:cNvSpPr>
            <a:spLocks noChangeShapeType="1"/>
          </p:cNvSpPr>
          <p:nvPr/>
        </p:nvSpPr>
        <p:spPr bwMode="auto">
          <a:xfrm flipV="1">
            <a:off x="4283075" y="5070475"/>
            <a:ext cx="34925"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03" name="Line 146"/>
          <p:cNvSpPr>
            <a:spLocks noChangeShapeType="1"/>
          </p:cNvSpPr>
          <p:nvPr/>
        </p:nvSpPr>
        <p:spPr bwMode="auto">
          <a:xfrm flipV="1">
            <a:off x="4318000" y="5018088"/>
            <a:ext cx="17463"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04" name="Line 147"/>
          <p:cNvSpPr>
            <a:spLocks noChangeShapeType="1"/>
          </p:cNvSpPr>
          <p:nvPr/>
        </p:nvSpPr>
        <p:spPr bwMode="auto">
          <a:xfrm flipV="1">
            <a:off x="4541838" y="5191125"/>
            <a:ext cx="103187"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05" name="Line 148"/>
          <p:cNvSpPr>
            <a:spLocks noChangeShapeType="1"/>
          </p:cNvSpPr>
          <p:nvPr/>
        </p:nvSpPr>
        <p:spPr bwMode="auto">
          <a:xfrm flipV="1">
            <a:off x="4765675" y="5208588"/>
            <a:ext cx="174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06" name="Line 149"/>
          <p:cNvSpPr>
            <a:spLocks noChangeShapeType="1"/>
          </p:cNvSpPr>
          <p:nvPr/>
        </p:nvSpPr>
        <p:spPr bwMode="auto">
          <a:xfrm>
            <a:off x="4835525" y="5191125"/>
            <a:ext cx="68263"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07" name="Line 150"/>
          <p:cNvSpPr>
            <a:spLocks noChangeShapeType="1"/>
          </p:cNvSpPr>
          <p:nvPr/>
        </p:nvSpPr>
        <p:spPr bwMode="auto">
          <a:xfrm>
            <a:off x="4835525" y="5191125"/>
            <a:ext cx="68263"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08" name="Line 151"/>
          <p:cNvSpPr>
            <a:spLocks noChangeShapeType="1"/>
          </p:cNvSpPr>
          <p:nvPr/>
        </p:nvSpPr>
        <p:spPr bwMode="auto">
          <a:xfrm flipV="1">
            <a:off x="4679950" y="5259388"/>
            <a:ext cx="52388"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09" name="Line 152"/>
          <p:cNvSpPr>
            <a:spLocks noChangeShapeType="1"/>
          </p:cNvSpPr>
          <p:nvPr/>
        </p:nvSpPr>
        <p:spPr bwMode="auto">
          <a:xfrm>
            <a:off x="4489450" y="5329238"/>
            <a:ext cx="69850"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10" name="Line 153"/>
          <p:cNvSpPr>
            <a:spLocks noChangeShapeType="1"/>
          </p:cNvSpPr>
          <p:nvPr/>
        </p:nvSpPr>
        <p:spPr bwMode="auto">
          <a:xfrm>
            <a:off x="4489450" y="5346700"/>
            <a:ext cx="69850"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11" name="Line 154"/>
          <p:cNvSpPr>
            <a:spLocks noChangeShapeType="1"/>
          </p:cNvSpPr>
          <p:nvPr/>
        </p:nvSpPr>
        <p:spPr bwMode="auto">
          <a:xfrm flipV="1">
            <a:off x="4973638" y="5294313"/>
            <a:ext cx="3333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12" name="Line 155"/>
          <p:cNvSpPr>
            <a:spLocks noChangeShapeType="1"/>
          </p:cNvSpPr>
          <p:nvPr/>
        </p:nvSpPr>
        <p:spPr bwMode="auto">
          <a:xfrm flipV="1">
            <a:off x="4921250" y="5329238"/>
            <a:ext cx="52388"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13" name="Line 156"/>
          <p:cNvSpPr>
            <a:spLocks noChangeShapeType="1"/>
          </p:cNvSpPr>
          <p:nvPr/>
        </p:nvSpPr>
        <p:spPr bwMode="auto">
          <a:xfrm flipV="1">
            <a:off x="4732338" y="5226050"/>
            <a:ext cx="33337"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14" name="Line 157"/>
          <p:cNvSpPr>
            <a:spLocks noChangeShapeType="1"/>
          </p:cNvSpPr>
          <p:nvPr/>
        </p:nvSpPr>
        <p:spPr bwMode="auto">
          <a:xfrm>
            <a:off x="4903788" y="5241925"/>
            <a:ext cx="8731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15" name="Line 158"/>
          <p:cNvSpPr>
            <a:spLocks noChangeShapeType="1"/>
          </p:cNvSpPr>
          <p:nvPr/>
        </p:nvSpPr>
        <p:spPr bwMode="auto">
          <a:xfrm>
            <a:off x="4903788" y="5241925"/>
            <a:ext cx="8731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16" name="Line 159"/>
          <p:cNvSpPr>
            <a:spLocks noChangeShapeType="1"/>
          </p:cNvSpPr>
          <p:nvPr/>
        </p:nvSpPr>
        <p:spPr bwMode="auto">
          <a:xfrm flipV="1">
            <a:off x="4645025" y="5053013"/>
            <a:ext cx="87313" cy="1381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17" name="Line 160"/>
          <p:cNvSpPr>
            <a:spLocks noChangeShapeType="1"/>
          </p:cNvSpPr>
          <p:nvPr/>
        </p:nvSpPr>
        <p:spPr bwMode="auto">
          <a:xfrm>
            <a:off x="4662488" y="5121275"/>
            <a:ext cx="857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18" name="Line 161"/>
          <p:cNvSpPr>
            <a:spLocks noChangeShapeType="1"/>
          </p:cNvSpPr>
          <p:nvPr/>
        </p:nvSpPr>
        <p:spPr bwMode="auto">
          <a:xfrm>
            <a:off x="4662488" y="5121275"/>
            <a:ext cx="857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19" name="Line 162"/>
          <p:cNvSpPr>
            <a:spLocks noChangeShapeType="1"/>
          </p:cNvSpPr>
          <p:nvPr/>
        </p:nvSpPr>
        <p:spPr bwMode="auto">
          <a:xfrm flipV="1">
            <a:off x="4473575" y="5087938"/>
            <a:ext cx="1587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20" name="Line 163"/>
          <p:cNvSpPr>
            <a:spLocks noChangeShapeType="1"/>
          </p:cNvSpPr>
          <p:nvPr/>
        </p:nvSpPr>
        <p:spPr bwMode="auto">
          <a:xfrm>
            <a:off x="4594225" y="5087938"/>
            <a:ext cx="68263"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21" name="Line 164"/>
          <p:cNvSpPr>
            <a:spLocks noChangeShapeType="1"/>
          </p:cNvSpPr>
          <p:nvPr/>
        </p:nvSpPr>
        <p:spPr bwMode="auto">
          <a:xfrm>
            <a:off x="4576763" y="5087938"/>
            <a:ext cx="8572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22" name="Line 165"/>
          <p:cNvSpPr>
            <a:spLocks noChangeShapeType="1"/>
          </p:cNvSpPr>
          <p:nvPr/>
        </p:nvSpPr>
        <p:spPr bwMode="auto">
          <a:xfrm flipV="1">
            <a:off x="4489450" y="5053013"/>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23" name="Line 166"/>
          <p:cNvSpPr>
            <a:spLocks noChangeShapeType="1"/>
          </p:cNvSpPr>
          <p:nvPr/>
        </p:nvSpPr>
        <p:spPr bwMode="auto">
          <a:xfrm>
            <a:off x="4489450" y="5053013"/>
            <a:ext cx="10477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24" name="Line 167"/>
          <p:cNvSpPr>
            <a:spLocks noChangeShapeType="1"/>
          </p:cNvSpPr>
          <p:nvPr/>
        </p:nvSpPr>
        <p:spPr bwMode="auto">
          <a:xfrm>
            <a:off x="4489450" y="5053013"/>
            <a:ext cx="87313"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25" name="Line 168"/>
          <p:cNvSpPr>
            <a:spLocks noChangeShapeType="1"/>
          </p:cNvSpPr>
          <p:nvPr/>
        </p:nvSpPr>
        <p:spPr bwMode="auto">
          <a:xfrm flipV="1">
            <a:off x="4868863" y="5053013"/>
            <a:ext cx="52387"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26" name="Line 169"/>
          <p:cNvSpPr>
            <a:spLocks noChangeShapeType="1"/>
          </p:cNvSpPr>
          <p:nvPr/>
        </p:nvSpPr>
        <p:spPr bwMode="auto">
          <a:xfrm flipV="1">
            <a:off x="4835525" y="5105400"/>
            <a:ext cx="33338"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27" name="Line 170"/>
          <p:cNvSpPr>
            <a:spLocks noChangeShapeType="1"/>
          </p:cNvSpPr>
          <p:nvPr/>
        </p:nvSpPr>
        <p:spPr bwMode="auto">
          <a:xfrm flipV="1">
            <a:off x="4800600" y="5156200"/>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28" name="Line 171"/>
          <p:cNvSpPr>
            <a:spLocks noChangeShapeType="1"/>
          </p:cNvSpPr>
          <p:nvPr/>
        </p:nvSpPr>
        <p:spPr bwMode="auto">
          <a:xfrm flipV="1">
            <a:off x="4783138" y="5173663"/>
            <a:ext cx="1746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29" name="Line 172"/>
          <p:cNvSpPr>
            <a:spLocks noChangeShapeType="1"/>
          </p:cNvSpPr>
          <p:nvPr/>
        </p:nvSpPr>
        <p:spPr bwMode="auto">
          <a:xfrm>
            <a:off x="4748213" y="5156200"/>
            <a:ext cx="8731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30" name="Line 173"/>
          <p:cNvSpPr>
            <a:spLocks noChangeShapeType="1"/>
          </p:cNvSpPr>
          <p:nvPr/>
        </p:nvSpPr>
        <p:spPr bwMode="auto">
          <a:xfrm>
            <a:off x="4748213" y="5156200"/>
            <a:ext cx="8731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31" name="Line 174"/>
          <p:cNvSpPr>
            <a:spLocks noChangeShapeType="1"/>
          </p:cNvSpPr>
          <p:nvPr/>
        </p:nvSpPr>
        <p:spPr bwMode="auto">
          <a:xfrm>
            <a:off x="3868738" y="4500563"/>
            <a:ext cx="52387"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32" name="Line 175"/>
          <p:cNvSpPr>
            <a:spLocks noChangeShapeType="1"/>
          </p:cNvSpPr>
          <p:nvPr/>
        </p:nvSpPr>
        <p:spPr bwMode="auto">
          <a:xfrm>
            <a:off x="3868738" y="4518025"/>
            <a:ext cx="523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33" name="Line 176"/>
          <p:cNvSpPr>
            <a:spLocks noChangeShapeType="1"/>
          </p:cNvSpPr>
          <p:nvPr/>
        </p:nvSpPr>
        <p:spPr bwMode="auto">
          <a:xfrm>
            <a:off x="3886200" y="4862513"/>
            <a:ext cx="5238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34" name="Freeform 177"/>
          <p:cNvSpPr>
            <a:spLocks/>
          </p:cNvSpPr>
          <p:nvPr/>
        </p:nvSpPr>
        <p:spPr bwMode="auto">
          <a:xfrm>
            <a:off x="3248025" y="4829175"/>
            <a:ext cx="50800" cy="50800"/>
          </a:xfrm>
          <a:custGeom>
            <a:avLst/>
            <a:gdLst>
              <a:gd name="T0" fmla="*/ 0 w 32"/>
              <a:gd name="T1" fmla="*/ 0 h 32"/>
              <a:gd name="T2" fmla="*/ 55443438 w 32"/>
              <a:gd name="T3" fmla="*/ 0 h 32"/>
              <a:gd name="T4" fmla="*/ 27722513 w 32"/>
              <a:gd name="T5" fmla="*/ 27722513 h 32"/>
              <a:gd name="T6" fmla="*/ 55443438 w 32"/>
              <a:gd name="T7" fmla="*/ 27722513 h 32"/>
              <a:gd name="T8" fmla="*/ 55443438 w 32"/>
              <a:gd name="T9" fmla="*/ 52924075 h 32"/>
              <a:gd name="T10" fmla="*/ 55443438 w 32"/>
              <a:gd name="T11" fmla="*/ 52924075 h 32"/>
              <a:gd name="T12" fmla="*/ 80645000 w 32"/>
              <a:gd name="T13" fmla="*/ 52924075 h 32"/>
              <a:gd name="T14" fmla="*/ 80645000 w 32"/>
              <a:gd name="T15" fmla="*/ 52924075 h 32"/>
              <a:gd name="T16" fmla="*/ 55443438 w 32"/>
              <a:gd name="T17" fmla="*/ 80645000 h 32"/>
              <a:gd name="T18" fmla="*/ 55443438 w 32"/>
              <a:gd name="T19" fmla="*/ 80645000 h 32"/>
              <a:gd name="T20" fmla="*/ 27722513 w 32"/>
              <a:gd name="T21" fmla="*/ 80645000 h 32"/>
              <a:gd name="T22" fmla="*/ 27722513 w 32"/>
              <a:gd name="T23" fmla="*/ 80645000 h 32"/>
              <a:gd name="T24" fmla="*/ 0 w 32"/>
              <a:gd name="T25" fmla="*/ 80645000 h 32"/>
              <a:gd name="T26" fmla="*/ 0 w 32"/>
              <a:gd name="T27" fmla="*/ 80645000 h 32"/>
              <a:gd name="T28" fmla="*/ 0 w 32"/>
              <a:gd name="T29" fmla="*/ 80645000 h 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2" h="32">
                <a:moveTo>
                  <a:pt x="0" y="0"/>
                </a:moveTo>
                <a:lnTo>
                  <a:pt x="22" y="0"/>
                </a:lnTo>
                <a:lnTo>
                  <a:pt x="11" y="11"/>
                </a:lnTo>
                <a:lnTo>
                  <a:pt x="22" y="11"/>
                </a:lnTo>
                <a:lnTo>
                  <a:pt x="22" y="21"/>
                </a:lnTo>
                <a:lnTo>
                  <a:pt x="32" y="21"/>
                </a:lnTo>
                <a:lnTo>
                  <a:pt x="22" y="32"/>
                </a:lnTo>
                <a:lnTo>
                  <a:pt x="11" y="32"/>
                </a:lnTo>
                <a:lnTo>
                  <a:pt x="0"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135" name="Freeform 178"/>
          <p:cNvSpPr>
            <a:spLocks/>
          </p:cNvSpPr>
          <p:nvPr/>
        </p:nvSpPr>
        <p:spPr bwMode="auto">
          <a:xfrm>
            <a:off x="3316288" y="4829175"/>
            <a:ext cx="34925" cy="50800"/>
          </a:xfrm>
          <a:custGeom>
            <a:avLst/>
            <a:gdLst>
              <a:gd name="T0" fmla="*/ 27722513 w 22"/>
              <a:gd name="T1" fmla="*/ 0 h 32"/>
              <a:gd name="T2" fmla="*/ 0 w 22"/>
              <a:gd name="T3" fmla="*/ 27722513 h 32"/>
              <a:gd name="T4" fmla="*/ 0 w 22"/>
              <a:gd name="T5" fmla="*/ 27722513 h 32"/>
              <a:gd name="T6" fmla="*/ 0 w 22"/>
              <a:gd name="T7" fmla="*/ 52924075 h 32"/>
              <a:gd name="T8" fmla="*/ 0 w 22"/>
              <a:gd name="T9" fmla="*/ 52924075 h 32"/>
              <a:gd name="T10" fmla="*/ 0 w 22"/>
              <a:gd name="T11" fmla="*/ 80645000 h 32"/>
              <a:gd name="T12" fmla="*/ 0 w 22"/>
              <a:gd name="T13" fmla="*/ 80645000 h 32"/>
              <a:gd name="T14" fmla="*/ 27722513 w 22"/>
              <a:gd name="T15" fmla="*/ 80645000 h 32"/>
              <a:gd name="T16" fmla="*/ 27722513 w 22"/>
              <a:gd name="T17" fmla="*/ 80645000 h 32"/>
              <a:gd name="T18" fmla="*/ 55443438 w 22"/>
              <a:gd name="T19" fmla="*/ 80645000 h 32"/>
              <a:gd name="T20" fmla="*/ 55443438 w 22"/>
              <a:gd name="T21" fmla="*/ 80645000 h 32"/>
              <a:gd name="T22" fmla="*/ 55443438 w 22"/>
              <a:gd name="T23" fmla="*/ 52924075 h 32"/>
              <a:gd name="T24" fmla="*/ 55443438 w 22"/>
              <a:gd name="T25" fmla="*/ 52924075 h 32"/>
              <a:gd name="T26" fmla="*/ 55443438 w 22"/>
              <a:gd name="T27" fmla="*/ 27722513 h 32"/>
              <a:gd name="T28" fmla="*/ 55443438 w 22"/>
              <a:gd name="T29" fmla="*/ 27722513 h 32"/>
              <a:gd name="T30" fmla="*/ 27722513 w 22"/>
              <a:gd name="T31" fmla="*/ 0 h 32"/>
              <a:gd name="T32" fmla="*/ 27722513 w 2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11" y="0"/>
                </a:moveTo>
                <a:lnTo>
                  <a:pt x="0" y="11"/>
                </a:lnTo>
                <a:lnTo>
                  <a:pt x="0" y="21"/>
                </a:lnTo>
                <a:lnTo>
                  <a:pt x="0" y="32"/>
                </a:lnTo>
                <a:lnTo>
                  <a:pt x="11" y="32"/>
                </a:lnTo>
                <a:lnTo>
                  <a:pt x="22" y="32"/>
                </a:lnTo>
                <a:lnTo>
                  <a:pt x="22" y="21"/>
                </a:lnTo>
                <a:lnTo>
                  <a:pt x="22" y="11"/>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136" name="Line 179"/>
          <p:cNvSpPr>
            <a:spLocks noChangeShapeType="1"/>
          </p:cNvSpPr>
          <p:nvPr/>
        </p:nvSpPr>
        <p:spPr bwMode="auto">
          <a:xfrm>
            <a:off x="3800475" y="4829175"/>
            <a:ext cx="5080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37" name="Line 180"/>
          <p:cNvSpPr>
            <a:spLocks noChangeShapeType="1"/>
          </p:cNvSpPr>
          <p:nvPr/>
        </p:nvSpPr>
        <p:spPr bwMode="auto">
          <a:xfrm>
            <a:off x="3800475" y="4846638"/>
            <a:ext cx="50800"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38" name="Line 181"/>
          <p:cNvSpPr>
            <a:spLocks noChangeShapeType="1"/>
          </p:cNvSpPr>
          <p:nvPr/>
        </p:nvSpPr>
        <p:spPr bwMode="auto">
          <a:xfrm flipH="1">
            <a:off x="3386138" y="4862513"/>
            <a:ext cx="8572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39" name="Line 182"/>
          <p:cNvSpPr>
            <a:spLocks noChangeShapeType="1"/>
          </p:cNvSpPr>
          <p:nvPr/>
        </p:nvSpPr>
        <p:spPr bwMode="auto">
          <a:xfrm>
            <a:off x="3851275" y="4846638"/>
            <a:ext cx="17463"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40" name="Line 183"/>
          <p:cNvSpPr>
            <a:spLocks noChangeShapeType="1"/>
          </p:cNvSpPr>
          <p:nvPr/>
        </p:nvSpPr>
        <p:spPr bwMode="auto">
          <a:xfrm>
            <a:off x="3851275" y="4862513"/>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41" name="Line 184"/>
          <p:cNvSpPr>
            <a:spLocks noChangeShapeType="1"/>
          </p:cNvSpPr>
          <p:nvPr/>
        </p:nvSpPr>
        <p:spPr bwMode="auto">
          <a:xfrm>
            <a:off x="3592513" y="4776788"/>
            <a:ext cx="6985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42" name="Line 185"/>
          <p:cNvSpPr>
            <a:spLocks noChangeShapeType="1"/>
          </p:cNvSpPr>
          <p:nvPr/>
        </p:nvSpPr>
        <p:spPr bwMode="auto">
          <a:xfrm>
            <a:off x="3592513" y="4776788"/>
            <a:ext cx="6985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43" name="Line 186"/>
          <p:cNvSpPr>
            <a:spLocks noChangeShapeType="1"/>
          </p:cNvSpPr>
          <p:nvPr/>
        </p:nvSpPr>
        <p:spPr bwMode="auto">
          <a:xfrm>
            <a:off x="3489325" y="4741863"/>
            <a:ext cx="6985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44" name="Line 187"/>
          <p:cNvSpPr>
            <a:spLocks noChangeShapeType="1"/>
          </p:cNvSpPr>
          <p:nvPr/>
        </p:nvSpPr>
        <p:spPr bwMode="auto">
          <a:xfrm flipH="1">
            <a:off x="3386138" y="4691063"/>
            <a:ext cx="8572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45" name="Line 188"/>
          <p:cNvSpPr>
            <a:spLocks noChangeShapeType="1"/>
          </p:cNvSpPr>
          <p:nvPr/>
        </p:nvSpPr>
        <p:spPr bwMode="auto">
          <a:xfrm>
            <a:off x="3489325" y="4725988"/>
            <a:ext cx="69850"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46" name="Line 189"/>
          <p:cNvSpPr>
            <a:spLocks noChangeShapeType="1"/>
          </p:cNvSpPr>
          <p:nvPr/>
        </p:nvSpPr>
        <p:spPr bwMode="auto">
          <a:xfrm>
            <a:off x="3695700" y="4794250"/>
            <a:ext cx="698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47" name="Line 190"/>
          <p:cNvSpPr>
            <a:spLocks noChangeShapeType="1"/>
          </p:cNvSpPr>
          <p:nvPr/>
        </p:nvSpPr>
        <p:spPr bwMode="auto">
          <a:xfrm>
            <a:off x="3695700" y="4811713"/>
            <a:ext cx="6985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48" name="Freeform 191"/>
          <p:cNvSpPr>
            <a:spLocks/>
          </p:cNvSpPr>
          <p:nvPr/>
        </p:nvSpPr>
        <p:spPr bwMode="auto">
          <a:xfrm>
            <a:off x="3248025" y="4484688"/>
            <a:ext cx="50800" cy="15875"/>
          </a:xfrm>
          <a:custGeom>
            <a:avLst/>
            <a:gdLst>
              <a:gd name="T0" fmla="*/ 55443438 w 32"/>
              <a:gd name="T1" fmla="*/ 0 h 10"/>
              <a:gd name="T2" fmla="*/ 0 w 32"/>
              <a:gd name="T3" fmla="*/ 25201563 h 10"/>
              <a:gd name="T4" fmla="*/ 80645000 w 32"/>
              <a:gd name="T5" fmla="*/ 25201563 h 10"/>
              <a:gd name="T6" fmla="*/ 0 60000 65536"/>
              <a:gd name="T7" fmla="*/ 0 60000 65536"/>
              <a:gd name="T8" fmla="*/ 0 60000 65536"/>
            </a:gdLst>
            <a:ahLst/>
            <a:cxnLst>
              <a:cxn ang="T6">
                <a:pos x="T0" y="T1"/>
              </a:cxn>
              <a:cxn ang="T7">
                <a:pos x="T2" y="T3"/>
              </a:cxn>
              <a:cxn ang="T8">
                <a:pos x="T4" y="T5"/>
              </a:cxn>
            </a:cxnLst>
            <a:rect l="0" t="0" r="r" b="b"/>
            <a:pathLst>
              <a:path w="32" h="10">
                <a:moveTo>
                  <a:pt x="22" y="0"/>
                </a:moveTo>
                <a:lnTo>
                  <a:pt x="0" y="10"/>
                </a:lnTo>
                <a:lnTo>
                  <a:pt x="32" y="1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149" name="Line 192"/>
          <p:cNvSpPr>
            <a:spLocks noChangeShapeType="1"/>
          </p:cNvSpPr>
          <p:nvPr/>
        </p:nvSpPr>
        <p:spPr bwMode="auto">
          <a:xfrm>
            <a:off x="3282950" y="4484688"/>
            <a:ext cx="1588"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50" name="Freeform 193"/>
          <p:cNvSpPr>
            <a:spLocks/>
          </p:cNvSpPr>
          <p:nvPr/>
        </p:nvSpPr>
        <p:spPr bwMode="auto">
          <a:xfrm>
            <a:off x="3316288" y="4484688"/>
            <a:ext cx="34925" cy="33337"/>
          </a:xfrm>
          <a:custGeom>
            <a:avLst/>
            <a:gdLst>
              <a:gd name="T0" fmla="*/ 27722513 w 22"/>
              <a:gd name="T1" fmla="*/ 0 h 21"/>
              <a:gd name="T2" fmla="*/ 0 w 22"/>
              <a:gd name="T3" fmla="*/ 0 h 21"/>
              <a:gd name="T4" fmla="*/ 0 w 22"/>
              <a:gd name="T5" fmla="*/ 0 h 21"/>
              <a:gd name="T6" fmla="*/ 0 w 22"/>
              <a:gd name="T7" fmla="*/ 25201185 h 21"/>
              <a:gd name="T8" fmla="*/ 0 w 22"/>
              <a:gd name="T9" fmla="*/ 25201185 h 21"/>
              <a:gd name="T10" fmla="*/ 0 w 22"/>
              <a:gd name="T11" fmla="*/ 52921694 h 21"/>
              <a:gd name="T12" fmla="*/ 0 w 22"/>
              <a:gd name="T13" fmla="*/ 52921694 h 21"/>
              <a:gd name="T14" fmla="*/ 27722513 w 22"/>
              <a:gd name="T15" fmla="*/ 52921694 h 21"/>
              <a:gd name="T16" fmla="*/ 27722513 w 22"/>
              <a:gd name="T17" fmla="*/ 52921694 h 21"/>
              <a:gd name="T18" fmla="*/ 55443438 w 22"/>
              <a:gd name="T19" fmla="*/ 52921694 h 21"/>
              <a:gd name="T20" fmla="*/ 55443438 w 22"/>
              <a:gd name="T21" fmla="*/ 52921694 h 21"/>
              <a:gd name="T22" fmla="*/ 55443438 w 22"/>
              <a:gd name="T23" fmla="*/ 25201185 h 21"/>
              <a:gd name="T24" fmla="*/ 55443438 w 22"/>
              <a:gd name="T25" fmla="*/ 25201185 h 21"/>
              <a:gd name="T26" fmla="*/ 55443438 w 22"/>
              <a:gd name="T27" fmla="*/ 0 h 21"/>
              <a:gd name="T28" fmla="*/ 55443438 w 22"/>
              <a:gd name="T29" fmla="*/ 0 h 21"/>
              <a:gd name="T30" fmla="*/ 27722513 w 22"/>
              <a:gd name="T31" fmla="*/ 0 h 21"/>
              <a:gd name="T32" fmla="*/ 27722513 w 22"/>
              <a:gd name="T33" fmla="*/ 0 h 2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21">
                <a:moveTo>
                  <a:pt x="11" y="0"/>
                </a:moveTo>
                <a:lnTo>
                  <a:pt x="0" y="0"/>
                </a:lnTo>
                <a:lnTo>
                  <a:pt x="0" y="10"/>
                </a:lnTo>
                <a:lnTo>
                  <a:pt x="0" y="21"/>
                </a:lnTo>
                <a:lnTo>
                  <a:pt x="11" y="21"/>
                </a:lnTo>
                <a:lnTo>
                  <a:pt x="22" y="21"/>
                </a:lnTo>
                <a:lnTo>
                  <a:pt x="22"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151" name="Line 194"/>
          <p:cNvSpPr>
            <a:spLocks noChangeShapeType="1"/>
          </p:cNvSpPr>
          <p:nvPr/>
        </p:nvSpPr>
        <p:spPr bwMode="auto">
          <a:xfrm>
            <a:off x="3800475" y="4484688"/>
            <a:ext cx="33338"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52" name="Line 195"/>
          <p:cNvSpPr>
            <a:spLocks noChangeShapeType="1"/>
          </p:cNvSpPr>
          <p:nvPr/>
        </p:nvSpPr>
        <p:spPr bwMode="auto">
          <a:xfrm>
            <a:off x="3800475" y="4484688"/>
            <a:ext cx="33338"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53" name="Line 196"/>
          <p:cNvSpPr>
            <a:spLocks noChangeShapeType="1"/>
          </p:cNvSpPr>
          <p:nvPr/>
        </p:nvSpPr>
        <p:spPr bwMode="auto">
          <a:xfrm flipH="1">
            <a:off x="3386138" y="4500563"/>
            <a:ext cx="8572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54" name="Line 197"/>
          <p:cNvSpPr>
            <a:spLocks noChangeShapeType="1"/>
          </p:cNvSpPr>
          <p:nvPr/>
        </p:nvSpPr>
        <p:spPr bwMode="auto">
          <a:xfrm>
            <a:off x="3609975" y="4414838"/>
            <a:ext cx="5238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55" name="Line 198"/>
          <p:cNvSpPr>
            <a:spLocks noChangeShapeType="1"/>
          </p:cNvSpPr>
          <p:nvPr/>
        </p:nvSpPr>
        <p:spPr bwMode="auto">
          <a:xfrm>
            <a:off x="3592513" y="4414838"/>
            <a:ext cx="52387"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56" name="Line 199"/>
          <p:cNvSpPr>
            <a:spLocks noChangeShapeType="1"/>
          </p:cNvSpPr>
          <p:nvPr/>
        </p:nvSpPr>
        <p:spPr bwMode="auto">
          <a:xfrm>
            <a:off x="3592513" y="4397375"/>
            <a:ext cx="17462"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57" name="Line 200"/>
          <p:cNvSpPr>
            <a:spLocks noChangeShapeType="1"/>
          </p:cNvSpPr>
          <p:nvPr/>
        </p:nvSpPr>
        <p:spPr bwMode="auto">
          <a:xfrm>
            <a:off x="3592513" y="4414838"/>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58" name="Line 201"/>
          <p:cNvSpPr>
            <a:spLocks noChangeShapeType="1"/>
          </p:cNvSpPr>
          <p:nvPr/>
        </p:nvSpPr>
        <p:spPr bwMode="auto">
          <a:xfrm flipH="1">
            <a:off x="3386138" y="4329113"/>
            <a:ext cx="8572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59" name="Line 202"/>
          <p:cNvSpPr>
            <a:spLocks noChangeShapeType="1"/>
          </p:cNvSpPr>
          <p:nvPr/>
        </p:nvSpPr>
        <p:spPr bwMode="auto">
          <a:xfrm>
            <a:off x="3506788" y="4362450"/>
            <a:ext cx="523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60" name="Line 203"/>
          <p:cNvSpPr>
            <a:spLocks noChangeShapeType="1"/>
          </p:cNvSpPr>
          <p:nvPr/>
        </p:nvSpPr>
        <p:spPr bwMode="auto">
          <a:xfrm>
            <a:off x="3506788" y="4362450"/>
            <a:ext cx="523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61" name="Line 204"/>
          <p:cNvSpPr>
            <a:spLocks noChangeShapeType="1"/>
          </p:cNvSpPr>
          <p:nvPr/>
        </p:nvSpPr>
        <p:spPr bwMode="auto">
          <a:xfrm>
            <a:off x="3713163" y="4449763"/>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62" name="Line 205"/>
          <p:cNvSpPr>
            <a:spLocks noChangeShapeType="1"/>
          </p:cNvSpPr>
          <p:nvPr/>
        </p:nvSpPr>
        <p:spPr bwMode="auto">
          <a:xfrm>
            <a:off x="3679825" y="4432300"/>
            <a:ext cx="33338"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63" name="Line 206"/>
          <p:cNvSpPr>
            <a:spLocks noChangeShapeType="1"/>
          </p:cNvSpPr>
          <p:nvPr/>
        </p:nvSpPr>
        <p:spPr bwMode="auto">
          <a:xfrm>
            <a:off x="3695700" y="4449763"/>
            <a:ext cx="5238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64" name="Line 207"/>
          <p:cNvSpPr>
            <a:spLocks noChangeShapeType="1"/>
          </p:cNvSpPr>
          <p:nvPr/>
        </p:nvSpPr>
        <p:spPr bwMode="auto">
          <a:xfrm>
            <a:off x="3679825" y="4449763"/>
            <a:ext cx="1587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65" name="Line 208"/>
          <p:cNvSpPr>
            <a:spLocks noChangeShapeType="1"/>
          </p:cNvSpPr>
          <p:nvPr/>
        </p:nvSpPr>
        <p:spPr bwMode="auto">
          <a:xfrm>
            <a:off x="3783013" y="4484688"/>
            <a:ext cx="17462"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66" name="Line 209"/>
          <p:cNvSpPr>
            <a:spLocks noChangeShapeType="1"/>
          </p:cNvSpPr>
          <p:nvPr/>
        </p:nvSpPr>
        <p:spPr bwMode="auto">
          <a:xfrm>
            <a:off x="3783013" y="4484688"/>
            <a:ext cx="17462"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67" name="Line 210"/>
          <p:cNvSpPr>
            <a:spLocks noChangeShapeType="1"/>
          </p:cNvSpPr>
          <p:nvPr/>
        </p:nvSpPr>
        <p:spPr bwMode="auto">
          <a:xfrm>
            <a:off x="3868738" y="4397375"/>
            <a:ext cx="17462"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68" name="Line 211"/>
          <p:cNvSpPr>
            <a:spLocks noChangeShapeType="1"/>
          </p:cNvSpPr>
          <p:nvPr/>
        </p:nvSpPr>
        <p:spPr bwMode="auto">
          <a:xfrm>
            <a:off x="3817938" y="4362450"/>
            <a:ext cx="33337"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69" name="Line 212"/>
          <p:cNvSpPr>
            <a:spLocks noChangeShapeType="1"/>
          </p:cNvSpPr>
          <p:nvPr/>
        </p:nvSpPr>
        <p:spPr bwMode="auto">
          <a:xfrm>
            <a:off x="3800475" y="4346575"/>
            <a:ext cx="17463"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70" name="Line 213"/>
          <p:cNvSpPr>
            <a:spLocks noChangeShapeType="1"/>
          </p:cNvSpPr>
          <p:nvPr/>
        </p:nvSpPr>
        <p:spPr bwMode="auto">
          <a:xfrm>
            <a:off x="3783013" y="432911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71" name="Line 214"/>
          <p:cNvSpPr>
            <a:spLocks noChangeShapeType="1"/>
          </p:cNvSpPr>
          <p:nvPr/>
        </p:nvSpPr>
        <p:spPr bwMode="auto">
          <a:xfrm>
            <a:off x="4421188" y="4673600"/>
            <a:ext cx="52387"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72" name="Line 215"/>
          <p:cNvSpPr>
            <a:spLocks noChangeShapeType="1"/>
          </p:cNvSpPr>
          <p:nvPr/>
        </p:nvSpPr>
        <p:spPr bwMode="auto">
          <a:xfrm flipV="1">
            <a:off x="4092575" y="4621213"/>
            <a:ext cx="17463" cy="1047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73" name="Line 216"/>
          <p:cNvSpPr>
            <a:spLocks noChangeShapeType="1"/>
          </p:cNvSpPr>
          <p:nvPr/>
        </p:nvSpPr>
        <p:spPr bwMode="auto">
          <a:xfrm flipV="1">
            <a:off x="4092575" y="4621213"/>
            <a:ext cx="17463" cy="1047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74" name="Line 217"/>
          <p:cNvSpPr>
            <a:spLocks noChangeShapeType="1"/>
          </p:cNvSpPr>
          <p:nvPr/>
        </p:nvSpPr>
        <p:spPr bwMode="auto">
          <a:xfrm flipV="1">
            <a:off x="4283075" y="4621213"/>
            <a:ext cx="34925"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75" name="Line 218"/>
          <p:cNvSpPr>
            <a:spLocks noChangeShapeType="1"/>
          </p:cNvSpPr>
          <p:nvPr/>
        </p:nvSpPr>
        <p:spPr bwMode="auto">
          <a:xfrm flipV="1">
            <a:off x="4489450" y="4638675"/>
            <a:ext cx="17463"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76" name="Line 219"/>
          <p:cNvSpPr>
            <a:spLocks noChangeShapeType="1"/>
          </p:cNvSpPr>
          <p:nvPr/>
        </p:nvSpPr>
        <p:spPr bwMode="auto">
          <a:xfrm flipV="1">
            <a:off x="4679950" y="4656138"/>
            <a:ext cx="52388"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77" name="Line 220"/>
          <p:cNvSpPr>
            <a:spLocks noChangeShapeType="1"/>
          </p:cNvSpPr>
          <p:nvPr/>
        </p:nvSpPr>
        <p:spPr bwMode="auto">
          <a:xfrm>
            <a:off x="4335463" y="4656138"/>
            <a:ext cx="103187"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78" name="Line 221"/>
          <p:cNvSpPr>
            <a:spLocks noChangeShapeType="1"/>
          </p:cNvSpPr>
          <p:nvPr/>
        </p:nvSpPr>
        <p:spPr bwMode="auto">
          <a:xfrm>
            <a:off x="4335463" y="4673600"/>
            <a:ext cx="1031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79" name="Line 222"/>
          <p:cNvSpPr>
            <a:spLocks noChangeShapeType="1"/>
          </p:cNvSpPr>
          <p:nvPr/>
        </p:nvSpPr>
        <p:spPr bwMode="auto">
          <a:xfrm flipV="1">
            <a:off x="4438650" y="4759325"/>
            <a:ext cx="17463"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80" name="Line 223"/>
          <p:cNvSpPr>
            <a:spLocks noChangeShapeType="1"/>
          </p:cNvSpPr>
          <p:nvPr/>
        </p:nvSpPr>
        <p:spPr bwMode="auto">
          <a:xfrm>
            <a:off x="4438650" y="4708525"/>
            <a:ext cx="103188"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81" name="Line 224"/>
          <p:cNvSpPr>
            <a:spLocks noChangeShapeType="1"/>
          </p:cNvSpPr>
          <p:nvPr/>
        </p:nvSpPr>
        <p:spPr bwMode="auto">
          <a:xfrm>
            <a:off x="4438650" y="4708525"/>
            <a:ext cx="103188"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82" name="Line 225"/>
          <p:cNvSpPr>
            <a:spLocks noChangeShapeType="1"/>
          </p:cNvSpPr>
          <p:nvPr/>
        </p:nvSpPr>
        <p:spPr bwMode="auto">
          <a:xfrm flipV="1">
            <a:off x="4024313" y="4829175"/>
            <a:ext cx="34925"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83" name="Line 226"/>
          <p:cNvSpPr>
            <a:spLocks noChangeShapeType="1"/>
          </p:cNvSpPr>
          <p:nvPr/>
        </p:nvSpPr>
        <p:spPr bwMode="auto">
          <a:xfrm flipV="1">
            <a:off x="4024313" y="4829175"/>
            <a:ext cx="34925"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84" name="Line 227"/>
          <p:cNvSpPr>
            <a:spLocks noChangeShapeType="1"/>
          </p:cNvSpPr>
          <p:nvPr/>
        </p:nvSpPr>
        <p:spPr bwMode="auto">
          <a:xfrm flipV="1">
            <a:off x="4213225" y="4776788"/>
            <a:ext cx="3492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85" name="Line 228"/>
          <p:cNvSpPr>
            <a:spLocks noChangeShapeType="1"/>
          </p:cNvSpPr>
          <p:nvPr/>
        </p:nvSpPr>
        <p:spPr bwMode="auto">
          <a:xfrm flipV="1">
            <a:off x="4386263" y="4829175"/>
            <a:ext cx="52387"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86" name="Line 229"/>
          <p:cNvSpPr>
            <a:spLocks noChangeShapeType="1"/>
          </p:cNvSpPr>
          <p:nvPr/>
        </p:nvSpPr>
        <p:spPr bwMode="auto">
          <a:xfrm flipV="1">
            <a:off x="4179888" y="4949825"/>
            <a:ext cx="17462"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87" name="Line 230"/>
          <p:cNvSpPr>
            <a:spLocks noChangeShapeType="1"/>
          </p:cNvSpPr>
          <p:nvPr/>
        </p:nvSpPr>
        <p:spPr bwMode="auto">
          <a:xfrm>
            <a:off x="4127500" y="4932363"/>
            <a:ext cx="1031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88" name="Line 231"/>
          <p:cNvSpPr>
            <a:spLocks noChangeShapeType="1"/>
          </p:cNvSpPr>
          <p:nvPr/>
        </p:nvSpPr>
        <p:spPr bwMode="auto">
          <a:xfrm>
            <a:off x="4127500" y="4932363"/>
            <a:ext cx="1031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89" name="Line 232"/>
          <p:cNvSpPr>
            <a:spLocks noChangeShapeType="1"/>
          </p:cNvSpPr>
          <p:nvPr/>
        </p:nvSpPr>
        <p:spPr bwMode="auto">
          <a:xfrm>
            <a:off x="4041775" y="4914900"/>
            <a:ext cx="857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90" name="Line 233"/>
          <p:cNvSpPr>
            <a:spLocks noChangeShapeType="1"/>
          </p:cNvSpPr>
          <p:nvPr/>
        </p:nvSpPr>
        <p:spPr bwMode="auto">
          <a:xfrm>
            <a:off x="3954463" y="4879975"/>
            <a:ext cx="87312"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91" name="Line 234"/>
          <p:cNvSpPr>
            <a:spLocks noChangeShapeType="1"/>
          </p:cNvSpPr>
          <p:nvPr/>
        </p:nvSpPr>
        <p:spPr bwMode="auto">
          <a:xfrm>
            <a:off x="3938588" y="4879975"/>
            <a:ext cx="1031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92" name="Line 235"/>
          <p:cNvSpPr>
            <a:spLocks noChangeShapeType="1"/>
          </p:cNvSpPr>
          <p:nvPr/>
        </p:nvSpPr>
        <p:spPr bwMode="auto">
          <a:xfrm>
            <a:off x="3886200" y="4862513"/>
            <a:ext cx="682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93" name="Line 236"/>
          <p:cNvSpPr>
            <a:spLocks noChangeShapeType="1"/>
          </p:cNvSpPr>
          <p:nvPr/>
        </p:nvSpPr>
        <p:spPr bwMode="auto">
          <a:xfrm>
            <a:off x="4041775" y="4897438"/>
            <a:ext cx="857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94" name="Line 237"/>
          <p:cNvSpPr>
            <a:spLocks noChangeShapeType="1"/>
          </p:cNvSpPr>
          <p:nvPr/>
        </p:nvSpPr>
        <p:spPr bwMode="auto">
          <a:xfrm flipV="1">
            <a:off x="4197350" y="4862513"/>
            <a:ext cx="15875"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95" name="Line 238"/>
          <p:cNvSpPr>
            <a:spLocks noChangeShapeType="1"/>
          </p:cNvSpPr>
          <p:nvPr/>
        </p:nvSpPr>
        <p:spPr bwMode="auto">
          <a:xfrm flipV="1">
            <a:off x="4351338" y="4897438"/>
            <a:ext cx="34925"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96" name="Line 239"/>
          <p:cNvSpPr>
            <a:spLocks noChangeShapeType="1"/>
          </p:cNvSpPr>
          <p:nvPr/>
        </p:nvSpPr>
        <p:spPr bwMode="auto">
          <a:xfrm>
            <a:off x="4230688" y="4967288"/>
            <a:ext cx="87312"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97" name="Line 240"/>
          <p:cNvSpPr>
            <a:spLocks noChangeShapeType="1"/>
          </p:cNvSpPr>
          <p:nvPr/>
        </p:nvSpPr>
        <p:spPr bwMode="auto">
          <a:xfrm>
            <a:off x="4230688" y="4967288"/>
            <a:ext cx="87312"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98" name="Line 241"/>
          <p:cNvSpPr>
            <a:spLocks noChangeShapeType="1"/>
          </p:cNvSpPr>
          <p:nvPr/>
        </p:nvSpPr>
        <p:spPr bwMode="auto">
          <a:xfrm>
            <a:off x="4318000" y="4984750"/>
            <a:ext cx="85725"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199" name="Line 242"/>
          <p:cNvSpPr>
            <a:spLocks noChangeShapeType="1"/>
          </p:cNvSpPr>
          <p:nvPr/>
        </p:nvSpPr>
        <p:spPr bwMode="auto">
          <a:xfrm>
            <a:off x="4318000" y="4984750"/>
            <a:ext cx="85725"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00" name="Line 243"/>
          <p:cNvSpPr>
            <a:spLocks noChangeShapeType="1"/>
          </p:cNvSpPr>
          <p:nvPr/>
        </p:nvSpPr>
        <p:spPr bwMode="auto">
          <a:xfrm flipV="1">
            <a:off x="4059238" y="4725988"/>
            <a:ext cx="33337"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01" name="Line 244"/>
          <p:cNvSpPr>
            <a:spLocks noChangeShapeType="1"/>
          </p:cNvSpPr>
          <p:nvPr/>
        </p:nvSpPr>
        <p:spPr bwMode="auto">
          <a:xfrm flipV="1">
            <a:off x="4059238" y="4725988"/>
            <a:ext cx="33337"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02" name="Line 245"/>
          <p:cNvSpPr>
            <a:spLocks noChangeShapeType="1"/>
          </p:cNvSpPr>
          <p:nvPr/>
        </p:nvSpPr>
        <p:spPr bwMode="auto">
          <a:xfrm flipV="1">
            <a:off x="4248150" y="4691063"/>
            <a:ext cx="3492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03" name="Line 246"/>
          <p:cNvSpPr>
            <a:spLocks noChangeShapeType="1"/>
          </p:cNvSpPr>
          <p:nvPr/>
        </p:nvSpPr>
        <p:spPr bwMode="auto">
          <a:xfrm flipV="1">
            <a:off x="4835525" y="4759325"/>
            <a:ext cx="103188" cy="1555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04" name="Line 247"/>
          <p:cNvSpPr>
            <a:spLocks noChangeShapeType="1"/>
          </p:cNvSpPr>
          <p:nvPr/>
        </p:nvSpPr>
        <p:spPr bwMode="auto">
          <a:xfrm>
            <a:off x="4714875" y="4846638"/>
            <a:ext cx="50800"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05" name="Line 248"/>
          <p:cNvSpPr>
            <a:spLocks noChangeShapeType="1"/>
          </p:cNvSpPr>
          <p:nvPr/>
        </p:nvSpPr>
        <p:spPr bwMode="auto">
          <a:xfrm flipV="1">
            <a:off x="4627563" y="4794250"/>
            <a:ext cx="34925"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06" name="Line 249"/>
          <p:cNvSpPr>
            <a:spLocks noChangeShapeType="1"/>
          </p:cNvSpPr>
          <p:nvPr/>
        </p:nvSpPr>
        <p:spPr bwMode="auto">
          <a:xfrm>
            <a:off x="4748213" y="4829175"/>
            <a:ext cx="104775"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07" name="Line 250"/>
          <p:cNvSpPr>
            <a:spLocks noChangeShapeType="1"/>
          </p:cNvSpPr>
          <p:nvPr/>
        </p:nvSpPr>
        <p:spPr bwMode="auto">
          <a:xfrm>
            <a:off x="4748213" y="4829175"/>
            <a:ext cx="104775"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08" name="Freeform 251"/>
          <p:cNvSpPr>
            <a:spLocks/>
          </p:cNvSpPr>
          <p:nvPr/>
        </p:nvSpPr>
        <p:spPr bwMode="auto">
          <a:xfrm>
            <a:off x="4559300" y="4862513"/>
            <a:ext cx="68263" cy="122237"/>
          </a:xfrm>
          <a:custGeom>
            <a:avLst/>
            <a:gdLst>
              <a:gd name="T0" fmla="*/ 0 w 43"/>
              <a:gd name="T1" fmla="*/ 194050444 h 77"/>
              <a:gd name="T2" fmla="*/ 55443844 w 43"/>
              <a:gd name="T3" fmla="*/ 83164022 h 77"/>
              <a:gd name="T4" fmla="*/ 108368306 w 43"/>
              <a:gd name="T5" fmla="*/ 0 h 77"/>
              <a:gd name="T6" fmla="*/ 0 60000 65536"/>
              <a:gd name="T7" fmla="*/ 0 60000 65536"/>
              <a:gd name="T8" fmla="*/ 0 60000 65536"/>
            </a:gdLst>
            <a:ahLst/>
            <a:cxnLst>
              <a:cxn ang="T6">
                <a:pos x="T0" y="T1"/>
              </a:cxn>
              <a:cxn ang="T7">
                <a:pos x="T2" y="T3"/>
              </a:cxn>
              <a:cxn ang="T8">
                <a:pos x="T4" y="T5"/>
              </a:cxn>
            </a:cxnLst>
            <a:rect l="0" t="0" r="r" b="b"/>
            <a:pathLst>
              <a:path w="43" h="77">
                <a:moveTo>
                  <a:pt x="0" y="77"/>
                </a:moveTo>
                <a:lnTo>
                  <a:pt x="22" y="33"/>
                </a:lnTo>
                <a:lnTo>
                  <a:pt x="43"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09" name="Line 252"/>
          <p:cNvSpPr>
            <a:spLocks noChangeShapeType="1"/>
          </p:cNvSpPr>
          <p:nvPr/>
        </p:nvSpPr>
        <p:spPr bwMode="auto">
          <a:xfrm>
            <a:off x="4800600" y="4914900"/>
            <a:ext cx="52388"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10" name="Line 253"/>
          <p:cNvSpPr>
            <a:spLocks noChangeShapeType="1"/>
          </p:cNvSpPr>
          <p:nvPr/>
        </p:nvSpPr>
        <p:spPr bwMode="auto">
          <a:xfrm>
            <a:off x="4886325" y="4967288"/>
            <a:ext cx="3492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11" name="Line 254"/>
          <p:cNvSpPr>
            <a:spLocks noChangeShapeType="1"/>
          </p:cNvSpPr>
          <p:nvPr/>
        </p:nvSpPr>
        <p:spPr bwMode="auto">
          <a:xfrm flipV="1">
            <a:off x="4973638" y="4949825"/>
            <a:ext cx="3333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12" name="Line 255"/>
          <p:cNvSpPr>
            <a:spLocks noChangeShapeType="1"/>
          </p:cNvSpPr>
          <p:nvPr/>
        </p:nvSpPr>
        <p:spPr bwMode="auto">
          <a:xfrm flipV="1">
            <a:off x="4956175" y="4984750"/>
            <a:ext cx="17463"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13" name="Line 256"/>
          <p:cNvSpPr>
            <a:spLocks noChangeShapeType="1"/>
          </p:cNvSpPr>
          <p:nvPr/>
        </p:nvSpPr>
        <p:spPr bwMode="auto">
          <a:xfrm>
            <a:off x="4852988" y="4862513"/>
            <a:ext cx="85725"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14" name="Line 257"/>
          <p:cNvSpPr>
            <a:spLocks noChangeShapeType="1"/>
          </p:cNvSpPr>
          <p:nvPr/>
        </p:nvSpPr>
        <p:spPr bwMode="auto">
          <a:xfrm>
            <a:off x="4852988" y="4879975"/>
            <a:ext cx="857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15" name="Line 258"/>
          <p:cNvSpPr>
            <a:spLocks noChangeShapeType="1"/>
          </p:cNvSpPr>
          <p:nvPr/>
        </p:nvSpPr>
        <p:spPr bwMode="auto">
          <a:xfrm>
            <a:off x="4645025" y="4776788"/>
            <a:ext cx="103188"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16" name="Line 259"/>
          <p:cNvSpPr>
            <a:spLocks noChangeShapeType="1"/>
          </p:cNvSpPr>
          <p:nvPr/>
        </p:nvSpPr>
        <p:spPr bwMode="auto">
          <a:xfrm>
            <a:off x="4645025" y="4776788"/>
            <a:ext cx="103188"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17" name="Line 260"/>
          <p:cNvSpPr>
            <a:spLocks noChangeShapeType="1"/>
          </p:cNvSpPr>
          <p:nvPr/>
        </p:nvSpPr>
        <p:spPr bwMode="auto">
          <a:xfrm flipV="1">
            <a:off x="4456113" y="4708525"/>
            <a:ext cx="33337"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18" name="Line 261"/>
          <p:cNvSpPr>
            <a:spLocks noChangeShapeType="1"/>
          </p:cNvSpPr>
          <p:nvPr/>
        </p:nvSpPr>
        <p:spPr bwMode="auto">
          <a:xfrm flipV="1">
            <a:off x="4662488" y="4741863"/>
            <a:ext cx="17462"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19" name="Line 262"/>
          <p:cNvSpPr>
            <a:spLocks noChangeShapeType="1"/>
          </p:cNvSpPr>
          <p:nvPr/>
        </p:nvSpPr>
        <p:spPr bwMode="auto">
          <a:xfrm>
            <a:off x="4541838" y="4741863"/>
            <a:ext cx="1031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20" name="Line 263"/>
          <p:cNvSpPr>
            <a:spLocks noChangeShapeType="1"/>
          </p:cNvSpPr>
          <p:nvPr/>
        </p:nvSpPr>
        <p:spPr bwMode="auto">
          <a:xfrm>
            <a:off x="4541838" y="4741863"/>
            <a:ext cx="1031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21" name="Line 264"/>
          <p:cNvSpPr>
            <a:spLocks noChangeShapeType="1"/>
          </p:cNvSpPr>
          <p:nvPr/>
        </p:nvSpPr>
        <p:spPr bwMode="auto">
          <a:xfrm>
            <a:off x="4627563" y="4776788"/>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22" name="Line 265"/>
          <p:cNvSpPr>
            <a:spLocks noChangeShapeType="1"/>
          </p:cNvSpPr>
          <p:nvPr/>
        </p:nvSpPr>
        <p:spPr bwMode="auto">
          <a:xfrm>
            <a:off x="4524375" y="4725988"/>
            <a:ext cx="52388"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23" name="Line 266"/>
          <p:cNvSpPr>
            <a:spLocks noChangeShapeType="1"/>
          </p:cNvSpPr>
          <p:nvPr/>
        </p:nvSpPr>
        <p:spPr bwMode="auto">
          <a:xfrm>
            <a:off x="4489450" y="4708525"/>
            <a:ext cx="17463"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24" name="Line 267"/>
          <p:cNvSpPr>
            <a:spLocks noChangeShapeType="1"/>
          </p:cNvSpPr>
          <p:nvPr/>
        </p:nvSpPr>
        <p:spPr bwMode="auto">
          <a:xfrm>
            <a:off x="4456113" y="4329113"/>
            <a:ext cx="12065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25" name="Line 268"/>
          <p:cNvSpPr>
            <a:spLocks noChangeShapeType="1"/>
          </p:cNvSpPr>
          <p:nvPr/>
        </p:nvSpPr>
        <p:spPr bwMode="auto">
          <a:xfrm flipV="1">
            <a:off x="4144963" y="4379913"/>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26" name="Line 269"/>
          <p:cNvSpPr>
            <a:spLocks noChangeShapeType="1"/>
          </p:cNvSpPr>
          <p:nvPr/>
        </p:nvSpPr>
        <p:spPr bwMode="auto">
          <a:xfrm flipV="1">
            <a:off x="4144963" y="4379913"/>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27" name="Line 270"/>
          <p:cNvSpPr>
            <a:spLocks noChangeShapeType="1"/>
          </p:cNvSpPr>
          <p:nvPr/>
        </p:nvSpPr>
        <p:spPr bwMode="auto">
          <a:xfrm flipV="1">
            <a:off x="4351338" y="4397375"/>
            <a:ext cx="17462"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28" name="Line 271"/>
          <p:cNvSpPr>
            <a:spLocks noChangeShapeType="1"/>
          </p:cNvSpPr>
          <p:nvPr/>
        </p:nvSpPr>
        <p:spPr bwMode="auto">
          <a:xfrm>
            <a:off x="4127500" y="4587875"/>
            <a:ext cx="103188"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29" name="Line 272"/>
          <p:cNvSpPr>
            <a:spLocks noChangeShapeType="1"/>
          </p:cNvSpPr>
          <p:nvPr/>
        </p:nvSpPr>
        <p:spPr bwMode="auto">
          <a:xfrm>
            <a:off x="4127500" y="4587875"/>
            <a:ext cx="103188"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30" name="Line 273"/>
          <p:cNvSpPr>
            <a:spLocks noChangeShapeType="1"/>
          </p:cNvSpPr>
          <p:nvPr/>
        </p:nvSpPr>
        <p:spPr bwMode="auto">
          <a:xfrm flipV="1">
            <a:off x="4110038" y="4500563"/>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31" name="Line 274"/>
          <p:cNvSpPr>
            <a:spLocks noChangeShapeType="1"/>
          </p:cNvSpPr>
          <p:nvPr/>
        </p:nvSpPr>
        <p:spPr bwMode="auto">
          <a:xfrm flipV="1">
            <a:off x="4110038" y="4500563"/>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32" name="Line 275"/>
          <p:cNvSpPr>
            <a:spLocks noChangeShapeType="1"/>
          </p:cNvSpPr>
          <p:nvPr/>
        </p:nvSpPr>
        <p:spPr bwMode="auto">
          <a:xfrm>
            <a:off x="4024313" y="4552950"/>
            <a:ext cx="1031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33" name="Line 276"/>
          <p:cNvSpPr>
            <a:spLocks noChangeShapeType="1"/>
          </p:cNvSpPr>
          <p:nvPr/>
        </p:nvSpPr>
        <p:spPr bwMode="auto">
          <a:xfrm>
            <a:off x="4024313" y="4552950"/>
            <a:ext cx="1031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34" name="Line 277"/>
          <p:cNvSpPr>
            <a:spLocks noChangeShapeType="1"/>
          </p:cNvSpPr>
          <p:nvPr/>
        </p:nvSpPr>
        <p:spPr bwMode="auto">
          <a:xfrm>
            <a:off x="3954463" y="4535488"/>
            <a:ext cx="6985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35" name="Line 278"/>
          <p:cNvSpPr>
            <a:spLocks noChangeShapeType="1"/>
          </p:cNvSpPr>
          <p:nvPr/>
        </p:nvSpPr>
        <p:spPr bwMode="auto">
          <a:xfrm>
            <a:off x="3921125" y="4518025"/>
            <a:ext cx="174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36" name="Line 279"/>
          <p:cNvSpPr>
            <a:spLocks noChangeShapeType="1"/>
          </p:cNvSpPr>
          <p:nvPr/>
        </p:nvSpPr>
        <p:spPr bwMode="auto">
          <a:xfrm>
            <a:off x="3954463" y="4535488"/>
            <a:ext cx="6985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37" name="Line 280"/>
          <p:cNvSpPr>
            <a:spLocks noChangeShapeType="1"/>
          </p:cNvSpPr>
          <p:nvPr/>
        </p:nvSpPr>
        <p:spPr bwMode="auto">
          <a:xfrm>
            <a:off x="3921125" y="4518025"/>
            <a:ext cx="174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38" name="Line 281"/>
          <p:cNvSpPr>
            <a:spLocks noChangeShapeType="1"/>
          </p:cNvSpPr>
          <p:nvPr/>
        </p:nvSpPr>
        <p:spPr bwMode="auto">
          <a:xfrm>
            <a:off x="4144963" y="4518025"/>
            <a:ext cx="17462"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39" name="Line 282"/>
          <p:cNvSpPr>
            <a:spLocks noChangeShapeType="1"/>
          </p:cNvSpPr>
          <p:nvPr/>
        </p:nvSpPr>
        <p:spPr bwMode="auto">
          <a:xfrm>
            <a:off x="4110038" y="4518025"/>
            <a:ext cx="349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40" name="Line 283"/>
          <p:cNvSpPr>
            <a:spLocks noChangeShapeType="1"/>
          </p:cNvSpPr>
          <p:nvPr/>
        </p:nvSpPr>
        <p:spPr bwMode="auto">
          <a:xfrm>
            <a:off x="4076700" y="4500563"/>
            <a:ext cx="1587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41" name="Line 284"/>
          <p:cNvSpPr>
            <a:spLocks noChangeShapeType="1"/>
          </p:cNvSpPr>
          <p:nvPr/>
        </p:nvSpPr>
        <p:spPr bwMode="auto">
          <a:xfrm>
            <a:off x="4213225" y="4570413"/>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42" name="Line 285"/>
          <p:cNvSpPr>
            <a:spLocks noChangeShapeType="1"/>
          </p:cNvSpPr>
          <p:nvPr/>
        </p:nvSpPr>
        <p:spPr bwMode="auto">
          <a:xfrm flipV="1">
            <a:off x="4318000" y="4500563"/>
            <a:ext cx="33338"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43" name="Line 286"/>
          <p:cNvSpPr>
            <a:spLocks noChangeShapeType="1"/>
          </p:cNvSpPr>
          <p:nvPr/>
        </p:nvSpPr>
        <p:spPr bwMode="auto">
          <a:xfrm>
            <a:off x="4230688" y="4621213"/>
            <a:ext cx="10477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44" name="Line 287"/>
          <p:cNvSpPr>
            <a:spLocks noChangeShapeType="1"/>
          </p:cNvSpPr>
          <p:nvPr/>
        </p:nvSpPr>
        <p:spPr bwMode="auto">
          <a:xfrm>
            <a:off x="4230688" y="4621213"/>
            <a:ext cx="104775"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45" name="Line 288"/>
          <p:cNvSpPr>
            <a:spLocks noChangeShapeType="1"/>
          </p:cNvSpPr>
          <p:nvPr/>
        </p:nvSpPr>
        <p:spPr bwMode="auto">
          <a:xfrm>
            <a:off x="4283075" y="4605338"/>
            <a:ext cx="17463"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46" name="Line 289"/>
          <p:cNvSpPr>
            <a:spLocks noChangeShapeType="1"/>
          </p:cNvSpPr>
          <p:nvPr/>
        </p:nvSpPr>
        <p:spPr bwMode="auto">
          <a:xfrm>
            <a:off x="4248150" y="4587875"/>
            <a:ext cx="17463"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47" name="Line 290"/>
          <p:cNvSpPr>
            <a:spLocks noChangeShapeType="1"/>
          </p:cNvSpPr>
          <p:nvPr/>
        </p:nvSpPr>
        <p:spPr bwMode="auto">
          <a:xfrm>
            <a:off x="4403725" y="4656138"/>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48" name="Line 291"/>
          <p:cNvSpPr>
            <a:spLocks noChangeShapeType="1"/>
          </p:cNvSpPr>
          <p:nvPr/>
        </p:nvSpPr>
        <p:spPr bwMode="auto">
          <a:xfrm>
            <a:off x="4368800" y="4638675"/>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49" name="Line 292"/>
          <p:cNvSpPr>
            <a:spLocks noChangeShapeType="1"/>
          </p:cNvSpPr>
          <p:nvPr/>
        </p:nvSpPr>
        <p:spPr bwMode="auto">
          <a:xfrm>
            <a:off x="4318000" y="4621213"/>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50" name="Line 293"/>
          <p:cNvSpPr>
            <a:spLocks noChangeShapeType="1"/>
          </p:cNvSpPr>
          <p:nvPr/>
        </p:nvSpPr>
        <p:spPr bwMode="auto">
          <a:xfrm>
            <a:off x="4197350" y="4552950"/>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51" name="Line 294"/>
          <p:cNvSpPr>
            <a:spLocks noChangeShapeType="1"/>
          </p:cNvSpPr>
          <p:nvPr/>
        </p:nvSpPr>
        <p:spPr bwMode="auto">
          <a:xfrm>
            <a:off x="4006850" y="4467225"/>
            <a:ext cx="349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52" name="Line 295"/>
          <p:cNvSpPr>
            <a:spLocks noChangeShapeType="1"/>
          </p:cNvSpPr>
          <p:nvPr/>
        </p:nvSpPr>
        <p:spPr bwMode="auto">
          <a:xfrm>
            <a:off x="3971925" y="4449763"/>
            <a:ext cx="17463"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53" name="Line 296"/>
          <p:cNvSpPr>
            <a:spLocks noChangeShapeType="1"/>
          </p:cNvSpPr>
          <p:nvPr/>
        </p:nvSpPr>
        <p:spPr bwMode="auto">
          <a:xfrm>
            <a:off x="3921125" y="4414838"/>
            <a:ext cx="3333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54" name="Line 297"/>
          <p:cNvSpPr>
            <a:spLocks noChangeShapeType="1"/>
          </p:cNvSpPr>
          <p:nvPr/>
        </p:nvSpPr>
        <p:spPr bwMode="auto">
          <a:xfrm>
            <a:off x="3903663" y="4397375"/>
            <a:ext cx="17462"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55" name="Line 298"/>
          <p:cNvSpPr>
            <a:spLocks noChangeShapeType="1"/>
          </p:cNvSpPr>
          <p:nvPr/>
        </p:nvSpPr>
        <p:spPr bwMode="auto">
          <a:xfrm>
            <a:off x="4041775" y="4467225"/>
            <a:ext cx="174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56" name="Line 299"/>
          <p:cNvSpPr>
            <a:spLocks noChangeShapeType="1"/>
          </p:cNvSpPr>
          <p:nvPr/>
        </p:nvSpPr>
        <p:spPr bwMode="auto">
          <a:xfrm flipV="1">
            <a:off x="4559300" y="4449763"/>
            <a:ext cx="3492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57" name="Line 300"/>
          <p:cNvSpPr>
            <a:spLocks noChangeShapeType="1"/>
          </p:cNvSpPr>
          <p:nvPr/>
        </p:nvSpPr>
        <p:spPr bwMode="auto">
          <a:xfrm flipV="1">
            <a:off x="4818063" y="4432300"/>
            <a:ext cx="34925"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58" name="Line 301"/>
          <p:cNvSpPr>
            <a:spLocks noChangeShapeType="1"/>
          </p:cNvSpPr>
          <p:nvPr/>
        </p:nvSpPr>
        <p:spPr bwMode="auto">
          <a:xfrm>
            <a:off x="4800600" y="4484688"/>
            <a:ext cx="12065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59" name="Line 302"/>
          <p:cNvSpPr>
            <a:spLocks noChangeShapeType="1"/>
          </p:cNvSpPr>
          <p:nvPr/>
        </p:nvSpPr>
        <p:spPr bwMode="auto">
          <a:xfrm>
            <a:off x="4800600" y="4484688"/>
            <a:ext cx="103188"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60" name="Line 303"/>
          <p:cNvSpPr>
            <a:spLocks noChangeShapeType="1"/>
          </p:cNvSpPr>
          <p:nvPr/>
        </p:nvSpPr>
        <p:spPr bwMode="auto">
          <a:xfrm flipV="1">
            <a:off x="4506913" y="4535488"/>
            <a:ext cx="52387"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61" name="Freeform 304"/>
          <p:cNvSpPr>
            <a:spLocks/>
          </p:cNvSpPr>
          <p:nvPr/>
        </p:nvSpPr>
        <p:spPr bwMode="auto">
          <a:xfrm>
            <a:off x="4732338" y="4500563"/>
            <a:ext cx="85725" cy="155575"/>
          </a:xfrm>
          <a:custGeom>
            <a:avLst/>
            <a:gdLst>
              <a:gd name="T0" fmla="*/ 0 w 54"/>
              <a:gd name="T1" fmla="*/ 246975313 h 98"/>
              <a:gd name="T2" fmla="*/ 80645000 w 54"/>
              <a:gd name="T3" fmla="*/ 110886875 h 98"/>
              <a:gd name="T4" fmla="*/ 136088438 w 54"/>
              <a:gd name="T5" fmla="*/ 0 h 98"/>
              <a:gd name="T6" fmla="*/ 0 60000 65536"/>
              <a:gd name="T7" fmla="*/ 0 60000 65536"/>
              <a:gd name="T8" fmla="*/ 0 60000 65536"/>
            </a:gdLst>
            <a:ahLst/>
            <a:cxnLst>
              <a:cxn ang="T6">
                <a:pos x="T0" y="T1"/>
              </a:cxn>
              <a:cxn ang="T7">
                <a:pos x="T2" y="T3"/>
              </a:cxn>
              <a:cxn ang="T8">
                <a:pos x="T4" y="T5"/>
              </a:cxn>
            </a:cxnLst>
            <a:rect l="0" t="0" r="r" b="b"/>
            <a:pathLst>
              <a:path w="54" h="98">
                <a:moveTo>
                  <a:pt x="0" y="98"/>
                </a:moveTo>
                <a:lnTo>
                  <a:pt x="32" y="44"/>
                </a:lnTo>
                <a:lnTo>
                  <a:pt x="54"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62" name="Line 305"/>
          <p:cNvSpPr>
            <a:spLocks noChangeShapeType="1"/>
          </p:cNvSpPr>
          <p:nvPr/>
        </p:nvSpPr>
        <p:spPr bwMode="auto">
          <a:xfrm>
            <a:off x="4679950" y="4432300"/>
            <a:ext cx="120650"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63" name="Line 306"/>
          <p:cNvSpPr>
            <a:spLocks noChangeShapeType="1"/>
          </p:cNvSpPr>
          <p:nvPr/>
        </p:nvSpPr>
        <p:spPr bwMode="auto">
          <a:xfrm>
            <a:off x="4679950" y="4432300"/>
            <a:ext cx="120650"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64" name="Line 307"/>
          <p:cNvSpPr>
            <a:spLocks noChangeShapeType="1"/>
          </p:cNvSpPr>
          <p:nvPr/>
        </p:nvSpPr>
        <p:spPr bwMode="auto">
          <a:xfrm flipV="1">
            <a:off x="4594225" y="4379913"/>
            <a:ext cx="15875"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65" name="Line 308"/>
          <p:cNvSpPr>
            <a:spLocks noChangeShapeType="1"/>
          </p:cNvSpPr>
          <p:nvPr/>
        </p:nvSpPr>
        <p:spPr bwMode="auto">
          <a:xfrm>
            <a:off x="4576763" y="4379913"/>
            <a:ext cx="103187"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66" name="Line 309"/>
          <p:cNvSpPr>
            <a:spLocks noChangeShapeType="1"/>
          </p:cNvSpPr>
          <p:nvPr/>
        </p:nvSpPr>
        <p:spPr bwMode="auto">
          <a:xfrm>
            <a:off x="4576763" y="4379913"/>
            <a:ext cx="103187"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67" name="Line 310"/>
          <p:cNvSpPr>
            <a:spLocks noChangeShapeType="1"/>
          </p:cNvSpPr>
          <p:nvPr/>
        </p:nvSpPr>
        <p:spPr bwMode="auto">
          <a:xfrm>
            <a:off x="4456113" y="4329113"/>
            <a:ext cx="12065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68" name="Line 311"/>
          <p:cNvSpPr>
            <a:spLocks noChangeShapeType="1"/>
          </p:cNvSpPr>
          <p:nvPr/>
        </p:nvSpPr>
        <p:spPr bwMode="auto">
          <a:xfrm>
            <a:off x="6905625" y="6173788"/>
            <a:ext cx="50800"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69" name="Freeform 312"/>
          <p:cNvSpPr>
            <a:spLocks/>
          </p:cNvSpPr>
          <p:nvPr/>
        </p:nvSpPr>
        <p:spPr bwMode="auto">
          <a:xfrm>
            <a:off x="6111875" y="5984875"/>
            <a:ext cx="34925" cy="50800"/>
          </a:xfrm>
          <a:custGeom>
            <a:avLst/>
            <a:gdLst>
              <a:gd name="T0" fmla="*/ 0 w 22"/>
              <a:gd name="T1" fmla="*/ 25201563 h 32"/>
              <a:gd name="T2" fmla="*/ 27722513 w 22"/>
              <a:gd name="T3" fmla="*/ 0 h 32"/>
              <a:gd name="T4" fmla="*/ 55443438 w 22"/>
              <a:gd name="T5" fmla="*/ 0 h 32"/>
              <a:gd name="T6" fmla="*/ 55443438 w 22"/>
              <a:gd name="T7" fmla="*/ 80645000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2" h="32">
                <a:moveTo>
                  <a:pt x="0" y="10"/>
                </a:moveTo>
                <a:lnTo>
                  <a:pt x="11" y="0"/>
                </a:lnTo>
                <a:lnTo>
                  <a:pt x="22" y="0"/>
                </a:lnTo>
                <a:lnTo>
                  <a:pt x="22"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70" name="Freeform 313"/>
          <p:cNvSpPr>
            <a:spLocks/>
          </p:cNvSpPr>
          <p:nvPr/>
        </p:nvSpPr>
        <p:spPr bwMode="auto">
          <a:xfrm>
            <a:off x="6180138" y="5984875"/>
            <a:ext cx="34925" cy="50800"/>
          </a:xfrm>
          <a:custGeom>
            <a:avLst/>
            <a:gdLst>
              <a:gd name="T0" fmla="*/ 55443438 w 22"/>
              <a:gd name="T1" fmla="*/ 0 h 32"/>
              <a:gd name="T2" fmla="*/ 55443438 w 22"/>
              <a:gd name="T3" fmla="*/ 0 h 32"/>
              <a:gd name="T4" fmla="*/ 27722513 w 22"/>
              <a:gd name="T5" fmla="*/ 0 h 32"/>
              <a:gd name="T6" fmla="*/ 27722513 w 22"/>
              <a:gd name="T7" fmla="*/ 0 h 32"/>
              <a:gd name="T8" fmla="*/ 0 w 22"/>
              <a:gd name="T9" fmla="*/ 0 h 32"/>
              <a:gd name="T10" fmla="*/ 0 w 22"/>
              <a:gd name="T11" fmla="*/ 25201563 h 32"/>
              <a:gd name="T12" fmla="*/ 0 w 22"/>
              <a:gd name="T13" fmla="*/ 25201563 h 32"/>
              <a:gd name="T14" fmla="*/ 0 w 22"/>
              <a:gd name="T15" fmla="*/ 52924075 h 32"/>
              <a:gd name="T16" fmla="*/ 0 w 22"/>
              <a:gd name="T17" fmla="*/ 52924075 h 32"/>
              <a:gd name="T18" fmla="*/ 0 w 22"/>
              <a:gd name="T19" fmla="*/ 52924075 h 32"/>
              <a:gd name="T20" fmla="*/ 27722513 w 22"/>
              <a:gd name="T21" fmla="*/ 80645000 h 32"/>
              <a:gd name="T22" fmla="*/ 27722513 w 22"/>
              <a:gd name="T23" fmla="*/ 80645000 h 32"/>
              <a:gd name="T24" fmla="*/ 27722513 w 22"/>
              <a:gd name="T25" fmla="*/ 52924075 h 32"/>
              <a:gd name="T26" fmla="*/ 55443438 w 22"/>
              <a:gd name="T27" fmla="*/ 52924075 h 32"/>
              <a:gd name="T28" fmla="*/ 55443438 w 22"/>
              <a:gd name="T29" fmla="*/ 52924075 h 32"/>
              <a:gd name="T30" fmla="*/ 55443438 w 22"/>
              <a:gd name="T31" fmla="*/ 52924075 h 32"/>
              <a:gd name="T32" fmla="*/ 55443438 w 22"/>
              <a:gd name="T33" fmla="*/ 25201563 h 32"/>
              <a:gd name="T34" fmla="*/ 27722513 w 22"/>
              <a:gd name="T35" fmla="*/ 25201563 h 32"/>
              <a:gd name="T36" fmla="*/ 27722513 w 22"/>
              <a:gd name="T37" fmla="*/ 25201563 h 32"/>
              <a:gd name="T38" fmla="*/ 27722513 w 22"/>
              <a:gd name="T39" fmla="*/ 25201563 h 32"/>
              <a:gd name="T40" fmla="*/ 0 w 22"/>
              <a:gd name="T41" fmla="*/ 25201563 h 32"/>
              <a:gd name="T42" fmla="*/ 0 w 22"/>
              <a:gd name="T43" fmla="*/ 25201563 h 32"/>
              <a:gd name="T44" fmla="*/ 0 w 22"/>
              <a:gd name="T45" fmla="*/ 52924075 h 3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2" h="32">
                <a:moveTo>
                  <a:pt x="22" y="0"/>
                </a:moveTo>
                <a:lnTo>
                  <a:pt x="22" y="0"/>
                </a:lnTo>
                <a:lnTo>
                  <a:pt x="11" y="0"/>
                </a:lnTo>
                <a:lnTo>
                  <a:pt x="0" y="0"/>
                </a:lnTo>
                <a:lnTo>
                  <a:pt x="0" y="10"/>
                </a:lnTo>
                <a:lnTo>
                  <a:pt x="0" y="21"/>
                </a:lnTo>
                <a:lnTo>
                  <a:pt x="11" y="32"/>
                </a:lnTo>
                <a:lnTo>
                  <a:pt x="11" y="21"/>
                </a:lnTo>
                <a:lnTo>
                  <a:pt x="22" y="21"/>
                </a:lnTo>
                <a:lnTo>
                  <a:pt x="22" y="10"/>
                </a:lnTo>
                <a:lnTo>
                  <a:pt x="11" y="10"/>
                </a:lnTo>
                <a:lnTo>
                  <a:pt x="0" y="10"/>
                </a:lnTo>
                <a:lnTo>
                  <a:pt x="0" y="21"/>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71" name="Freeform 314"/>
          <p:cNvSpPr>
            <a:spLocks/>
          </p:cNvSpPr>
          <p:nvPr/>
        </p:nvSpPr>
        <p:spPr bwMode="auto">
          <a:xfrm>
            <a:off x="6232525" y="5984875"/>
            <a:ext cx="52388" cy="50800"/>
          </a:xfrm>
          <a:custGeom>
            <a:avLst/>
            <a:gdLst>
              <a:gd name="T0" fmla="*/ 27722777 w 33"/>
              <a:gd name="T1" fmla="*/ 0 h 32"/>
              <a:gd name="T2" fmla="*/ 27722777 w 33"/>
              <a:gd name="T3" fmla="*/ 0 h 32"/>
              <a:gd name="T4" fmla="*/ 0 w 33"/>
              <a:gd name="T5" fmla="*/ 25201563 h 32"/>
              <a:gd name="T6" fmla="*/ 0 w 33"/>
              <a:gd name="T7" fmla="*/ 25201563 h 32"/>
              <a:gd name="T8" fmla="*/ 0 w 33"/>
              <a:gd name="T9" fmla="*/ 52924075 h 32"/>
              <a:gd name="T10" fmla="*/ 0 w 33"/>
              <a:gd name="T11" fmla="*/ 52924075 h 32"/>
              <a:gd name="T12" fmla="*/ 27722777 w 33"/>
              <a:gd name="T13" fmla="*/ 52924075 h 32"/>
              <a:gd name="T14" fmla="*/ 27722777 w 33"/>
              <a:gd name="T15" fmla="*/ 80645000 h 32"/>
              <a:gd name="T16" fmla="*/ 55443967 w 33"/>
              <a:gd name="T17" fmla="*/ 80645000 h 32"/>
              <a:gd name="T18" fmla="*/ 55443967 w 33"/>
              <a:gd name="T19" fmla="*/ 52924075 h 32"/>
              <a:gd name="T20" fmla="*/ 83166744 w 33"/>
              <a:gd name="T21" fmla="*/ 52924075 h 32"/>
              <a:gd name="T22" fmla="*/ 83166744 w 33"/>
              <a:gd name="T23" fmla="*/ 52924075 h 32"/>
              <a:gd name="T24" fmla="*/ 83166744 w 33"/>
              <a:gd name="T25" fmla="*/ 25201563 h 32"/>
              <a:gd name="T26" fmla="*/ 83166744 w 33"/>
              <a:gd name="T27" fmla="*/ 25201563 h 32"/>
              <a:gd name="T28" fmla="*/ 55443967 w 33"/>
              <a:gd name="T29" fmla="*/ 0 h 32"/>
              <a:gd name="T30" fmla="*/ 55443967 w 33"/>
              <a:gd name="T31" fmla="*/ 0 h 32"/>
              <a:gd name="T32" fmla="*/ 27722777 w 33"/>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32">
                <a:moveTo>
                  <a:pt x="11" y="0"/>
                </a:moveTo>
                <a:lnTo>
                  <a:pt x="11" y="0"/>
                </a:lnTo>
                <a:lnTo>
                  <a:pt x="0" y="10"/>
                </a:lnTo>
                <a:lnTo>
                  <a:pt x="0" y="21"/>
                </a:lnTo>
                <a:lnTo>
                  <a:pt x="11" y="21"/>
                </a:lnTo>
                <a:lnTo>
                  <a:pt x="11" y="32"/>
                </a:lnTo>
                <a:lnTo>
                  <a:pt x="22" y="32"/>
                </a:lnTo>
                <a:lnTo>
                  <a:pt x="22" y="21"/>
                </a:lnTo>
                <a:lnTo>
                  <a:pt x="33" y="21"/>
                </a:lnTo>
                <a:lnTo>
                  <a:pt x="33"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72" name="Freeform 315"/>
          <p:cNvSpPr>
            <a:spLocks/>
          </p:cNvSpPr>
          <p:nvPr/>
        </p:nvSpPr>
        <p:spPr bwMode="auto">
          <a:xfrm>
            <a:off x="6302375" y="5984875"/>
            <a:ext cx="50800" cy="50800"/>
          </a:xfrm>
          <a:custGeom>
            <a:avLst/>
            <a:gdLst>
              <a:gd name="T0" fmla="*/ 25201563 w 32"/>
              <a:gd name="T1" fmla="*/ 0 h 32"/>
              <a:gd name="T2" fmla="*/ 0 w 32"/>
              <a:gd name="T3" fmla="*/ 0 h 32"/>
              <a:gd name="T4" fmla="*/ 0 w 32"/>
              <a:gd name="T5" fmla="*/ 25201563 h 32"/>
              <a:gd name="T6" fmla="*/ 0 w 32"/>
              <a:gd name="T7" fmla="*/ 25201563 h 32"/>
              <a:gd name="T8" fmla="*/ 0 w 32"/>
              <a:gd name="T9" fmla="*/ 52924075 h 32"/>
              <a:gd name="T10" fmla="*/ 0 w 32"/>
              <a:gd name="T11" fmla="*/ 52924075 h 32"/>
              <a:gd name="T12" fmla="*/ 0 w 32"/>
              <a:gd name="T13" fmla="*/ 52924075 h 32"/>
              <a:gd name="T14" fmla="*/ 25201563 w 32"/>
              <a:gd name="T15" fmla="*/ 80645000 h 32"/>
              <a:gd name="T16" fmla="*/ 25201563 w 32"/>
              <a:gd name="T17" fmla="*/ 80645000 h 32"/>
              <a:gd name="T18" fmla="*/ 52924075 w 32"/>
              <a:gd name="T19" fmla="*/ 52924075 h 32"/>
              <a:gd name="T20" fmla="*/ 52924075 w 32"/>
              <a:gd name="T21" fmla="*/ 52924075 h 32"/>
              <a:gd name="T22" fmla="*/ 80645000 w 32"/>
              <a:gd name="T23" fmla="*/ 52924075 h 32"/>
              <a:gd name="T24" fmla="*/ 80645000 w 32"/>
              <a:gd name="T25" fmla="*/ 25201563 h 32"/>
              <a:gd name="T26" fmla="*/ 52924075 w 32"/>
              <a:gd name="T27" fmla="*/ 25201563 h 32"/>
              <a:gd name="T28" fmla="*/ 52924075 w 32"/>
              <a:gd name="T29" fmla="*/ 0 h 32"/>
              <a:gd name="T30" fmla="*/ 25201563 w 32"/>
              <a:gd name="T31" fmla="*/ 0 h 32"/>
              <a:gd name="T32" fmla="*/ 25201563 w 3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2">
                <a:moveTo>
                  <a:pt x="10" y="0"/>
                </a:moveTo>
                <a:lnTo>
                  <a:pt x="0" y="0"/>
                </a:lnTo>
                <a:lnTo>
                  <a:pt x="0" y="10"/>
                </a:lnTo>
                <a:lnTo>
                  <a:pt x="0" y="21"/>
                </a:lnTo>
                <a:lnTo>
                  <a:pt x="10" y="32"/>
                </a:lnTo>
                <a:lnTo>
                  <a:pt x="21" y="21"/>
                </a:lnTo>
                <a:lnTo>
                  <a:pt x="32" y="21"/>
                </a:lnTo>
                <a:lnTo>
                  <a:pt x="32" y="10"/>
                </a:lnTo>
                <a:lnTo>
                  <a:pt x="21" y="10"/>
                </a:lnTo>
                <a:lnTo>
                  <a:pt x="21" y="0"/>
                </a:lnTo>
                <a:lnTo>
                  <a:pt x="10"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73" name="Freeform 316"/>
          <p:cNvSpPr>
            <a:spLocks/>
          </p:cNvSpPr>
          <p:nvPr/>
        </p:nvSpPr>
        <p:spPr bwMode="auto">
          <a:xfrm>
            <a:off x="6370638" y="5984875"/>
            <a:ext cx="34925" cy="50800"/>
          </a:xfrm>
          <a:custGeom>
            <a:avLst/>
            <a:gdLst>
              <a:gd name="T0" fmla="*/ 27722513 w 22"/>
              <a:gd name="T1" fmla="*/ 0 h 32"/>
              <a:gd name="T2" fmla="*/ 0 w 22"/>
              <a:gd name="T3" fmla="*/ 0 h 32"/>
              <a:gd name="T4" fmla="*/ 0 w 22"/>
              <a:gd name="T5" fmla="*/ 25201563 h 32"/>
              <a:gd name="T6" fmla="*/ 0 w 22"/>
              <a:gd name="T7" fmla="*/ 25201563 h 32"/>
              <a:gd name="T8" fmla="*/ 0 w 22"/>
              <a:gd name="T9" fmla="*/ 52924075 h 32"/>
              <a:gd name="T10" fmla="*/ 0 w 22"/>
              <a:gd name="T11" fmla="*/ 52924075 h 32"/>
              <a:gd name="T12" fmla="*/ 0 w 22"/>
              <a:gd name="T13" fmla="*/ 52924075 h 32"/>
              <a:gd name="T14" fmla="*/ 27722513 w 22"/>
              <a:gd name="T15" fmla="*/ 80645000 h 32"/>
              <a:gd name="T16" fmla="*/ 27722513 w 22"/>
              <a:gd name="T17" fmla="*/ 80645000 h 32"/>
              <a:gd name="T18" fmla="*/ 55443438 w 22"/>
              <a:gd name="T19" fmla="*/ 52924075 h 32"/>
              <a:gd name="T20" fmla="*/ 55443438 w 22"/>
              <a:gd name="T21" fmla="*/ 52924075 h 32"/>
              <a:gd name="T22" fmla="*/ 55443438 w 22"/>
              <a:gd name="T23" fmla="*/ 52924075 h 32"/>
              <a:gd name="T24" fmla="*/ 55443438 w 22"/>
              <a:gd name="T25" fmla="*/ 25201563 h 32"/>
              <a:gd name="T26" fmla="*/ 55443438 w 22"/>
              <a:gd name="T27" fmla="*/ 25201563 h 32"/>
              <a:gd name="T28" fmla="*/ 55443438 w 22"/>
              <a:gd name="T29" fmla="*/ 0 h 32"/>
              <a:gd name="T30" fmla="*/ 27722513 w 22"/>
              <a:gd name="T31" fmla="*/ 0 h 32"/>
              <a:gd name="T32" fmla="*/ 27722513 w 2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11" y="0"/>
                </a:moveTo>
                <a:lnTo>
                  <a:pt x="0" y="0"/>
                </a:lnTo>
                <a:lnTo>
                  <a:pt x="0" y="10"/>
                </a:lnTo>
                <a:lnTo>
                  <a:pt x="0" y="21"/>
                </a:lnTo>
                <a:lnTo>
                  <a:pt x="11" y="32"/>
                </a:lnTo>
                <a:lnTo>
                  <a:pt x="22" y="21"/>
                </a:lnTo>
                <a:lnTo>
                  <a:pt x="22"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74" name="Freeform 317"/>
          <p:cNvSpPr>
            <a:spLocks/>
          </p:cNvSpPr>
          <p:nvPr/>
        </p:nvSpPr>
        <p:spPr bwMode="auto">
          <a:xfrm>
            <a:off x="5421313" y="5984875"/>
            <a:ext cx="17462" cy="50800"/>
          </a:xfrm>
          <a:custGeom>
            <a:avLst/>
            <a:gdLst>
              <a:gd name="T0" fmla="*/ 0 w 11"/>
              <a:gd name="T1" fmla="*/ 25201563 h 32"/>
              <a:gd name="T2" fmla="*/ 0 w 11"/>
              <a:gd name="T3" fmla="*/ 0 h 32"/>
              <a:gd name="T4" fmla="*/ 27720131 w 11"/>
              <a:gd name="T5" fmla="*/ 0 h 32"/>
              <a:gd name="T6" fmla="*/ 27720131 w 11"/>
              <a:gd name="T7" fmla="*/ 80645000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 h="32">
                <a:moveTo>
                  <a:pt x="0" y="10"/>
                </a:moveTo>
                <a:lnTo>
                  <a:pt x="0" y="0"/>
                </a:lnTo>
                <a:lnTo>
                  <a:pt x="11" y="0"/>
                </a:lnTo>
                <a:lnTo>
                  <a:pt x="11"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75" name="Freeform 318"/>
          <p:cNvSpPr>
            <a:spLocks/>
          </p:cNvSpPr>
          <p:nvPr/>
        </p:nvSpPr>
        <p:spPr bwMode="auto">
          <a:xfrm>
            <a:off x="5456238" y="5984875"/>
            <a:ext cx="52387" cy="50800"/>
          </a:xfrm>
          <a:custGeom>
            <a:avLst/>
            <a:gdLst>
              <a:gd name="T0" fmla="*/ 27720660 w 33"/>
              <a:gd name="T1" fmla="*/ 25201563 h 32"/>
              <a:gd name="T2" fmla="*/ 27720660 w 33"/>
              <a:gd name="T3" fmla="*/ 25201563 h 32"/>
              <a:gd name="T4" fmla="*/ 27720660 w 33"/>
              <a:gd name="T5" fmla="*/ 0 h 32"/>
              <a:gd name="T6" fmla="*/ 27720660 w 33"/>
              <a:gd name="T7" fmla="*/ 0 h 32"/>
              <a:gd name="T8" fmla="*/ 27720660 w 33"/>
              <a:gd name="T9" fmla="*/ 0 h 32"/>
              <a:gd name="T10" fmla="*/ 55442908 w 33"/>
              <a:gd name="T11" fmla="*/ 0 h 32"/>
              <a:gd name="T12" fmla="*/ 83163569 w 33"/>
              <a:gd name="T13" fmla="*/ 0 h 32"/>
              <a:gd name="T14" fmla="*/ 83163569 w 33"/>
              <a:gd name="T15" fmla="*/ 0 h 32"/>
              <a:gd name="T16" fmla="*/ 83163569 w 33"/>
              <a:gd name="T17" fmla="*/ 25201563 h 32"/>
              <a:gd name="T18" fmla="*/ 83163569 w 33"/>
              <a:gd name="T19" fmla="*/ 25201563 h 32"/>
              <a:gd name="T20" fmla="*/ 83163569 w 33"/>
              <a:gd name="T21" fmla="*/ 25201563 h 32"/>
              <a:gd name="T22" fmla="*/ 55442908 w 33"/>
              <a:gd name="T23" fmla="*/ 25201563 h 32"/>
              <a:gd name="T24" fmla="*/ 0 w 33"/>
              <a:gd name="T25" fmla="*/ 80645000 h 32"/>
              <a:gd name="T26" fmla="*/ 83163569 w 33"/>
              <a:gd name="T27" fmla="*/ 80645000 h 3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3" h="32">
                <a:moveTo>
                  <a:pt x="11" y="10"/>
                </a:moveTo>
                <a:lnTo>
                  <a:pt x="11" y="10"/>
                </a:lnTo>
                <a:lnTo>
                  <a:pt x="11" y="0"/>
                </a:lnTo>
                <a:lnTo>
                  <a:pt x="22" y="0"/>
                </a:lnTo>
                <a:lnTo>
                  <a:pt x="33" y="0"/>
                </a:lnTo>
                <a:lnTo>
                  <a:pt x="33" y="10"/>
                </a:lnTo>
                <a:lnTo>
                  <a:pt x="22" y="10"/>
                </a:lnTo>
                <a:lnTo>
                  <a:pt x="0" y="32"/>
                </a:lnTo>
                <a:lnTo>
                  <a:pt x="33"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76" name="Freeform 319"/>
          <p:cNvSpPr>
            <a:spLocks/>
          </p:cNvSpPr>
          <p:nvPr/>
        </p:nvSpPr>
        <p:spPr bwMode="auto">
          <a:xfrm>
            <a:off x="5524500" y="5984875"/>
            <a:ext cx="52388" cy="50800"/>
          </a:xfrm>
          <a:custGeom>
            <a:avLst/>
            <a:gdLst>
              <a:gd name="T0" fmla="*/ 27722777 w 33"/>
              <a:gd name="T1" fmla="*/ 0 h 32"/>
              <a:gd name="T2" fmla="*/ 27722777 w 33"/>
              <a:gd name="T3" fmla="*/ 0 h 32"/>
              <a:gd name="T4" fmla="*/ 0 w 33"/>
              <a:gd name="T5" fmla="*/ 25201563 h 32"/>
              <a:gd name="T6" fmla="*/ 0 w 33"/>
              <a:gd name="T7" fmla="*/ 25201563 h 32"/>
              <a:gd name="T8" fmla="*/ 0 w 33"/>
              <a:gd name="T9" fmla="*/ 52924075 h 32"/>
              <a:gd name="T10" fmla="*/ 0 w 33"/>
              <a:gd name="T11" fmla="*/ 52924075 h 32"/>
              <a:gd name="T12" fmla="*/ 27722777 w 33"/>
              <a:gd name="T13" fmla="*/ 52924075 h 32"/>
              <a:gd name="T14" fmla="*/ 27722777 w 33"/>
              <a:gd name="T15" fmla="*/ 80645000 h 32"/>
              <a:gd name="T16" fmla="*/ 55443967 w 33"/>
              <a:gd name="T17" fmla="*/ 80645000 h 32"/>
              <a:gd name="T18" fmla="*/ 55443967 w 33"/>
              <a:gd name="T19" fmla="*/ 52924075 h 32"/>
              <a:gd name="T20" fmla="*/ 83166744 w 33"/>
              <a:gd name="T21" fmla="*/ 52924075 h 32"/>
              <a:gd name="T22" fmla="*/ 83166744 w 33"/>
              <a:gd name="T23" fmla="*/ 52924075 h 32"/>
              <a:gd name="T24" fmla="*/ 83166744 w 33"/>
              <a:gd name="T25" fmla="*/ 25201563 h 32"/>
              <a:gd name="T26" fmla="*/ 83166744 w 33"/>
              <a:gd name="T27" fmla="*/ 25201563 h 32"/>
              <a:gd name="T28" fmla="*/ 55443967 w 33"/>
              <a:gd name="T29" fmla="*/ 0 h 32"/>
              <a:gd name="T30" fmla="*/ 55443967 w 33"/>
              <a:gd name="T31" fmla="*/ 0 h 32"/>
              <a:gd name="T32" fmla="*/ 27722777 w 33"/>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32">
                <a:moveTo>
                  <a:pt x="11" y="0"/>
                </a:moveTo>
                <a:lnTo>
                  <a:pt x="11" y="0"/>
                </a:lnTo>
                <a:lnTo>
                  <a:pt x="0" y="10"/>
                </a:lnTo>
                <a:lnTo>
                  <a:pt x="0" y="21"/>
                </a:lnTo>
                <a:lnTo>
                  <a:pt x="11" y="21"/>
                </a:lnTo>
                <a:lnTo>
                  <a:pt x="11" y="32"/>
                </a:lnTo>
                <a:lnTo>
                  <a:pt x="22" y="32"/>
                </a:lnTo>
                <a:lnTo>
                  <a:pt x="22" y="21"/>
                </a:lnTo>
                <a:lnTo>
                  <a:pt x="33" y="21"/>
                </a:lnTo>
                <a:lnTo>
                  <a:pt x="33"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77" name="Freeform 320"/>
          <p:cNvSpPr>
            <a:spLocks/>
          </p:cNvSpPr>
          <p:nvPr/>
        </p:nvSpPr>
        <p:spPr bwMode="auto">
          <a:xfrm>
            <a:off x="5594350" y="5984875"/>
            <a:ext cx="52388" cy="50800"/>
          </a:xfrm>
          <a:custGeom>
            <a:avLst/>
            <a:gdLst>
              <a:gd name="T0" fmla="*/ 27722777 w 33"/>
              <a:gd name="T1" fmla="*/ 0 h 32"/>
              <a:gd name="T2" fmla="*/ 27722777 w 33"/>
              <a:gd name="T3" fmla="*/ 0 h 32"/>
              <a:gd name="T4" fmla="*/ 0 w 33"/>
              <a:gd name="T5" fmla="*/ 25201563 h 32"/>
              <a:gd name="T6" fmla="*/ 0 w 33"/>
              <a:gd name="T7" fmla="*/ 25201563 h 32"/>
              <a:gd name="T8" fmla="*/ 0 w 33"/>
              <a:gd name="T9" fmla="*/ 52924075 h 32"/>
              <a:gd name="T10" fmla="*/ 0 w 33"/>
              <a:gd name="T11" fmla="*/ 52924075 h 32"/>
              <a:gd name="T12" fmla="*/ 27722777 w 33"/>
              <a:gd name="T13" fmla="*/ 52924075 h 32"/>
              <a:gd name="T14" fmla="*/ 27722777 w 33"/>
              <a:gd name="T15" fmla="*/ 80645000 h 32"/>
              <a:gd name="T16" fmla="*/ 27722777 w 33"/>
              <a:gd name="T17" fmla="*/ 80645000 h 32"/>
              <a:gd name="T18" fmla="*/ 55443967 w 33"/>
              <a:gd name="T19" fmla="*/ 52924075 h 32"/>
              <a:gd name="T20" fmla="*/ 55443967 w 33"/>
              <a:gd name="T21" fmla="*/ 52924075 h 32"/>
              <a:gd name="T22" fmla="*/ 83166744 w 33"/>
              <a:gd name="T23" fmla="*/ 52924075 h 32"/>
              <a:gd name="T24" fmla="*/ 83166744 w 33"/>
              <a:gd name="T25" fmla="*/ 25201563 h 32"/>
              <a:gd name="T26" fmla="*/ 55443967 w 33"/>
              <a:gd name="T27" fmla="*/ 25201563 h 32"/>
              <a:gd name="T28" fmla="*/ 55443967 w 33"/>
              <a:gd name="T29" fmla="*/ 0 h 32"/>
              <a:gd name="T30" fmla="*/ 27722777 w 33"/>
              <a:gd name="T31" fmla="*/ 0 h 32"/>
              <a:gd name="T32" fmla="*/ 27722777 w 33"/>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32">
                <a:moveTo>
                  <a:pt x="11" y="0"/>
                </a:moveTo>
                <a:lnTo>
                  <a:pt x="11" y="0"/>
                </a:lnTo>
                <a:lnTo>
                  <a:pt x="0" y="10"/>
                </a:lnTo>
                <a:lnTo>
                  <a:pt x="0" y="21"/>
                </a:lnTo>
                <a:lnTo>
                  <a:pt x="11" y="21"/>
                </a:lnTo>
                <a:lnTo>
                  <a:pt x="11" y="32"/>
                </a:lnTo>
                <a:lnTo>
                  <a:pt x="22" y="21"/>
                </a:lnTo>
                <a:lnTo>
                  <a:pt x="33" y="21"/>
                </a:lnTo>
                <a:lnTo>
                  <a:pt x="33" y="10"/>
                </a:lnTo>
                <a:lnTo>
                  <a:pt x="22"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78" name="Freeform 321"/>
          <p:cNvSpPr>
            <a:spLocks/>
          </p:cNvSpPr>
          <p:nvPr/>
        </p:nvSpPr>
        <p:spPr bwMode="auto">
          <a:xfrm>
            <a:off x="5662613" y="5984875"/>
            <a:ext cx="34925" cy="50800"/>
          </a:xfrm>
          <a:custGeom>
            <a:avLst/>
            <a:gdLst>
              <a:gd name="T0" fmla="*/ 27722513 w 22"/>
              <a:gd name="T1" fmla="*/ 0 h 32"/>
              <a:gd name="T2" fmla="*/ 0 w 22"/>
              <a:gd name="T3" fmla="*/ 0 h 32"/>
              <a:gd name="T4" fmla="*/ 0 w 22"/>
              <a:gd name="T5" fmla="*/ 25201563 h 32"/>
              <a:gd name="T6" fmla="*/ 0 w 22"/>
              <a:gd name="T7" fmla="*/ 25201563 h 32"/>
              <a:gd name="T8" fmla="*/ 0 w 22"/>
              <a:gd name="T9" fmla="*/ 52924075 h 32"/>
              <a:gd name="T10" fmla="*/ 0 w 22"/>
              <a:gd name="T11" fmla="*/ 52924075 h 32"/>
              <a:gd name="T12" fmla="*/ 0 w 22"/>
              <a:gd name="T13" fmla="*/ 52924075 h 32"/>
              <a:gd name="T14" fmla="*/ 27722513 w 22"/>
              <a:gd name="T15" fmla="*/ 80645000 h 32"/>
              <a:gd name="T16" fmla="*/ 27722513 w 22"/>
              <a:gd name="T17" fmla="*/ 80645000 h 32"/>
              <a:gd name="T18" fmla="*/ 55443438 w 22"/>
              <a:gd name="T19" fmla="*/ 52924075 h 32"/>
              <a:gd name="T20" fmla="*/ 55443438 w 22"/>
              <a:gd name="T21" fmla="*/ 52924075 h 32"/>
              <a:gd name="T22" fmla="*/ 55443438 w 22"/>
              <a:gd name="T23" fmla="*/ 52924075 h 32"/>
              <a:gd name="T24" fmla="*/ 55443438 w 22"/>
              <a:gd name="T25" fmla="*/ 25201563 h 32"/>
              <a:gd name="T26" fmla="*/ 55443438 w 22"/>
              <a:gd name="T27" fmla="*/ 25201563 h 32"/>
              <a:gd name="T28" fmla="*/ 55443438 w 22"/>
              <a:gd name="T29" fmla="*/ 0 h 32"/>
              <a:gd name="T30" fmla="*/ 27722513 w 22"/>
              <a:gd name="T31" fmla="*/ 0 h 32"/>
              <a:gd name="T32" fmla="*/ 27722513 w 2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11" y="0"/>
                </a:moveTo>
                <a:lnTo>
                  <a:pt x="0" y="0"/>
                </a:lnTo>
                <a:lnTo>
                  <a:pt x="0" y="10"/>
                </a:lnTo>
                <a:lnTo>
                  <a:pt x="0" y="21"/>
                </a:lnTo>
                <a:lnTo>
                  <a:pt x="11" y="32"/>
                </a:lnTo>
                <a:lnTo>
                  <a:pt x="22" y="21"/>
                </a:lnTo>
                <a:lnTo>
                  <a:pt x="22"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79" name="Line 322"/>
          <p:cNvSpPr>
            <a:spLocks noChangeShapeType="1"/>
          </p:cNvSpPr>
          <p:nvPr/>
        </p:nvSpPr>
        <p:spPr bwMode="auto">
          <a:xfrm>
            <a:off x="5541963" y="5915025"/>
            <a:ext cx="1587"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80" name="Line 323"/>
          <p:cNvSpPr>
            <a:spLocks noChangeShapeType="1"/>
          </p:cNvSpPr>
          <p:nvPr/>
        </p:nvSpPr>
        <p:spPr bwMode="auto">
          <a:xfrm>
            <a:off x="6249988" y="5915025"/>
            <a:ext cx="1587"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81" name="Freeform 324"/>
          <p:cNvSpPr>
            <a:spLocks/>
          </p:cNvSpPr>
          <p:nvPr/>
        </p:nvSpPr>
        <p:spPr bwMode="auto">
          <a:xfrm>
            <a:off x="6819900" y="5984875"/>
            <a:ext cx="50800" cy="50800"/>
          </a:xfrm>
          <a:custGeom>
            <a:avLst/>
            <a:gdLst>
              <a:gd name="T0" fmla="*/ 25201563 w 32"/>
              <a:gd name="T1" fmla="*/ 25201563 h 32"/>
              <a:gd name="T2" fmla="*/ 25201563 w 32"/>
              <a:gd name="T3" fmla="*/ 25201563 h 32"/>
              <a:gd name="T4" fmla="*/ 25201563 w 32"/>
              <a:gd name="T5" fmla="*/ 0 h 32"/>
              <a:gd name="T6" fmla="*/ 25201563 w 32"/>
              <a:gd name="T7" fmla="*/ 0 h 32"/>
              <a:gd name="T8" fmla="*/ 25201563 w 32"/>
              <a:gd name="T9" fmla="*/ 0 h 32"/>
              <a:gd name="T10" fmla="*/ 52924075 w 32"/>
              <a:gd name="T11" fmla="*/ 0 h 32"/>
              <a:gd name="T12" fmla="*/ 52924075 w 32"/>
              <a:gd name="T13" fmla="*/ 0 h 32"/>
              <a:gd name="T14" fmla="*/ 80645000 w 32"/>
              <a:gd name="T15" fmla="*/ 0 h 32"/>
              <a:gd name="T16" fmla="*/ 80645000 w 32"/>
              <a:gd name="T17" fmla="*/ 25201563 h 32"/>
              <a:gd name="T18" fmla="*/ 80645000 w 32"/>
              <a:gd name="T19" fmla="*/ 25201563 h 32"/>
              <a:gd name="T20" fmla="*/ 80645000 w 32"/>
              <a:gd name="T21" fmla="*/ 25201563 h 32"/>
              <a:gd name="T22" fmla="*/ 52924075 w 32"/>
              <a:gd name="T23" fmla="*/ 25201563 h 32"/>
              <a:gd name="T24" fmla="*/ 0 w 32"/>
              <a:gd name="T25" fmla="*/ 80645000 h 32"/>
              <a:gd name="T26" fmla="*/ 80645000 w 32"/>
              <a:gd name="T27" fmla="*/ 80645000 h 3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2" h="32">
                <a:moveTo>
                  <a:pt x="10" y="10"/>
                </a:moveTo>
                <a:lnTo>
                  <a:pt x="10" y="10"/>
                </a:lnTo>
                <a:lnTo>
                  <a:pt x="10" y="0"/>
                </a:lnTo>
                <a:lnTo>
                  <a:pt x="21" y="0"/>
                </a:lnTo>
                <a:lnTo>
                  <a:pt x="32" y="0"/>
                </a:lnTo>
                <a:lnTo>
                  <a:pt x="32" y="10"/>
                </a:lnTo>
                <a:lnTo>
                  <a:pt x="21" y="10"/>
                </a:lnTo>
                <a:lnTo>
                  <a:pt x="0" y="32"/>
                </a:lnTo>
                <a:lnTo>
                  <a:pt x="32"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82" name="Freeform 325"/>
          <p:cNvSpPr>
            <a:spLocks/>
          </p:cNvSpPr>
          <p:nvPr/>
        </p:nvSpPr>
        <p:spPr bwMode="auto">
          <a:xfrm>
            <a:off x="6888163" y="5984875"/>
            <a:ext cx="52387" cy="50800"/>
          </a:xfrm>
          <a:custGeom>
            <a:avLst/>
            <a:gdLst>
              <a:gd name="T0" fmla="*/ 27720660 w 33"/>
              <a:gd name="T1" fmla="*/ 0 h 32"/>
              <a:gd name="T2" fmla="*/ 27720660 w 33"/>
              <a:gd name="T3" fmla="*/ 0 h 32"/>
              <a:gd name="T4" fmla="*/ 0 w 33"/>
              <a:gd name="T5" fmla="*/ 25201563 h 32"/>
              <a:gd name="T6" fmla="*/ 0 w 33"/>
              <a:gd name="T7" fmla="*/ 25201563 h 32"/>
              <a:gd name="T8" fmla="*/ 0 w 33"/>
              <a:gd name="T9" fmla="*/ 52924075 h 32"/>
              <a:gd name="T10" fmla="*/ 0 w 33"/>
              <a:gd name="T11" fmla="*/ 52924075 h 32"/>
              <a:gd name="T12" fmla="*/ 27720660 w 33"/>
              <a:gd name="T13" fmla="*/ 52924075 h 32"/>
              <a:gd name="T14" fmla="*/ 27720660 w 33"/>
              <a:gd name="T15" fmla="*/ 80645000 h 32"/>
              <a:gd name="T16" fmla="*/ 27720660 w 33"/>
              <a:gd name="T17" fmla="*/ 80645000 h 32"/>
              <a:gd name="T18" fmla="*/ 55442908 w 33"/>
              <a:gd name="T19" fmla="*/ 52924075 h 32"/>
              <a:gd name="T20" fmla="*/ 55442908 w 33"/>
              <a:gd name="T21" fmla="*/ 52924075 h 32"/>
              <a:gd name="T22" fmla="*/ 83163569 w 33"/>
              <a:gd name="T23" fmla="*/ 52924075 h 32"/>
              <a:gd name="T24" fmla="*/ 83163569 w 33"/>
              <a:gd name="T25" fmla="*/ 25201563 h 32"/>
              <a:gd name="T26" fmla="*/ 55442908 w 33"/>
              <a:gd name="T27" fmla="*/ 25201563 h 32"/>
              <a:gd name="T28" fmla="*/ 55442908 w 33"/>
              <a:gd name="T29" fmla="*/ 0 h 32"/>
              <a:gd name="T30" fmla="*/ 27720660 w 33"/>
              <a:gd name="T31" fmla="*/ 0 h 32"/>
              <a:gd name="T32" fmla="*/ 27720660 w 33"/>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32">
                <a:moveTo>
                  <a:pt x="11" y="0"/>
                </a:moveTo>
                <a:lnTo>
                  <a:pt x="11" y="0"/>
                </a:lnTo>
                <a:lnTo>
                  <a:pt x="0" y="10"/>
                </a:lnTo>
                <a:lnTo>
                  <a:pt x="0" y="21"/>
                </a:lnTo>
                <a:lnTo>
                  <a:pt x="11" y="21"/>
                </a:lnTo>
                <a:lnTo>
                  <a:pt x="11" y="32"/>
                </a:lnTo>
                <a:lnTo>
                  <a:pt x="22" y="21"/>
                </a:lnTo>
                <a:lnTo>
                  <a:pt x="33" y="21"/>
                </a:lnTo>
                <a:lnTo>
                  <a:pt x="33" y="10"/>
                </a:lnTo>
                <a:lnTo>
                  <a:pt x="22"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83" name="Freeform 326"/>
          <p:cNvSpPr>
            <a:spLocks/>
          </p:cNvSpPr>
          <p:nvPr/>
        </p:nvSpPr>
        <p:spPr bwMode="auto">
          <a:xfrm>
            <a:off x="6956425" y="5984875"/>
            <a:ext cx="34925" cy="50800"/>
          </a:xfrm>
          <a:custGeom>
            <a:avLst/>
            <a:gdLst>
              <a:gd name="T0" fmla="*/ 27722513 w 22"/>
              <a:gd name="T1" fmla="*/ 0 h 32"/>
              <a:gd name="T2" fmla="*/ 0 w 22"/>
              <a:gd name="T3" fmla="*/ 0 h 32"/>
              <a:gd name="T4" fmla="*/ 0 w 22"/>
              <a:gd name="T5" fmla="*/ 25201563 h 32"/>
              <a:gd name="T6" fmla="*/ 0 w 22"/>
              <a:gd name="T7" fmla="*/ 25201563 h 32"/>
              <a:gd name="T8" fmla="*/ 0 w 22"/>
              <a:gd name="T9" fmla="*/ 52924075 h 32"/>
              <a:gd name="T10" fmla="*/ 0 w 22"/>
              <a:gd name="T11" fmla="*/ 52924075 h 32"/>
              <a:gd name="T12" fmla="*/ 0 w 22"/>
              <a:gd name="T13" fmla="*/ 52924075 h 32"/>
              <a:gd name="T14" fmla="*/ 27722513 w 22"/>
              <a:gd name="T15" fmla="*/ 80645000 h 32"/>
              <a:gd name="T16" fmla="*/ 27722513 w 22"/>
              <a:gd name="T17" fmla="*/ 80645000 h 32"/>
              <a:gd name="T18" fmla="*/ 55443438 w 22"/>
              <a:gd name="T19" fmla="*/ 52924075 h 32"/>
              <a:gd name="T20" fmla="*/ 55443438 w 22"/>
              <a:gd name="T21" fmla="*/ 52924075 h 32"/>
              <a:gd name="T22" fmla="*/ 55443438 w 22"/>
              <a:gd name="T23" fmla="*/ 52924075 h 32"/>
              <a:gd name="T24" fmla="*/ 55443438 w 22"/>
              <a:gd name="T25" fmla="*/ 25201563 h 32"/>
              <a:gd name="T26" fmla="*/ 55443438 w 22"/>
              <a:gd name="T27" fmla="*/ 25201563 h 32"/>
              <a:gd name="T28" fmla="*/ 55443438 w 22"/>
              <a:gd name="T29" fmla="*/ 0 h 32"/>
              <a:gd name="T30" fmla="*/ 27722513 w 22"/>
              <a:gd name="T31" fmla="*/ 0 h 32"/>
              <a:gd name="T32" fmla="*/ 27722513 w 2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11" y="0"/>
                </a:moveTo>
                <a:lnTo>
                  <a:pt x="0" y="0"/>
                </a:lnTo>
                <a:lnTo>
                  <a:pt x="0" y="10"/>
                </a:lnTo>
                <a:lnTo>
                  <a:pt x="0" y="21"/>
                </a:lnTo>
                <a:lnTo>
                  <a:pt x="11" y="32"/>
                </a:lnTo>
                <a:lnTo>
                  <a:pt x="22" y="21"/>
                </a:lnTo>
                <a:lnTo>
                  <a:pt x="22"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84" name="Freeform 327"/>
          <p:cNvSpPr>
            <a:spLocks/>
          </p:cNvSpPr>
          <p:nvPr/>
        </p:nvSpPr>
        <p:spPr bwMode="auto">
          <a:xfrm>
            <a:off x="7026275" y="5984875"/>
            <a:ext cx="34925" cy="50800"/>
          </a:xfrm>
          <a:custGeom>
            <a:avLst/>
            <a:gdLst>
              <a:gd name="T0" fmla="*/ 27722513 w 22"/>
              <a:gd name="T1" fmla="*/ 0 h 32"/>
              <a:gd name="T2" fmla="*/ 0 w 22"/>
              <a:gd name="T3" fmla="*/ 0 h 32"/>
              <a:gd name="T4" fmla="*/ 0 w 22"/>
              <a:gd name="T5" fmla="*/ 25201563 h 32"/>
              <a:gd name="T6" fmla="*/ 0 w 22"/>
              <a:gd name="T7" fmla="*/ 25201563 h 32"/>
              <a:gd name="T8" fmla="*/ 0 w 22"/>
              <a:gd name="T9" fmla="*/ 52924075 h 32"/>
              <a:gd name="T10" fmla="*/ 0 w 22"/>
              <a:gd name="T11" fmla="*/ 52924075 h 32"/>
              <a:gd name="T12" fmla="*/ 0 w 22"/>
              <a:gd name="T13" fmla="*/ 52924075 h 32"/>
              <a:gd name="T14" fmla="*/ 27722513 w 22"/>
              <a:gd name="T15" fmla="*/ 80645000 h 32"/>
              <a:gd name="T16" fmla="*/ 27722513 w 22"/>
              <a:gd name="T17" fmla="*/ 80645000 h 32"/>
              <a:gd name="T18" fmla="*/ 55443438 w 22"/>
              <a:gd name="T19" fmla="*/ 52924075 h 32"/>
              <a:gd name="T20" fmla="*/ 55443438 w 22"/>
              <a:gd name="T21" fmla="*/ 52924075 h 32"/>
              <a:gd name="T22" fmla="*/ 55443438 w 22"/>
              <a:gd name="T23" fmla="*/ 52924075 h 32"/>
              <a:gd name="T24" fmla="*/ 55443438 w 22"/>
              <a:gd name="T25" fmla="*/ 25201563 h 32"/>
              <a:gd name="T26" fmla="*/ 55443438 w 22"/>
              <a:gd name="T27" fmla="*/ 25201563 h 32"/>
              <a:gd name="T28" fmla="*/ 55443438 w 22"/>
              <a:gd name="T29" fmla="*/ 0 h 32"/>
              <a:gd name="T30" fmla="*/ 27722513 w 22"/>
              <a:gd name="T31" fmla="*/ 0 h 32"/>
              <a:gd name="T32" fmla="*/ 27722513 w 2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11" y="0"/>
                </a:moveTo>
                <a:lnTo>
                  <a:pt x="0" y="0"/>
                </a:lnTo>
                <a:lnTo>
                  <a:pt x="0" y="10"/>
                </a:lnTo>
                <a:lnTo>
                  <a:pt x="0" y="21"/>
                </a:lnTo>
                <a:lnTo>
                  <a:pt x="11" y="32"/>
                </a:lnTo>
                <a:lnTo>
                  <a:pt x="22" y="21"/>
                </a:lnTo>
                <a:lnTo>
                  <a:pt x="22" y="1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85" name="Freeform 328"/>
          <p:cNvSpPr>
            <a:spLocks/>
          </p:cNvSpPr>
          <p:nvPr/>
        </p:nvSpPr>
        <p:spPr bwMode="auto">
          <a:xfrm>
            <a:off x="7078663" y="5984875"/>
            <a:ext cx="50800" cy="50800"/>
          </a:xfrm>
          <a:custGeom>
            <a:avLst/>
            <a:gdLst>
              <a:gd name="T0" fmla="*/ 25201563 w 32"/>
              <a:gd name="T1" fmla="*/ 0 h 32"/>
              <a:gd name="T2" fmla="*/ 25201563 w 32"/>
              <a:gd name="T3" fmla="*/ 0 h 32"/>
              <a:gd name="T4" fmla="*/ 0 w 32"/>
              <a:gd name="T5" fmla="*/ 25201563 h 32"/>
              <a:gd name="T6" fmla="*/ 0 w 32"/>
              <a:gd name="T7" fmla="*/ 25201563 h 32"/>
              <a:gd name="T8" fmla="*/ 0 w 32"/>
              <a:gd name="T9" fmla="*/ 52924075 h 32"/>
              <a:gd name="T10" fmla="*/ 0 w 32"/>
              <a:gd name="T11" fmla="*/ 52924075 h 32"/>
              <a:gd name="T12" fmla="*/ 25201563 w 32"/>
              <a:gd name="T13" fmla="*/ 52924075 h 32"/>
              <a:gd name="T14" fmla="*/ 25201563 w 32"/>
              <a:gd name="T15" fmla="*/ 80645000 h 32"/>
              <a:gd name="T16" fmla="*/ 52924075 w 32"/>
              <a:gd name="T17" fmla="*/ 80645000 h 32"/>
              <a:gd name="T18" fmla="*/ 52924075 w 32"/>
              <a:gd name="T19" fmla="*/ 52924075 h 32"/>
              <a:gd name="T20" fmla="*/ 80645000 w 32"/>
              <a:gd name="T21" fmla="*/ 52924075 h 32"/>
              <a:gd name="T22" fmla="*/ 80645000 w 32"/>
              <a:gd name="T23" fmla="*/ 52924075 h 32"/>
              <a:gd name="T24" fmla="*/ 80645000 w 32"/>
              <a:gd name="T25" fmla="*/ 25201563 h 32"/>
              <a:gd name="T26" fmla="*/ 80645000 w 32"/>
              <a:gd name="T27" fmla="*/ 25201563 h 32"/>
              <a:gd name="T28" fmla="*/ 52924075 w 32"/>
              <a:gd name="T29" fmla="*/ 0 h 32"/>
              <a:gd name="T30" fmla="*/ 52924075 w 32"/>
              <a:gd name="T31" fmla="*/ 0 h 32"/>
              <a:gd name="T32" fmla="*/ 25201563 w 3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2">
                <a:moveTo>
                  <a:pt x="10" y="0"/>
                </a:moveTo>
                <a:lnTo>
                  <a:pt x="10" y="0"/>
                </a:lnTo>
                <a:lnTo>
                  <a:pt x="0" y="10"/>
                </a:lnTo>
                <a:lnTo>
                  <a:pt x="0" y="21"/>
                </a:lnTo>
                <a:lnTo>
                  <a:pt x="10" y="21"/>
                </a:lnTo>
                <a:lnTo>
                  <a:pt x="10" y="32"/>
                </a:lnTo>
                <a:lnTo>
                  <a:pt x="21" y="32"/>
                </a:lnTo>
                <a:lnTo>
                  <a:pt x="21" y="21"/>
                </a:lnTo>
                <a:lnTo>
                  <a:pt x="32" y="21"/>
                </a:lnTo>
                <a:lnTo>
                  <a:pt x="32" y="10"/>
                </a:lnTo>
                <a:lnTo>
                  <a:pt x="21" y="0"/>
                </a:lnTo>
                <a:lnTo>
                  <a:pt x="10"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86" name="Line 329"/>
          <p:cNvSpPr>
            <a:spLocks noChangeShapeType="1"/>
          </p:cNvSpPr>
          <p:nvPr/>
        </p:nvSpPr>
        <p:spPr bwMode="auto">
          <a:xfrm>
            <a:off x="6956425" y="5915025"/>
            <a:ext cx="1588"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87" name="Freeform 330"/>
          <p:cNvSpPr>
            <a:spLocks/>
          </p:cNvSpPr>
          <p:nvPr/>
        </p:nvSpPr>
        <p:spPr bwMode="auto">
          <a:xfrm>
            <a:off x="7475538" y="6018213"/>
            <a:ext cx="68262" cy="52387"/>
          </a:xfrm>
          <a:custGeom>
            <a:avLst/>
            <a:gdLst>
              <a:gd name="T0" fmla="*/ 0 w 43"/>
              <a:gd name="T1" fmla="*/ 0 h 33"/>
              <a:gd name="T2" fmla="*/ 0 w 43"/>
              <a:gd name="T3" fmla="*/ 55442908 h 33"/>
              <a:gd name="T4" fmla="*/ 25201378 w 43"/>
              <a:gd name="T5" fmla="*/ 55442908 h 33"/>
              <a:gd name="T6" fmla="*/ 25201378 w 43"/>
              <a:gd name="T7" fmla="*/ 83163569 h 33"/>
              <a:gd name="T8" fmla="*/ 52922100 w 43"/>
              <a:gd name="T9" fmla="*/ 83163569 h 33"/>
              <a:gd name="T10" fmla="*/ 52922100 w 43"/>
              <a:gd name="T11" fmla="*/ 83163569 h 33"/>
              <a:gd name="T12" fmla="*/ 80644409 w 43"/>
              <a:gd name="T13" fmla="*/ 83163569 h 33"/>
              <a:gd name="T14" fmla="*/ 80644409 w 43"/>
              <a:gd name="T15" fmla="*/ 55442908 h 33"/>
              <a:gd name="T16" fmla="*/ 108365131 w 43"/>
              <a:gd name="T17" fmla="*/ 55442908 h 33"/>
              <a:gd name="T18" fmla="*/ 108365131 w 43"/>
              <a:gd name="T19" fmla="*/ 0 h 3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3" h="33">
                <a:moveTo>
                  <a:pt x="0" y="0"/>
                </a:moveTo>
                <a:lnTo>
                  <a:pt x="0" y="22"/>
                </a:lnTo>
                <a:lnTo>
                  <a:pt x="10" y="22"/>
                </a:lnTo>
                <a:lnTo>
                  <a:pt x="10" y="33"/>
                </a:lnTo>
                <a:lnTo>
                  <a:pt x="21" y="33"/>
                </a:lnTo>
                <a:lnTo>
                  <a:pt x="32" y="33"/>
                </a:lnTo>
                <a:lnTo>
                  <a:pt x="32" y="22"/>
                </a:lnTo>
                <a:lnTo>
                  <a:pt x="43" y="22"/>
                </a:lnTo>
                <a:lnTo>
                  <a:pt x="43"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88" name="Freeform 331"/>
          <p:cNvSpPr>
            <a:spLocks/>
          </p:cNvSpPr>
          <p:nvPr/>
        </p:nvSpPr>
        <p:spPr bwMode="auto">
          <a:xfrm>
            <a:off x="7561263" y="6018213"/>
            <a:ext cx="50800" cy="52387"/>
          </a:xfrm>
          <a:custGeom>
            <a:avLst/>
            <a:gdLst>
              <a:gd name="T0" fmla="*/ 80645000 w 32"/>
              <a:gd name="T1" fmla="*/ 0 h 33"/>
              <a:gd name="T2" fmla="*/ 80645000 w 32"/>
              <a:gd name="T3" fmla="*/ 0 h 33"/>
              <a:gd name="T4" fmla="*/ 55443438 w 32"/>
              <a:gd name="T5" fmla="*/ 0 h 33"/>
              <a:gd name="T6" fmla="*/ 27722513 w 32"/>
              <a:gd name="T7" fmla="*/ 0 h 33"/>
              <a:gd name="T8" fmla="*/ 27722513 w 32"/>
              <a:gd name="T9" fmla="*/ 0 h 33"/>
              <a:gd name="T10" fmla="*/ 0 w 32"/>
              <a:gd name="T11" fmla="*/ 0 h 33"/>
              <a:gd name="T12" fmla="*/ 0 w 32"/>
              <a:gd name="T13" fmla="*/ 0 h 33"/>
              <a:gd name="T14" fmla="*/ 27722513 w 32"/>
              <a:gd name="T15" fmla="*/ 27720660 h 33"/>
              <a:gd name="T16" fmla="*/ 27722513 w 32"/>
              <a:gd name="T17" fmla="*/ 27720660 h 33"/>
              <a:gd name="T18" fmla="*/ 27722513 w 32"/>
              <a:gd name="T19" fmla="*/ 27720660 h 33"/>
              <a:gd name="T20" fmla="*/ 80645000 w 32"/>
              <a:gd name="T21" fmla="*/ 27720660 h 33"/>
              <a:gd name="T22" fmla="*/ 80645000 w 32"/>
              <a:gd name="T23" fmla="*/ 27720660 h 33"/>
              <a:gd name="T24" fmla="*/ 80645000 w 32"/>
              <a:gd name="T25" fmla="*/ 55442908 h 33"/>
              <a:gd name="T26" fmla="*/ 80645000 w 32"/>
              <a:gd name="T27" fmla="*/ 55442908 h 33"/>
              <a:gd name="T28" fmla="*/ 80645000 w 32"/>
              <a:gd name="T29" fmla="*/ 55442908 h 33"/>
              <a:gd name="T30" fmla="*/ 80645000 w 32"/>
              <a:gd name="T31" fmla="*/ 83163569 h 33"/>
              <a:gd name="T32" fmla="*/ 55443438 w 32"/>
              <a:gd name="T33" fmla="*/ 83163569 h 33"/>
              <a:gd name="T34" fmla="*/ 27722513 w 32"/>
              <a:gd name="T35" fmla="*/ 83163569 h 33"/>
              <a:gd name="T36" fmla="*/ 27722513 w 32"/>
              <a:gd name="T37" fmla="*/ 83163569 h 33"/>
              <a:gd name="T38" fmla="*/ 0 w 32"/>
              <a:gd name="T39" fmla="*/ 55442908 h 3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2" h="33">
                <a:moveTo>
                  <a:pt x="32" y="0"/>
                </a:moveTo>
                <a:lnTo>
                  <a:pt x="32" y="0"/>
                </a:lnTo>
                <a:lnTo>
                  <a:pt x="22" y="0"/>
                </a:lnTo>
                <a:lnTo>
                  <a:pt x="11" y="0"/>
                </a:lnTo>
                <a:lnTo>
                  <a:pt x="0" y="0"/>
                </a:lnTo>
                <a:lnTo>
                  <a:pt x="11" y="11"/>
                </a:lnTo>
                <a:lnTo>
                  <a:pt x="32" y="11"/>
                </a:lnTo>
                <a:lnTo>
                  <a:pt x="32" y="22"/>
                </a:lnTo>
                <a:lnTo>
                  <a:pt x="32" y="33"/>
                </a:lnTo>
                <a:lnTo>
                  <a:pt x="22" y="33"/>
                </a:lnTo>
                <a:lnTo>
                  <a:pt x="11" y="33"/>
                </a:lnTo>
                <a:lnTo>
                  <a:pt x="0"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89" name="Freeform 332"/>
          <p:cNvSpPr>
            <a:spLocks/>
          </p:cNvSpPr>
          <p:nvPr/>
        </p:nvSpPr>
        <p:spPr bwMode="auto">
          <a:xfrm>
            <a:off x="7646988" y="6035675"/>
            <a:ext cx="34925" cy="52388"/>
          </a:xfrm>
          <a:custGeom>
            <a:avLst/>
            <a:gdLst>
              <a:gd name="T0" fmla="*/ 55443438 w 22"/>
              <a:gd name="T1" fmla="*/ 0 h 33"/>
              <a:gd name="T2" fmla="*/ 55443438 w 22"/>
              <a:gd name="T3" fmla="*/ 55443967 h 33"/>
              <a:gd name="T4" fmla="*/ 55443438 w 22"/>
              <a:gd name="T5" fmla="*/ 55443967 h 33"/>
              <a:gd name="T6" fmla="*/ 55443438 w 22"/>
              <a:gd name="T7" fmla="*/ 83166744 h 33"/>
              <a:gd name="T8" fmla="*/ 55443438 w 22"/>
              <a:gd name="T9" fmla="*/ 83166744 h 33"/>
              <a:gd name="T10" fmla="*/ 27722513 w 22"/>
              <a:gd name="T11" fmla="*/ 83166744 h 33"/>
              <a:gd name="T12" fmla="*/ 0 w 22"/>
              <a:gd name="T13" fmla="*/ 83166744 h 3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 h="33">
                <a:moveTo>
                  <a:pt x="22" y="0"/>
                </a:moveTo>
                <a:lnTo>
                  <a:pt x="22" y="22"/>
                </a:lnTo>
                <a:lnTo>
                  <a:pt x="22" y="33"/>
                </a:lnTo>
                <a:lnTo>
                  <a:pt x="11" y="33"/>
                </a:lnTo>
                <a:lnTo>
                  <a:pt x="0" y="33"/>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90" name="Freeform 333"/>
          <p:cNvSpPr>
            <a:spLocks/>
          </p:cNvSpPr>
          <p:nvPr/>
        </p:nvSpPr>
        <p:spPr bwMode="auto">
          <a:xfrm>
            <a:off x="7646988" y="6035675"/>
            <a:ext cx="34925" cy="34925"/>
          </a:xfrm>
          <a:custGeom>
            <a:avLst/>
            <a:gdLst>
              <a:gd name="T0" fmla="*/ 55443438 w 22"/>
              <a:gd name="T1" fmla="*/ 0 h 22"/>
              <a:gd name="T2" fmla="*/ 55443438 w 22"/>
              <a:gd name="T3" fmla="*/ 0 h 22"/>
              <a:gd name="T4" fmla="*/ 27722513 w 22"/>
              <a:gd name="T5" fmla="*/ 0 h 22"/>
              <a:gd name="T6" fmla="*/ 27722513 w 22"/>
              <a:gd name="T7" fmla="*/ 0 h 22"/>
              <a:gd name="T8" fmla="*/ 0 w 22"/>
              <a:gd name="T9" fmla="*/ 0 h 22"/>
              <a:gd name="T10" fmla="*/ 0 w 22"/>
              <a:gd name="T11" fmla="*/ 0 h 22"/>
              <a:gd name="T12" fmla="*/ 0 w 22"/>
              <a:gd name="T13" fmla="*/ 27722513 h 22"/>
              <a:gd name="T14" fmla="*/ 0 w 22"/>
              <a:gd name="T15" fmla="*/ 27722513 h 22"/>
              <a:gd name="T16" fmla="*/ 0 w 22"/>
              <a:gd name="T17" fmla="*/ 27722513 h 22"/>
              <a:gd name="T18" fmla="*/ 0 w 22"/>
              <a:gd name="T19" fmla="*/ 55443438 h 22"/>
              <a:gd name="T20" fmla="*/ 27722513 w 22"/>
              <a:gd name="T21" fmla="*/ 55443438 h 22"/>
              <a:gd name="T22" fmla="*/ 27722513 w 22"/>
              <a:gd name="T23" fmla="*/ 55443438 h 22"/>
              <a:gd name="T24" fmla="*/ 55443438 w 22"/>
              <a:gd name="T25" fmla="*/ 55443438 h 22"/>
              <a:gd name="T26" fmla="*/ 55443438 w 22"/>
              <a:gd name="T27" fmla="*/ 27722513 h 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2" h="22">
                <a:moveTo>
                  <a:pt x="22" y="0"/>
                </a:moveTo>
                <a:lnTo>
                  <a:pt x="22" y="0"/>
                </a:lnTo>
                <a:lnTo>
                  <a:pt x="11" y="0"/>
                </a:lnTo>
                <a:lnTo>
                  <a:pt x="0" y="0"/>
                </a:lnTo>
                <a:lnTo>
                  <a:pt x="0" y="11"/>
                </a:lnTo>
                <a:lnTo>
                  <a:pt x="0" y="22"/>
                </a:lnTo>
                <a:lnTo>
                  <a:pt x="11" y="22"/>
                </a:lnTo>
                <a:lnTo>
                  <a:pt x="22" y="22"/>
                </a:lnTo>
                <a:lnTo>
                  <a:pt x="22" y="11"/>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91" name="Line 334"/>
          <p:cNvSpPr>
            <a:spLocks noChangeShapeType="1"/>
          </p:cNvSpPr>
          <p:nvPr/>
        </p:nvSpPr>
        <p:spPr bwMode="auto">
          <a:xfrm>
            <a:off x="7716838" y="6035675"/>
            <a:ext cx="1587"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92" name="Freeform 335"/>
          <p:cNvSpPr>
            <a:spLocks/>
          </p:cNvSpPr>
          <p:nvPr/>
        </p:nvSpPr>
        <p:spPr bwMode="auto">
          <a:xfrm>
            <a:off x="7716838" y="6035675"/>
            <a:ext cx="50800" cy="34925"/>
          </a:xfrm>
          <a:custGeom>
            <a:avLst/>
            <a:gdLst>
              <a:gd name="T0" fmla="*/ 0 w 32"/>
              <a:gd name="T1" fmla="*/ 0 h 22"/>
              <a:gd name="T2" fmla="*/ 0 w 32"/>
              <a:gd name="T3" fmla="*/ 0 h 22"/>
              <a:gd name="T4" fmla="*/ 27722513 w 32"/>
              <a:gd name="T5" fmla="*/ 0 h 22"/>
              <a:gd name="T6" fmla="*/ 52924075 w 32"/>
              <a:gd name="T7" fmla="*/ 0 h 22"/>
              <a:gd name="T8" fmla="*/ 52924075 w 32"/>
              <a:gd name="T9" fmla="*/ 0 h 22"/>
              <a:gd name="T10" fmla="*/ 52924075 w 32"/>
              <a:gd name="T11" fmla="*/ 0 h 22"/>
              <a:gd name="T12" fmla="*/ 80645000 w 32"/>
              <a:gd name="T13" fmla="*/ 27722513 h 22"/>
              <a:gd name="T14" fmla="*/ 80645000 w 32"/>
              <a:gd name="T15" fmla="*/ 27722513 h 22"/>
              <a:gd name="T16" fmla="*/ 52924075 w 32"/>
              <a:gd name="T17" fmla="*/ 27722513 h 22"/>
              <a:gd name="T18" fmla="*/ 52924075 w 32"/>
              <a:gd name="T19" fmla="*/ 55443438 h 22"/>
              <a:gd name="T20" fmla="*/ 52924075 w 32"/>
              <a:gd name="T21" fmla="*/ 55443438 h 22"/>
              <a:gd name="T22" fmla="*/ 27722513 w 32"/>
              <a:gd name="T23" fmla="*/ 55443438 h 22"/>
              <a:gd name="T24" fmla="*/ 0 w 32"/>
              <a:gd name="T25" fmla="*/ 55443438 h 22"/>
              <a:gd name="T26" fmla="*/ 0 w 32"/>
              <a:gd name="T27" fmla="*/ 27722513 h 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2" h="22">
                <a:moveTo>
                  <a:pt x="0" y="0"/>
                </a:moveTo>
                <a:lnTo>
                  <a:pt x="0" y="0"/>
                </a:lnTo>
                <a:lnTo>
                  <a:pt x="11" y="0"/>
                </a:lnTo>
                <a:lnTo>
                  <a:pt x="21" y="0"/>
                </a:lnTo>
                <a:lnTo>
                  <a:pt x="32" y="11"/>
                </a:lnTo>
                <a:lnTo>
                  <a:pt x="21" y="11"/>
                </a:lnTo>
                <a:lnTo>
                  <a:pt x="21" y="22"/>
                </a:lnTo>
                <a:lnTo>
                  <a:pt x="11" y="22"/>
                </a:lnTo>
                <a:lnTo>
                  <a:pt x="0" y="22"/>
                </a:lnTo>
                <a:lnTo>
                  <a:pt x="0" y="11"/>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93" name="Line 336"/>
          <p:cNvSpPr>
            <a:spLocks noChangeShapeType="1"/>
          </p:cNvSpPr>
          <p:nvPr/>
        </p:nvSpPr>
        <p:spPr bwMode="auto">
          <a:xfrm flipV="1">
            <a:off x="7785100" y="6035675"/>
            <a:ext cx="15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94" name="Freeform 337"/>
          <p:cNvSpPr>
            <a:spLocks/>
          </p:cNvSpPr>
          <p:nvPr/>
        </p:nvSpPr>
        <p:spPr bwMode="auto">
          <a:xfrm>
            <a:off x="7785100" y="6035675"/>
            <a:ext cx="34925" cy="34925"/>
          </a:xfrm>
          <a:custGeom>
            <a:avLst/>
            <a:gdLst>
              <a:gd name="T0" fmla="*/ 0 w 22"/>
              <a:gd name="T1" fmla="*/ 0 h 22"/>
              <a:gd name="T2" fmla="*/ 27722513 w 22"/>
              <a:gd name="T3" fmla="*/ 0 h 22"/>
              <a:gd name="T4" fmla="*/ 27722513 w 22"/>
              <a:gd name="T5" fmla="*/ 0 h 22"/>
              <a:gd name="T6" fmla="*/ 55443438 w 22"/>
              <a:gd name="T7" fmla="*/ 0 h 22"/>
              <a:gd name="T8" fmla="*/ 55443438 w 22"/>
              <a:gd name="T9" fmla="*/ 0 h 22"/>
              <a:gd name="T10" fmla="*/ 55443438 w 22"/>
              <a:gd name="T11" fmla="*/ 0 h 22"/>
              <a:gd name="T12" fmla="*/ 55443438 w 22"/>
              <a:gd name="T13" fmla="*/ 55443438 h 2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2" h="22">
                <a:moveTo>
                  <a:pt x="0" y="0"/>
                </a:moveTo>
                <a:lnTo>
                  <a:pt x="11" y="0"/>
                </a:lnTo>
                <a:lnTo>
                  <a:pt x="22" y="0"/>
                </a:lnTo>
                <a:lnTo>
                  <a:pt x="22"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95" name="Freeform 338"/>
          <p:cNvSpPr>
            <a:spLocks/>
          </p:cNvSpPr>
          <p:nvPr/>
        </p:nvSpPr>
        <p:spPr bwMode="auto">
          <a:xfrm>
            <a:off x="7820025" y="6035675"/>
            <a:ext cx="50800" cy="34925"/>
          </a:xfrm>
          <a:custGeom>
            <a:avLst/>
            <a:gdLst>
              <a:gd name="T0" fmla="*/ 0 w 32"/>
              <a:gd name="T1" fmla="*/ 0 h 22"/>
              <a:gd name="T2" fmla="*/ 27722513 w 32"/>
              <a:gd name="T3" fmla="*/ 0 h 22"/>
              <a:gd name="T4" fmla="*/ 55443438 w 32"/>
              <a:gd name="T5" fmla="*/ 0 h 22"/>
              <a:gd name="T6" fmla="*/ 55443438 w 32"/>
              <a:gd name="T7" fmla="*/ 0 h 22"/>
              <a:gd name="T8" fmla="*/ 80645000 w 32"/>
              <a:gd name="T9" fmla="*/ 0 h 22"/>
              <a:gd name="T10" fmla="*/ 80645000 w 32"/>
              <a:gd name="T11" fmla="*/ 0 h 22"/>
              <a:gd name="T12" fmla="*/ 80645000 w 32"/>
              <a:gd name="T13" fmla="*/ 55443438 h 2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 h="22">
                <a:moveTo>
                  <a:pt x="0" y="0"/>
                </a:moveTo>
                <a:lnTo>
                  <a:pt x="11" y="0"/>
                </a:lnTo>
                <a:lnTo>
                  <a:pt x="22" y="0"/>
                </a:lnTo>
                <a:lnTo>
                  <a:pt x="32" y="0"/>
                </a:lnTo>
                <a:lnTo>
                  <a:pt x="32"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296" name="Line 339"/>
          <p:cNvSpPr>
            <a:spLocks noChangeShapeType="1"/>
          </p:cNvSpPr>
          <p:nvPr/>
        </p:nvSpPr>
        <p:spPr bwMode="auto">
          <a:xfrm>
            <a:off x="7664450" y="5915025"/>
            <a:ext cx="1588"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97" name="Line 340"/>
          <p:cNvSpPr>
            <a:spLocks noChangeShapeType="1"/>
          </p:cNvSpPr>
          <p:nvPr/>
        </p:nvSpPr>
        <p:spPr bwMode="auto">
          <a:xfrm flipV="1">
            <a:off x="7146925" y="5226050"/>
            <a:ext cx="1588"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98" name="Line 341"/>
          <p:cNvSpPr>
            <a:spLocks noChangeShapeType="1"/>
          </p:cNvSpPr>
          <p:nvPr/>
        </p:nvSpPr>
        <p:spPr bwMode="auto">
          <a:xfrm flipH="1">
            <a:off x="7146925" y="5241925"/>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299" name="Line 342"/>
          <p:cNvSpPr>
            <a:spLocks noChangeShapeType="1"/>
          </p:cNvSpPr>
          <p:nvPr/>
        </p:nvSpPr>
        <p:spPr bwMode="auto">
          <a:xfrm>
            <a:off x="7164388" y="5259388"/>
            <a:ext cx="17462"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00" name="Freeform 343"/>
          <p:cNvSpPr>
            <a:spLocks/>
          </p:cNvSpPr>
          <p:nvPr/>
        </p:nvSpPr>
        <p:spPr bwMode="auto">
          <a:xfrm>
            <a:off x="7199313" y="5226050"/>
            <a:ext cx="68262" cy="50800"/>
          </a:xfrm>
          <a:custGeom>
            <a:avLst/>
            <a:gdLst>
              <a:gd name="T0" fmla="*/ 0 w 43"/>
              <a:gd name="T1" fmla="*/ 0 h 32"/>
              <a:gd name="T2" fmla="*/ 27720722 w 43"/>
              <a:gd name="T3" fmla="*/ 80645000 h 32"/>
              <a:gd name="T4" fmla="*/ 52922100 w 43"/>
              <a:gd name="T5" fmla="*/ 0 h 32"/>
              <a:gd name="T6" fmla="*/ 80644409 w 43"/>
              <a:gd name="T7" fmla="*/ 80645000 h 32"/>
              <a:gd name="T8" fmla="*/ 108365131 w 43"/>
              <a:gd name="T9" fmla="*/ 0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 h="32">
                <a:moveTo>
                  <a:pt x="0" y="0"/>
                </a:moveTo>
                <a:lnTo>
                  <a:pt x="11" y="32"/>
                </a:lnTo>
                <a:lnTo>
                  <a:pt x="21" y="0"/>
                </a:lnTo>
                <a:lnTo>
                  <a:pt x="32" y="32"/>
                </a:lnTo>
                <a:lnTo>
                  <a:pt x="43"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301" name="Line 344"/>
          <p:cNvSpPr>
            <a:spLocks noChangeShapeType="1"/>
          </p:cNvSpPr>
          <p:nvPr/>
        </p:nvSpPr>
        <p:spPr bwMode="auto">
          <a:xfrm>
            <a:off x="6543675" y="5000625"/>
            <a:ext cx="17463"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02" name="Line 345"/>
          <p:cNvSpPr>
            <a:spLocks noChangeShapeType="1"/>
          </p:cNvSpPr>
          <p:nvPr/>
        </p:nvSpPr>
        <p:spPr bwMode="auto">
          <a:xfrm>
            <a:off x="5905500" y="5018088"/>
            <a:ext cx="5080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03" name="Line 346"/>
          <p:cNvSpPr>
            <a:spLocks noChangeShapeType="1"/>
          </p:cNvSpPr>
          <p:nvPr/>
        </p:nvSpPr>
        <p:spPr bwMode="auto">
          <a:xfrm flipV="1">
            <a:off x="6353175" y="5000625"/>
            <a:ext cx="698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04" name="Line 347"/>
          <p:cNvSpPr>
            <a:spLocks noChangeShapeType="1"/>
          </p:cNvSpPr>
          <p:nvPr/>
        </p:nvSpPr>
        <p:spPr bwMode="auto">
          <a:xfrm flipV="1">
            <a:off x="6353175" y="5000625"/>
            <a:ext cx="698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05" name="Line 348"/>
          <p:cNvSpPr>
            <a:spLocks noChangeShapeType="1"/>
          </p:cNvSpPr>
          <p:nvPr/>
        </p:nvSpPr>
        <p:spPr bwMode="auto">
          <a:xfrm flipV="1">
            <a:off x="5749925" y="5018088"/>
            <a:ext cx="50800"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06" name="Line 349"/>
          <p:cNvSpPr>
            <a:spLocks noChangeShapeType="1"/>
          </p:cNvSpPr>
          <p:nvPr/>
        </p:nvSpPr>
        <p:spPr bwMode="auto">
          <a:xfrm flipV="1">
            <a:off x="5283200" y="4984750"/>
            <a:ext cx="69850"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07" name="Line 350"/>
          <p:cNvSpPr>
            <a:spLocks noChangeShapeType="1"/>
          </p:cNvSpPr>
          <p:nvPr/>
        </p:nvSpPr>
        <p:spPr bwMode="auto">
          <a:xfrm>
            <a:off x="6508750" y="4984750"/>
            <a:ext cx="103188"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08" name="Line 351"/>
          <p:cNvSpPr>
            <a:spLocks noChangeShapeType="1"/>
          </p:cNvSpPr>
          <p:nvPr/>
        </p:nvSpPr>
        <p:spPr bwMode="auto">
          <a:xfrm>
            <a:off x="6508750" y="4984750"/>
            <a:ext cx="103188"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09" name="Line 352"/>
          <p:cNvSpPr>
            <a:spLocks noChangeShapeType="1"/>
          </p:cNvSpPr>
          <p:nvPr/>
        </p:nvSpPr>
        <p:spPr bwMode="auto">
          <a:xfrm>
            <a:off x="6042025" y="4949825"/>
            <a:ext cx="104775"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10" name="Line 353"/>
          <p:cNvSpPr>
            <a:spLocks noChangeShapeType="1"/>
          </p:cNvSpPr>
          <p:nvPr/>
        </p:nvSpPr>
        <p:spPr bwMode="auto">
          <a:xfrm>
            <a:off x="6042025" y="4949825"/>
            <a:ext cx="104775"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11" name="Line 354"/>
          <p:cNvSpPr>
            <a:spLocks noChangeShapeType="1"/>
          </p:cNvSpPr>
          <p:nvPr/>
        </p:nvSpPr>
        <p:spPr bwMode="auto">
          <a:xfrm>
            <a:off x="5611813" y="4984750"/>
            <a:ext cx="8572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12" name="Line 355"/>
          <p:cNvSpPr>
            <a:spLocks noChangeShapeType="1"/>
          </p:cNvSpPr>
          <p:nvPr/>
        </p:nvSpPr>
        <p:spPr bwMode="auto">
          <a:xfrm>
            <a:off x="5611813" y="5000625"/>
            <a:ext cx="85725"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13" name="Line 356"/>
          <p:cNvSpPr>
            <a:spLocks noChangeShapeType="1"/>
          </p:cNvSpPr>
          <p:nvPr/>
        </p:nvSpPr>
        <p:spPr bwMode="auto">
          <a:xfrm>
            <a:off x="5111750" y="5018088"/>
            <a:ext cx="103188"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14" name="Line 357"/>
          <p:cNvSpPr>
            <a:spLocks noChangeShapeType="1"/>
          </p:cNvSpPr>
          <p:nvPr/>
        </p:nvSpPr>
        <p:spPr bwMode="auto">
          <a:xfrm>
            <a:off x="5024438" y="4967288"/>
            <a:ext cx="87312"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15" name="Line 358"/>
          <p:cNvSpPr>
            <a:spLocks noChangeShapeType="1"/>
          </p:cNvSpPr>
          <p:nvPr/>
        </p:nvSpPr>
        <p:spPr bwMode="auto">
          <a:xfrm flipV="1">
            <a:off x="6059488" y="5156200"/>
            <a:ext cx="87312"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16" name="Line 359"/>
          <p:cNvSpPr>
            <a:spLocks noChangeShapeType="1"/>
          </p:cNvSpPr>
          <p:nvPr/>
        </p:nvSpPr>
        <p:spPr bwMode="auto">
          <a:xfrm flipV="1">
            <a:off x="6059488" y="5156200"/>
            <a:ext cx="87312"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17" name="Line 360"/>
          <p:cNvSpPr>
            <a:spLocks noChangeShapeType="1"/>
          </p:cNvSpPr>
          <p:nvPr/>
        </p:nvSpPr>
        <p:spPr bwMode="auto">
          <a:xfrm>
            <a:off x="5403850" y="5362575"/>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18" name="Line 361"/>
          <p:cNvSpPr>
            <a:spLocks noChangeShapeType="1"/>
          </p:cNvSpPr>
          <p:nvPr/>
        </p:nvSpPr>
        <p:spPr bwMode="auto">
          <a:xfrm flipV="1">
            <a:off x="5662613" y="5380038"/>
            <a:ext cx="698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19" name="Line 362"/>
          <p:cNvSpPr>
            <a:spLocks noChangeShapeType="1"/>
          </p:cNvSpPr>
          <p:nvPr/>
        </p:nvSpPr>
        <p:spPr bwMode="auto">
          <a:xfrm flipV="1">
            <a:off x="5662613" y="5380038"/>
            <a:ext cx="698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20" name="Line 363"/>
          <p:cNvSpPr>
            <a:spLocks noChangeShapeType="1"/>
          </p:cNvSpPr>
          <p:nvPr/>
        </p:nvSpPr>
        <p:spPr bwMode="auto">
          <a:xfrm flipV="1">
            <a:off x="5249863" y="5380038"/>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21" name="Line 364"/>
          <p:cNvSpPr>
            <a:spLocks noChangeShapeType="1"/>
          </p:cNvSpPr>
          <p:nvPr/>
        </p:nvSpPr>
        <p:spPr bwMode="auto">
          <a:xfrm>
            <a:off x="5611813" y="5362575"/>
            <a:ext cx="68262"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22" name="Line 365"/>
          <p:cNvSpPr>
            <a:spLocks noChangeShapeType="1"/>
          </p:cNvSpPr>
          <p:nvPr/>
        </p:nvSpPr>
        <p:spPr bwMode="auto">
          <a:xfrm>
            <a:off x="5611813" y="5362575"/>
            <a:ext cx="68262"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23" name="Line 366"/>
          <p:cNvSpPr>
            <a:spLocks noChangeShapeType="1"/>
          </p:cNvSpPr>
          <p:nvPr/>
        </p:nvSpPr>
        <p:spPr bwMode="auto">
          <a:xfrm>
            <a:off x="5127625" y="5362575"/>
            <a:ext cx="698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24" name="Line 367"/>
          <p:cNvSpPr>
            <a:spLocks noChangeShapeType="1"/>
          </p:cNvSpPr>
          <p:nvPr/>
        </p:nvSpPr>
        <p:spPr bwMode="auto">
          <a:xfrm>
            <a:off x="5127625" y="5362575"/>
            <a:ext cx="69850"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25" name="Line 368"/>
          <p:cNvSpPr>
            <a:spLocks noChangeShapeType="1"/>
          </p:cNvSpPr>
          <p:nvPr/>
        </p:nvSpPr>
        <p:spPr bwMode="auto">
          <a:xfrm>
            <a:off x="5559425" y="5467350"/>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26" name="Line 369"/>
          <p:cNvSpPr>
            <a:spLocks noChangeShapeType="1"/>
          </p:cNvSpPr>
          <p:nvPr/>
        </p:nvSpPr>
        <p:spPr bwMode="auto">
          <a:xfrm flipV="1">
            <a:off x="5524500" y="5449888"/>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27" name="Line 370"/>
          <p:cNvSpPr>
            <a:spLocks noChangeShapeType="1"/>
          </p:cNvSpPr>
          <p:nvPr/>
        </p:nvSpPr>
        <p:spPr bwMode="auto">
          <a:xfrm flipV="1">
            <a:off x="5524500" y="5449888"/>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28" name="Line 371"/>
          <p:cNvSpPr>
            <a:spLocks noChangeShapeType="1"/>
          </p:cNvSpPr>
          <p:nvPr/>
        </p:nvSpPr>
        <p:spPr bwMode="auto">
          <a:xfrm flipV="1">
            <a:off x="5300663" y="5553075"/>
            <a:ext cx="52387"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29" name="Line 372"/>
          <p:cNvSpPr>
            <a:spLocks noChangeShapeType="1"/>
          </p:cNvSpPr>
          <p:nvPr/>
        </p:nvSpPr>
        <p:spPr bwMode="auto">
          <a:xfrm flipV="1">
            <a:off x="5300663" y="5553075"/>
            <a:ext cx="52387"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30" name="Line 373"/>
          <p:cNvSpPr>
            <a:spLocks noChangeShapeType="1"/>
          </p:cNvSpPr>
          <p:nvPr/>
        </p:nvSpPr>
        <p:spPr bwMode="auto">
          <a:xfrm>
            <a:off x="5403850" y="5535613"/>
            <a:ext cx="69850"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31" name="Line 374"/>
          <p:cNvSpPr>
            <a:spLocks noChangeShapeType="1"/>
          </p:cNvSpPr>
          <p:nvPr/>
        </p:nvSpPr>
        <p:spPr bwMode="auto">
          <a:xfrm>
            <a:off x="5403850" y="5553075"/>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32" name="Line 375"/>
          <p:cNvSpPr>
            <a:spLocks noChangeShapeType="1"/>
          </p:cNvSpPr>
          <p:nvPr/>
        </p:nvSpPr>
        <p:spPr bwMode="auto">
          <a:xfrm flipV="1">
            <a:off x="5197475" y="5570538"/>
            <a:ext cx="1031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33" name="Line 376"/>
          <p:cNvSpPr>
            <a:spLocks noChangeShapeType="1"/>
          </p:cNvSpPr>
          <p:nvPr/>
        </p:nvSpPr>
        <p:spPr bwMode="auto">
          <a:xfrm flipV="1">
            <a:off x="5197475" y="5570538"/>
            <a:ext cx="1031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34" name="Line 377"/>
          <p:cNvSpPr>
            <a:spLocks noChangeShapeType="1"/>
          </p:cNvSpPr>
          <p:nvPr/>
        </p:nvSpPr>
        <p:spPr bwMode="auto">
          <a:xfrm>
            <a:off x="5076825" y="5605463"/>
            <a:ext cx="50800"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35" name="Line 378"/>
          <p:cNvSpPr>
            <a:spLocks noChangeShapeType="1"/>
          </p:cNvSpPr>
          <p:nvPr/>
        </p:nvSpPr>
        <p:spPr bwMode="auto">
          <a:xfrm>
            <a:off x="5059363" y="5621338"/>
            <a:ext cx="6826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36" name="Line 379"/>
          <p:cNvSpPr>
            <a:spLocks noChangeShapeType="1"/>
          </p:cNvSpPr>
          <p:nvPr/>
        </p:nvSpPr>
        <p:spPr bwMode="auto">
          <a:xfrm>
            <a:off x="5127625" y="5638800"/>
            <a:ext cx="52388"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37" name="Line 380"/>
          <p:cNvSpPr>
            <a:spLocks noChangeShapeType="1"/>
          </p:cNvSpPr>
          <p:nvPr/>
        </p:nvSpPr>
        <p:spPr bwMode="auto">
          <a:xfrm>
            <a:off x="5127625" y="5656263"/>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38" name="Line 381"/>
          <p:cNvSpPr>
            <a:spLocks noChangeShapeType="1"/>
          </p:cNvSpPr>
          <p:nvPr/>
        </p:nvSpPr>
        <p:spPr bwMode="auto">
          <a:xfrm flipV="1">
            <a:off x="5111750" y="5605463"/>
            <a:ext cx="8572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39" name="Line 382"/>
          <p:cNvSpPr>
            <a:spLocks noChangeShapeType="1"/>
          </p:cNvSpPr>
          <p:nvPr/>
        </p:nvSpPr>
        <p:spPr bwMode="auto">
          <a:xfrm flipV="1">
            <a:off x="5111750" y="5605463"/>
            <a:ext cx="8572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40" name="Line 383"/>
          <p:cNvSpPr>
            <a:spLocks noChangeShapeType="1"/>
          </p:cNvSpPr>
          <p:nvPr/>
        </p:nvSpPr>
        <p:spPr bwMode="auto">
          <a:xfrm>
            <a:off x="5006975" y="5588000"/>
            <a:ext cx="6985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41" name="Freeform 384"/>
          <p:cNvSpPr>
            <a:spLocks/>
          </p:cNvSpPr>
          <p:nvPr/>
        </p:nvSpPr>
        <p:spPr bwMode="auto">
          <a:xfrm>
            <a:off x="5421313" y="5605463"/>
            <a:ext cx="52387" cy="50800"/>
          </a:xfrm>
          <a:custGeom>
            <a:avLst/>
            <a:gdLst>
              <a:gd name="T0" fmla="*/ 27720660 w 33"/>
              <a:gd name="T1" fmla="*/ 0 h 32"/>
              <a:gd name="T2" fmla="*/ 83163569 w 33"/>
              <a:gd name="T3" fmla="*/ 0 h 32"/>
              <a:gd name="T4" fmla="*/ 55442908 w 33"/>
              <a:gd name="T5" fmla="*/ 25201563 h 32"/>
              <a:gd name="T6" fmla="*/ 55442908 w 33"/>
              <a:gd name="T7" fmla="*/ 25201563 h 32"/>
              <a:gd name="T8" fmla="*/ 83163569 w 33"/>
              <a:gd name="T9" fmla="*/ 25201563 h 32"/>
              <a:gd name="T10" fmla="*/ 83163569 w 33"/>
              <a:gd name="T11" fmla="*/ 25201563 h 32"/>
              <a:gd name="T12" fmla="*/ 83163569 w 33"/>
              <a:gd name="T13" fmla="*/ 52924075 h 32"/>
              <a:gd name="T14" fmla="*/ 83163569 w 33"/>
              <a:gd name="T15" fmla="*/ 52924075 h 32"/>
              <a:gd name="T16" fmla="*/ 83163569 w 33"/>
              <a:gd name="T17" fmla="*/ 52924075 h 32"/>
              <a:gd name="T18" fmla="*/ 55442908 w 33"/>
              <a:gd name="T19" fmla="*/ 80645000 h 32"/>
              <a:gd name="T20" fmla="*/ 55442908 w 33"/>
              <a:gd name="T21" fmla="*/ 80645000 h 32"/>
              <a:gd name="T22" fmla="*/ 27720660 w 33"/>
              <a:gd name="T23" fmla="*/ 80645000 h 32"/>
              <a:gd name="T24" fmla="*/ 27720660 w 33"/>
              <a:gd name="T25" fmla="*/ 80645000 h 32"/>
              <a:gd name="T26" fmla="*/ 0 w 33"/>
              <a:gd name="T27" fmla="*/ 52924075 h 32"/>
              <a:gd name="T28" fmla="*/ 0 w 33"/>
              <a:gd name="T29" fmla="*/ 52924075 h 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3" h="32">
                <a:moveTo>
                  <a:pt x="11" y="0"/>
                </a:moveTo>
                <a:lnTo>
                  <a:pt x="33" y="0"/>
                </a:lnTo>
                <a:lnTo>
                  <a:pt x="22" y="10"/>
                </a:lnTo>
                <a:lnTo>
                  <a:pt x="33" y="10"/>
                </a:lnTo>
                <a:lnTo>
                  <a:pt x="33" y="21"/>
                </a:lnTo>
                <a:lnTo>
                  <a:pt x="22" y="32"/>
                </a:lnTo>
                <a:lnTo>
                  <a:pt x="11" y="32"/>
                </a:lnTo>
                <a:lnTo>
                  <a:pt x="0" y="21"/>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342" name="Freeform 385"/>
          <p:cNvSpPr>
            <a:spLocks/>
          </p:cNvSpPr>
          <p:nvPr/>
        </p:nvSpPr>
        <p:spPr bwMode="auto">
          <a:xfrm>
            <a:off x="5491163" y="5605463"/>
            <a:ext cx="50800" cy="50800"/>
          </a:xfrm>
          <a:custGeom>
            <a:avLst/>
            <a:gdLst>
              <a:gd name="T0" fmla="*/ 52924075 w 32"/>
              <a:gd name="T1" fmla="*/ 0 h 32"/>
              <a:gd name="T2" fmla="*/ 27722513 w 32"/>
              <a:gd name="T3" fmla="*/ 0 h 32"/>
              <a:gd name="T4" fmla="*/ 0 w 32"/>
              <a:gd name="T5" fmla="*/ 25201563 h 32"/>
              <a:gd name="T6" fmla="*/ 27722513 w 32"/>
              <a:gd name="T7" fmla="*/ 25201563 h 32"/>
              <a:gd name="T8" fmla="*/ 27722513 w 32"/>
              <a:gd name="T9" fmla="*/ 25201563 h 32"/>
              <a:gd name="T10" fmla="*/ 52924075 w 32"/>
              <a:gd name="T11" fmla="*/ 25201563 h 32"/>
              <a:gd name="T12" fmla="*/ 52924075 w 32"/>
              <a:gd name="T13" fmla="*/ 25201563 h 32"/>
              <a:gd name="T14" fmla="*/ 80645000 w 32"/>
              <a:gd name="T15" fmla="*/ 25201563 h 32"/>
              <a:gd name="T16" fmla="*/ 80645000 w 32"/>
              <a:gd name="T17" fmla="*/ 52924075 h 32"/>
              <a:gd name="T18" fmla="*/ 80645000 w 32"/>
              <a:gd name="T19" fmla="*/ 52924075 h 32"/>
              <a:gd name="T20" fmla="*/ 80645000 w 32"/>
              <a:gd name="T21" fmla="*/ 52924075 h 32"/>
              <a:gd name="T22" fmla="*/ 52924075 w 32"/>
              <a:gd name="T23" fmla="*/ 80645000 h 32"/>
              <a:gd name="T24" fmla="*/ 52924075 w 32"/>
              <a:gd name="T25" fmla="*/ 80645000 h 32"/>
              <a:gd name="T26" fmla="*/ 27722513 w 32"/>
              <a:gd name="T27" fmla="*/ 80645000 h 32"/>
              <a:gd name="T28" fmla="*/ 27722513 w 32"/>
              <a:gd name="T29" fmla="*/ 80645000 h 32"/>
              <a:gd name="T30" fmla="*/ 0 w 32"/>
              <a:gd name="T31" fmla="*/ 52924075 h 32"/>
              <a:gd name="T32" fmla="*/ 0 w 32"/>
              <a:gd name="T33" fmla="*/ 52924075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2">
                <a:moveTo>
                  <a:pt x="21" y="0"/>
                </a:moveTo>
                <a:lnTo>
                  <a:pt x="11" y="0"/>
                </a:lnTo>
                <a:lnTo>
                  <a:pt x="0" y="10"/>
                </a:lnTo>
                <a:lnTo>
                  <a:pt x="11" y="10"/>
                </a:lnTo>
                <a:lnTo>
                  <a:pt x="21" y="10"/>
                </a:lnTo>
                <a:lnTo>
                  <a:pt x="32" y="10"/>
                </a:lnTo>
                <a:lnTo>
                  <a:pt x="32" y="21"/>
                </a:lnTo>
                <a:lnTo>
                  <a:pt x="21" y="32"/>
                </a:lnTo>
                <a:lnTo>
                  <a:pt x="11" y="32"/>
                </a:lnTo>
                <a:lnTo>
                  <a:pt x="0" y="21"/>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343" name="Line 386"/>
          <p:cNvSpPr>
            <a:spLocks noChangeShapeType="1"/>
          </p:cNvSpPr>
          <p:nvPr/>
        </p:nvSpPr>
        <p:spPr bwMode="auto">
          <a:xfrm>
            <a:off x="5265738" y="5449888"/>
            <a:ext cx="6985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44" name="Line 387"/>
          <p:cNvSpPr>
            <a:spLocks noChangeShapeType="1"/>
          </p:cNvSpPr>
          <p:nvPr/>
        </p:nvSpPr>
        <p:spPr bwMode="auto">
          <a:xfrm>
            <a:off x="5265738" y="5449888"/>
            <a:ext cx="6985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45" name="Line 388"/>
          <p:cNvSpPr>
            <a:spLocks noChangeShapeType="1"/>
          </p:cNvSpPr>
          <p:nvPr/>
        </p:nvSpPr>
        <p:spPr bwMode="auto">
          <a:xfrm flipV="1">
            <a:off x="5127625" y="5449888"/>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46" name="Line 389"/>
          <p:cNvSpPr>
            <a:spLocks noChangeShapeType="1"/>
          </p:cNvSpPr>
          <p:nvPr/>
        </p:nvSpPr>
        <p:spPr bwMode="auto">
          <a:xfrm flipV="1">
            <a:off x="5041900" y="5484813"/>
            <a:ext cx="8572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47" name="Line 390"/>
          <p:cNvSpPr>
            <a:spLocks noChangeShapeType="1"/>
          </p:cNvSpPr>
          <p:nvPr/>
        </p:nvSpPr>
        <p:spPr bwMode="auto">
          <a:xfrm flipV="1">
            <a:off x="5214938" y="5397500"/>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48" name="Line 391"/>
          <p:cNvSpPr>
            <a:spLocks noChangeShapeType="1"/>
          </p:cNvSpPr>
          <p:nvPr/>
        </p:nvSpPr>
        <p:spPr bwMode="auto">
          <a:xfrm flipV="1">
            <a:off x="5180013" y="5432425"/>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49" name="Line 392"/>
          <p:cNvSpPr>
            <a:spLocks noChangeShapeType="1"/>
          </p:cNvSpPr>
          <p:nvPr/>
        </p:nvSpPr>
        <p:spPr bwMode="auto">
          <a:xfrm>
            <a:off x="5197475" y="5397500"/>
            <a:ext cx="68263"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50" name="Line 393"/>
          <p:cNvSpPr>
            <a:spLocks noChangeShapeType="1"/>
          </p:cNvSpPr>
          <p:nvPr/>
        </p:nvSpPr>
        <p:spPr bwMode="auto">
          <a:xfrm>
            <a:off x="5197475" y="5414963"/>
            <a:ext cx="68263"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51" name="Line 394"/>
          <p:cNvSpPr>
            <a:spLocks noChangeShapeType="1"/>
          </p:cNvSpPr>
          <p:nvPr/>
        </p:nvSpPr>
        <p:spPr bwMode="auto">
          <a:xfrm flipV="1">
            <a:off x="5403850" y="5500688"/>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52" name="Line 395"/>
          <p:cNvSpPr>
            <a:spLocks noChangeShapeType="1"/>
          </p:cNvSpPr>
          <p:nvPr/>
        </p:nvSpPr>
        <p:spPr bwMode="auto">
          <a:xfrm flipV="1">
            <a:off x="5403850" y="5500688"/>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53" name="Line 396"/>
          <p:cNvSpPr>
            <a:spLocks noChangeShapeType="1"/>
          </p:cNvSpPr>
          <p:nvPr/>
        </p:nvSpPr>
        <p:spPr bwMode="auto">
          <a:xfrm flipV="1">
            <a:off x="5353050" y="5535613"/>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54" name="Line 397"/>
          <p:cNvSpPr>
            <a:spLocks noChangeShapeType="1"/>
          </p:cNvSpPr>
          <p:nvPr/>
        </p:nvSpPr>
        <p:spPr bwMode="auto">
          <a:xfrm flipV="1">
            <a:off x="5353050" y="5535613"/>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55" name="Line 398"/>
          <p:cNvSpPr>
            <a:spLocks noChangeShapeType="1"/>
          </p:cNvSpPr>
          <p:nvPr/>
        </p:nvSpPr>
        <p:spPr bwMode="auto">
          <a:xfrm>
            <a:off x="5335588" y="5500688"/>
            <a:ext cx="6826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56" name="Line 399"/>
          <p:cNvSpPr>
            <a:spLocks noChangeShapeType="1"/>
          </p:cNvSpPr>
          <p:nvPr/>
        </p:nvSpPr>
        <p:spPr bwMode="auto">
          <a:xfrm>
            <a:off x="5335588" y="5500688"/>
            <a:ext cx="68262"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57" name="Line 400"/>
          <p:cNvSpPr>
            <a:spLocks noChangeShapeType="1"/>
          </p:cNvSpPr>
          <p:nvPr/>
        </p:nvSpPr>
        <p:spPr bwMode="auto">
          <a:xfrm flipV="1">
            <a:off x="5456238" y="5484813"/>
            <a:ext cx="68262"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58" name="Line 401"/>
          <p:cNvSpPr>
            <a:spLocks noChangeShapeType="1"/>
          </p:cNvSpPr>
          <p:nvPr/>
        </p:nvSpPr>
        <p:spPr bwMode="auto">
          <a:xfrm flipV="1">
            <a:off x="5456238" y="5484813"/>
            <a:ext cx="68262"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59" name="Line 402"/>
          <p:cNvSpPr>
            <a:spLocks noChangeShapeType="1"/>
          </p:cNvSpPr>
          <p:nvPr/>
        </p:nvSpPr>
        <p:spPr bwMode="auto">
          <a:xfrm>
            <a:off x="5491163" y="5432425"/>
            <a:ext cx="5080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60" name="Line 403"/>
          <p:cNvSpPr>
            <a:spLocks noChangeShapeType="1"/>
          </p:cNvSpPr>
          <p:nvPr/>
        </p:nvSpPr>
        <p:spPr bwMode="auto">
          <a:xfrm>
            <a:off x="5491163" y="5432425"/>
            <a:ext cx="15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61" name="Line 404"/>
          <p:cNvSpPr>
            <a:spLocks noChangeShapeType="1"/>
          </p:cNvSpPr>
          <p:nvPr/>
        </p:nvSpPr>
        <p:spPr bwMode="auto">
          <a:xfrm>
            <a:off x="5473700" y="5397500"/>
            <a:ext cx="1588"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62" name="Line 405"/>
          <p:cNvSpPr>
            <a:spLocks noChangeShapeType="1"/>
          </p:cNvSpPr>
          <p:nvPr/>
        </p:nvSpPr>
        <p:spPr bwMode="auto">
          <a:xfrm>
            <a:off x="5662613" y="5553075"/>
            <a:ext cx="17462"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63" name="Line 406"/>
          <p:cNvSpPr>
            <a:spLocks noChangeShapeType="1"/>
          </p:cNvSpPr>
          <p:nvPr/>
        </p:nvSpPr>
        <p:spPr bwMode="auto">
          <a:xfrm>
            <a:off x="5783263" y="5638800"/>
            <a:ext cx="17462"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64" name="Line 407"/>
          <p:cNvSpPr>
            <a:spLocks noChangeShapeType="1"/>
          </p:cNvSpPr>
          <p:nvPr/>
        </p:nvSpPr>
        <p:spPr bwMode="auto">
          <a:xfrm>
            <a:off x="5818188" y="5656263"/>
            <a:ext cx="1587"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65" name="Line 408"/>
          <p:cNvSpPr>
            <a:spLocks noChangeShapeType="1"/>
          </p:cNvSpPr>
          <p:nvPr/>
        </p:nvSpPr>
        <p:spPr bwMode="auto">
          <a:xfrm>
            <a:off x="5680075" y="5570538"/>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66" name="Line 409"/>
          <p:cNvSpPr>
            <a:spLocks noChangeShapeType="1"/>
          </p:cNvSpPr>
          <p:nvPr/>
        </p:nvSpPr>
        <p:spPr bwMode="auto">
          <a:xfrm>
            <a:off x="5749925" y="5621338"/>
            <a:ext cx="3333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67" name="Line 410"/>
          <p:cNvSpPr>
            <a:spLocks noChangeShapeType="1"/>
          </p:cNvSpPr>
          <p:nvPr/>
        </p:nvSpPr>
        <p:spPr bwMode="auto">
          <a:xfrm>
            <a:off x="5732463" y="560546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68" name="Freeform 411"/>
          <p:cNvSpPr>
            <a:spLocks/>
          </p:cNvSpPr>
          <p:nvPr/>
        </p:nvSpPr>
        <p:spPr bwMode="auto">
          <a:xfrm>
            <a:off x="5905500" y="5638800"/>
            <a:ext cx="50800" cy="52388"/>
          </a:xfrm>
          <a:custGeom>
            <a:avLst/>
            <a:gdLst>
              <a:gd name="T0" fmla="*/ 80645000 w 32"/>
              <a:gd name="T1" fmla="*/ 0 h 33"/>
              <a:gd name="T2" fmla="*/ 25201563 w 32"/>
              <a:gd name="T3" fmla="*/ 0 h 33"/>
              <a:gd name="T4" fmla="*/ 0 w 32"/>
              <a:gd name="T5" fmla="*/ 27722777 h 33"/>
              <a:gd name="T6" fmla="*/ 25201563 w 32"/>
              <a:gd name="T7" fmla="*/ 27722777 h 33"/>
              <a:gd name="T8" fmla="*/ 25201563 w 32"/>
              <a:gd name="T9" fmla="*/ 27722777 h 33"/>
              <a:gd name="T10" fmla="*/ 52924075 w 32"/>
              <a:gd name="T11" fmla="*/ 27722777 h 33"/>
              <a:gd name="T12" fmla="*/ 80645000 w 32"/>
              <a:gd name="T13" fmla="*/ 27722777 h 33"/>
              <a:gd name="T14" fmla="*/ 80645000 w 32"/>
              <a:gd name="T15" fmla="*/ 27722777 h 33"/>
              <a:gd name="T16" fmla="*/ 80645000 w 32"/>
              <a:gd name="T17" fmla="*/ 55443967 h 33"/>
              <a:gd name="T18" fmla="*/ 80645000 w 32"/>
              <a:gd name="T19" fmla="*/ 55443967 h 33"/>
              <a:gd name="T20" fmla="*/ 80645000 w 32"/>
              <a:gd name="T21" fmla="*/ 83166744 h 33"/>
              <a:gd name="T22" fmla="*/ 80645000 w 32"/>
              <a:gd name="T23" fmla="*/ 83166744 h 33"/>
              <a:gd name="T24" fmla="*/ 52924075 w 32"/>
              <a:gd name="T25" fmla="*/ 83166744 h 33"/>
              <a:gd name="T26" fmla="*/ 25201563 w 32"/>
              <a:gd name="T27" fmla="*/ 83166744 h 33"/>
              <a:gd name="T28" fmla="*/ 25201563 w 32"/>
              <a:gd name="T29" fmla="*/ 83166744 h 33"/>
              <a:gd name="T30" fmla="*/ 0 w 32"/>
              <a:gd name="T31" fmla="*/ 83166744 h 33"/>
              <a:gd name="T32" fmla="*/ 0 w 32"/>
              <a:gd name="T33" fmla="*/ 55443967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3">
                <a:moveTo>
                  <a:pt x="32" y="0"/>
                </a:moveTo>
                <a:lnTo>
                  <a:pt x="10" y="0"/>
                </a:lnTo>
                <a:lnTo>
                  <a:pt x="0" y="11"/>
                </a:lnTo>
                <a:lnTo>
                  <a:pt x="10" y="11"/>
                </a:lnTo>
                <a:lnTo>
                  <a:pt x="21" y="11"/>
                </a:lnTo>
                <a:lnTo>
                  <a:pt x="32" y="11"/>
                </a:lnTo>
                <a:lnTo>
                  <a:pt x="32" y="22"/>
                </a:lnTo>
                <a:lnTo>
                  <a:pt x="32" y="33"/>
                </a:lnTo>
                <a:lnTo>
                  <a:pt x="21" y="33"/>
                </a:lnTo>
                <a:lnTo>
                  <a:pt x="10" y="33"/>
                </a:lnTo>
                <a:lnTo>
                  <a:pt x="0" y="33"/>
                </a:lnTo>
                <a:lnTo>
                  <a:pt x="0"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369" name="Freeform 412"/>
          <p:cNvSpPr>
            <a:spLocks/>
          </p:cNvSpPr>
          <p:nvPr/>
        </p:nvSpPr>
        <p:spPr bwMode="auto">
          <a:xfrm>
            <a:off x="5991225" y="5638800"/>
            <a:ext cx="50800" cy="52388"/>
          </a:xfrm>
          <a:custGeom>
            <a:avLst/>
            <a:gdLst>
              <a:gd name="T0" fmla="*/ 27722513 w 32"/>
              <a:gd name="T1" fmla="*/ 0 h 33"/>
              <a:gd name="T2" fmla="*/ 27722513 w 32"/>
              <a:gd name="T3" fmla="*/ 0 h 33"/>
              <a:gd name="T4" fmla="*/ 0 w 32"/>
              <a:gd name="T5" fmla="*/ 0 h 33"/>
              <a:gd name="T6" fmla="*/ 0 w 32"/>
              <a:gd name="T7" fmla="*/ 27722777 h 33"/>
              <a:gd name="T8" fmla="*/ 0 w 32"/>
              <a:gd name="T9" fmla="*/ 55443967 h 33"/>
              <a:gd name="T10" fmla="*/ 0 w 32"/>
              <a:gd name="T11" fmla="*/ 55443967 h 33"/>
              <a:gd name="T12" fmla="*/ 27722513 w 32"/>
              <a:gd name="T13" fmla="*/ 83166744 h 33"/>
              <a:gd name="T14" fmla="*/ 27722513 w 32"/>
              <a:gd name="T15" fmla="*/ 83166744 h 33"/>
              <a:gd name="T16" fmla="*/ 55443438 w 32"/>
              <a:gd name="T17" fmla="*/ 83166744 h 33"/>
              <a:gd name="T18" fmla="*/ 55443438 w 32"/>
              <a:gd name="T19" fmla="*/ 83166744 h 33"/>
              <a:gd name="T20" fmla="*/ 80645000 w 32"/>
              <a:gd name="T21" fmla="*/ 55443967 h 33"/>
              <a:gd name="T22" fmla="*/ 80645000 w 32"/>
              <a:gd name="T23" fmla="*/ 55443967 h 33"/>
              <a:gd name="T24" fmla="*/ 80645000 w 32"/>
              <a:gd name="T25" fmla="*/ 27722777 h 33"/>
              <a:gd name="T26" fmla="*/ 80645000 w 32"/>
              <a:gd name="T27" fmla="*/ 0 h 33"/>
              <a:gd name="T28" fmla="*/ 55443438 w 32"/>
              <a:gd name="T29" fmla="*/ 0 h 33"/>
              <a:gd name="T30" fmla="*/ 55443438 w 32"/>
              <a:gd name="T31" fmla="*/ 0 h 33"/>
              <a:gd name="T32" fmla="*/ 27722513 w 32"/>
              <a:gd name="T33" fmla="*/ 0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3">
                <a:moveTo>
                  <a:pt x="11" y="0"/>
                </a:moveTo>
                <a:lnTo>
                  <a:pt x="11" y="0"/>
                </a:lnTo>
                <a:lnTo>
                  <a:pt x="0" y="0"/>
                </a:lnTo>
                <a:lnTo>
                  <a:pt x="0" y="11"/>
                </a:lnTo>
                <a:lnTo>
                  <a:pt x="0" y="22"/>
                </a:lnTo>
                <a:lnTo>
                  <a:pt x="11" y="33"/>
                </a:lnTo>
                <a:lnTo>
                  <a:pt x="22" y="33"/>
                </a:lnTo>
                <a:lnTo>
                  <a:pt x="32" y="22"/>
                </a:lnTo>
                <a:lnTo>
                  <a:pt x="32" y="11"/>
                </a:lnTo>
                <a:lnTo>
                  <a:pt x="32" y="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370" name="Line 413"/>
          <p:cNvSpPr>
            <a:spLocks noChangeShapeType="1"/>
          </p:cNvSpPr>
          <p:nvPr/>
        </p:nvSpPr>
        <p:spPr bwMode="auto">
          <a:xfrm>
            <a:off x="5853113" y="5673725"/>
            <a:ext cx="17462"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71" name="Line 414"/>
          <p:cNvSpPr>
            <a:spLocks noChangeShapeType="1"/>
          </p:cNvSpPr>
          <p:nvPr/>
        </p:nvSpPr>
        <p:spPr bwMode="auto">
          <a:xfrm>
            <a:off x="5680075" y="5432425"/>
            <a:ext cx="69850"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72" name="Line 415"/>
          <p:cNvSpPr>
            <a:spLocks noChangeShapeType="1"/>
          </p:cNvSpPr>
          <p:nvPr/>
        </p:nvSpPr>
        <p:spPr bwMode="auto">
          <a:xfrm>
            <a:off x="5680075" y="5432425"/>
            <a:ext cx="69850"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73" name="Line 416"/>
          <p:cNvSpPr>
            <a:spLocks noChangeShapeType="1"/>
          </p:cNvSpPr>
          <p:nvPr/>
        </p:nvSpPr>
        <p:spPr bwMode="auto">
          <a:xfrm>
            <a:off x="5646738" y="553561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74" name="Line 417"/>
          <p:cNvSpPr>
            <a:spLocks noChangeShapeType="1"/>
          </p:cNvSpPr>
          <p:nvPr/>
        </p:nvSpPr>
        <p:spPr bwMode="auto">
          <a:xfrm>
            <a:off x="5594350" y="5500688"/>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75" name="Line 418"/>
          <p:cNvSpPr>
            <a:spLocks noChangeShapeType="1"/>
          </p:cNvSpPr>
          <p:nvPr/>
        </p:nvSpPr>
        <p:spPr bwMode="auto">
          <a:xfrm>
            <a:off x="5576888" y="5484813"/>
            <a:ext cx="17462"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76" name="Line 419"/>
          <p:cNvSpPr>
            <a:spLocks noChangeShapeType="1"/>
          </p:cNvSpPr>
          <p:nvPr/>
        </p:nvSpPr>
        <p:spPr bwMode="auto">
          <a:xfrm flipV="1">
            <a:off x="5629275" y="5414963"/>
            <a:ext cx="3333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77" name="Freeform 420"/>
          <p:cNvSpPr>
            <a:spLocks/>
          </p:cNvSpPr>
          <p:nvPr/>
        </p:nvSpPr>
        <p:spPr bwMode="auto">
          <a:xfrm>
            <a:off x="5576888" y="5414963"/>
            <a:ext cx="85725" cy="34925"/>
          </a:xfrm>
          <a:custGeom>
            <a:avLst/>
            <a:gdLst>
              <a:gd name="T0" fmla="*/ 0 w 54"/>
              <a:gd name="T1" fmla="*/ 55443438 h 22"/>
              <a:gd name="T2" fmla="*/ 83165950 w 54"/>
              <a:gd name="T3" fmla="*/ 27722513 h 22"/>
              <a:gd name="T4" fmla="*/ 136088438 w 54"/>
              <a:gd name="T5" fmla="*/ 0 h 22"/>
              <a:gd name="T6" fmla="*/ 0 60000 65536"/>
              <a:gd name="T7" fmla="*/ 0 60000 65536"/>
              <a:gd name="T8" fmla="*/ 0 60000 65536"/>
            </a:gdLst>
            <a:ahLst/>
            <a:cxnLst>
              <a:cxn ang="T6">
                <a:pos x="T0" y="T1"/>
              </a:cxn>
              <a:cxn ang="T7">
                <a:pos x="T2" y="T3"/>
              </a:cxn>
              <a:cxn ang="T8">
                <a:pos x="T4" y="T5"/>
              </a:cxn>
            </a:cxnLst>
            <a:rect l="0" t="0" r="r" b="b"/>
            <a:pathLst>
              <a:path w="54" h="22">
                <a:moveTo>
                  <a:pt x="0" y="22"/>
                </a:moveTo>
                <a:lnTo>
                  <a:pt x="33" y="11"/>
                </a:lnTo>
                <a:lnTo>
                  <a:pt x="54"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378" name="Line 421"/>
          <p:cNvSpPr>
            <a:spLocks noChangeShapeType="1"/>
          </p:cNvSpPr>
          <p:nvPr/>
        </p:nvSpPr>
        <p:spPr bwMode="auto">
          <a:xfrm flipV="1">
            <a:off x="5576888" y="5432425"/>
            <a:ext cx="52387"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79" name="Freeform 422"/>
          <p:cNvSpPr>
            <a:spLocks/>
          </p:cNvSpPr>
          <p:nvPr/>
        </p:nvSpPr>
        <p:spPr bwMode="auto">
          <a:xfrm>
            <a:off x="6008688" y="5380038"/>
            <a:ext cx="50800" cy="34925"/>
          </a:xfrm>
          <a:custGeom>
            <a:avLst/>
            <a:gdLst>
              <a:gd name="T0" fmla="*/ 52924075 w 32"/>
              <a:gd name="T1" fmla="*/ 0 h 22"/>
              <a:gd name="T2" fmla="*/ 0 w 32"/>
              <a:gd name="T3" fmla="*/ 55443438 h 22"/>
              <a:gd name="T4" fmla="*/ 80645000 w 32"/>
              <a:gd name="T5" fmla="*/ 55443438 h 22"/>
              <a:gd name="T6" fmla="*/ 0 60000 65536"/>
              <a:gd name="T7" fmla="*/ 0 60000 65536"/>
              <a:gd name="T8" fmla="*/ 0 60000 65536"/>
            </a:gdLst>
            <a:ahLst/>
            <a:cxnLst>
              <a:cxn ang="T6">
                <a:pos x="T0" y="T1"/>
              </a:cxn>
              <a:cxn ang="T7">
                <a:pos x="T2" y="T3"/>
              </a:cxn>
              <a:cxn ang="T8">
                <a:pos x="T4" y="T5"/>
              </a:cxn>
            </a:cxnLst>
            <a:rect l="0" t="0" r="r" b="b"/>
            <a:pathLst>
              <a:path w="32" h="22">
                <a:moveTo>
                  <a:pt x="21" y="0"/>
                </a:moveTo>
                <a:lnTo>
                  <a:pt x="0" y="22"/>
                </a:lnTo>
                <a:lnTo>
                  <a:pt x="32"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380" name="Line 423"/>
          <p:cNvSpPr>
            <a:spLocks noChangeShapeType="1"/>
          </p:cNvSpPr>
          <p:nvPr/>
        </p:nvSpPr>
        <p:spPr bwMode="auto">
          <a:xfrm>
            <a:off x="6042025" y="5380038"/>
            <a:ext cx="1588"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81" name="Freeform 424"/>
          <p:cNvSpPr>
            <a:spLocks/>
          </p:cNvSpPr>
          <p:nvPr/>
        </p:nvSpPr>
        <p:spPr bwMode="auto">
          <a:xfrm>
            <a:off x="6076950" y="5380038"/>
            <a:ext cx="34925" cy="52387"/>
          </a:xfrm>
          <a:custGeom>
            <a:avLst/>
            <a:gdLst>
              <a:gd name="T0" fmla="*/ 55443438 w 22"/>
              <a:gd name="T1" fmla="*/ 0 h 33"/>
              <a:gd name="T2" fmla="*/ 0 w 22"/>
              <a:gd name="T3" fmla="*/ 0 h 33"/>
              <a:gd name="T4" fmla="*/ 0 w 22"/>
              <a:gd name="T5" fmla="*/ 27720660 h 33"/>
              <a:gd name="T6" fmla="*/ 0 w 22"/>
              <a:gd name="T7" fmla="*/ 27720660 h 33"/>
              <a:gd name="T8" fmla="*/ 27722513 w 22"/>
              <a:gd name="T9" fmla="*/ 27720660 h 33"/>
              <a:gd name="T10" fmla="*/ 27722513 w 22"/>
              <a:gd name="T11" fmla="*/ 27720660 h 33"/>
              <a:gd name="T12" fmla="*/ 55443438 w 22"/>
              <a:gd name="T13" fmla="*/ 27720660 h 33"/>
              <a:gd name="T14" fmla="*/ 55443438 w 22"/>
              <a:gd name="T15" fmla="*/ 27720660 h 33"/>
              <a:gd name="T16" fmla="*/ 55443438 w 22"/>
              <a:gd name="T17" fmla="*/ 55442908 h 33"/>
              <a:gd name="T18" fmla="*/ 55443438 w 22"/>
              <a:gd name="T19" fmla="*/ 55442908 h 33"/>
              <a:gd name="T20" fmla="*/ 55443438 w 22"/>
              <a:gd name="T21" fmla="*/ 55442908 h 33"/>
              <a:gd name="T22" fmla="*/ 55443438 w 22"/>
              <a:gd name="T23" fmla="*/ 83163569 h 33"/>
              <a:gd name="T24" fmla="*/ 27722513 w 22"/>
              <a:gd name="T25" fmla="*/ 83163569 h 33"/>
              <a:gd name="T26" fmla="*/ 27722513 w 22"/>
              <a:gd name="T27" fmla="*/ 83163569 h 33"/>
              <a:gd name="T28" fmla="*/ 0 w 22"/>
              <a:gd name="T29" fmla="*/ 83163569 h 33"/>
              <a:gd name="T30" fmla="*/ 0 w 22"/>
              <a:gd name="T31" fmla="*/ 83163569 h 33"/>
              <a:gd name="T32" fmla="*/ 0 w 22"/>
              <a:gd name="T33" fmla="*/ 55442908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3">
                <a:moveTo>
                  <a:pt x="22" y="0"/>
                </a:moveTo>
                <a:lnTo>
                  <a:pt x="0" y="0"/>
                </a:lnTo>
                <a:lnTo>
                  <a:pt x="0" y="11"/>
                </a:lnTo>
                <a:lnTo>
                  <a:pt x="11" y="11"/>
                </a:lnTo>
                <a:lnTo>
                  <a:pt x="22" y="11"/>
                </a:lnTo>
                <a:lnTo>
                  <a:pt x="22" y="22"/>
                </a:lnTo>
                <a:lnTo>
                  <a:pt x="22" y="33"/>
                </a:lnTo>
                <a:lnTo>
                  <a:pt x="11" y="33"/>
                </a:lnTo>
                <a:lnTo>
                  <a:pt x="0" y="33"/>
                </a:lnTo>
                <a:lnTo>
                  <a:pt x="0"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382" name="Line 425"/>
          <p:cNvSpPr>
            <a:spLocks noChangeShapeType="1"/>
          </p:cNvSpPr>
          <p:nvPr/>
        </p:nvSpPr>
        <p:spPr bwMode="auto">
          <a:xfrm flipV="1">
            <a:off x="5524500" y="5173663"/>
            <a:ext cx="69850"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83" name="Line 426"/>
          <p:cNvSpPr>
            <a:spLocks noChangeShapeType="1"/>
          </p:cNvSpPr>
          <p:nvPr/>
        </p:nvSpPr>
        <p:spPr bwMode="auto">
          <a:xfrm>
            <a:off x="5524500" y="5311775"/>
            <a:ext cx="87313"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84" name="Line 427"/>
          <p:cNvSpPr>
            <a:spLocks noChangeShapeType="1"/>
          </p:cNvSpPr>
          <p:nvPr/>
        </p:nvSpPr>
        <p:spPr bwMode="auto">
          <a:xfrm>
            <a:off x="5524500" y="5311775"/>
            <a:ext cx="87313"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85" name="Line 428"/>
          <p:cNvSpPr>
            <a:spLocks noChangeShapeType="1"/>
          </p:cNvSpPr>
          <p:nvPr/>
        </p:nvSpPr>
        <p:spPr bwMode="auto">
          <a:xfrm flipV="1">
            <a:off x="5076825" y="5191125"/>
            <a:ext cx="5080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86" name="Line 429"/>
          <p:cNvSpPr>
            <a:spLocks noChangeShapeType="1"/>
          </p:cNvSpPr>
          <p:nvPr/>
        </p:nvSpPr>
        <p:spPr bwMode="auto">
          <a:xfrm>
            <a:off x="5370513" y="5191125"/>
            <a:ext cx="85725"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87" name="Line 430"/>
          <p:cNvSpPr>
            <a:spLocks noChangeShapeType="1"/>
          </p:cNvSpPr>
          <p:nvPr/>
        </p:nvSpPr>
        <p:spPr bwMode="auto">
          <a:xfrm>
            <a:off x="5370513" y="5191125"/>
            <a:ext cx="85725"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88" name="Line 431"/>
          <p:cNvSpPr>
            <a:spLocks noChangeShapeType="1"/>
          </p:cNvSpPr>
          <p:nvPr/>
        </p:nvSpPr>
        <p:spPr bwMode="auto">
          <a:xfrm>
            <a:off x="5059363" y="5311775"/>
            <a:ext cx="68262"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89" name="Line 432"/>
          <p:cNvSpPr>
            <a:spLocks noChangeShapeType="1"/>
          </p:cNvSpPr>
          <p:nvPr/>
        </p:nvSpPr>
        <p:spPr bwMode="auto">
          <a:xfrm>
            <a:off x="5059363" y="5329238"/>
            <a:ext cx="68262"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90" name="Line 433"/>
          <p:cNvSpPr>
            <a:spLocks noChangeShapeType="1"/>
          </p:cNvSpPr>
          <p:nvPr/>
        </p:nvSpPr>
        <p:spPr bwMode="auto">
          <a:xfrm flipV="1">
            <a:off x="5059363" y="5241925"/>
            <a:ext cx="17462"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91" name="Line 434"/>
          <p:cNvSpPr>
            <a:spLocks noChangeShapeType="1"/>
          </p:cNvSpPr>
          <p:nvPr/>
        </p:nvSpPr>
        <p:spPr bwMode="auto">
          <a:xfrm>
            <a:off x="5232400" y="5241925"/>
            <a:ext cx="33338"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92" name="Line 435"/>
          <p:cNvSpPr>
            <a:spLocks noChangeShapeType="1"/>
          </p:cNvSpPr>
          <p:nvPr/>
        </p:nvSpPr>
        <p:spPr bwMode="auto">
          <a:xfrm>
            <a:off x="5197475" y="5226050"/>
            <a:ext cx="17463"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93" name="Line 436"/>
          <p:cNvSpPr>
            <a:spLocks noChangeShapeType="1"/>
          </p:cNvSpPr>
          <p:nvPr/>
        </p:nvSpPr>
        <p:spPr bwMode="auto">
          <a:xfrm flipV="1">
            <a:off x="5403850" y="5276850"/>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94" name="Line 437"/>
          <p:cNvSpPr>
            <a:spLocks noChangeShapeType="1"/>
          </p:cNvSpPr>
          <p:nvPr/>
        </p:nvSpPr>
        <p:spPr bwMode="auto">
          <a:xfrm>
            <a:off x="5456238" y="5241925"/>
            <a:ext cx="68262"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95" name="Line 438"/>
          <p:cNvSpPr>
            <a:spLocks noChangeShapeType="1"/>
          </p:cNvSpPr>
          <p:nvPr/>
        </p:nvSpPr>
        <p:spPr bwMode="auto">
          <a:xfrm>
            <a:off x="5456238" y="5241925"/>
            <a:ext cx="68262"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96" name="Line 439"/>
          <p:cNvSpPr>
            <a:spLocks noChangeShapeType="1"/>
          </p:cNvSpPr>
          <p:nvPr/>
        </p:nvSpPr>
        <p:spPr bwMode="auto">
          <a:xfrm>
            <a:off x="5387975" y="5346700"/>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97" name="Line 440"/>
          <p:cNvSpPr>
            <a:spLocks noChangeShapeType="1"/>
          </p:cNvSpPr>
          <p:nvPr/>
        </p:nvSpPr>
        <p:spPr bwMode="auto">
          <a:xfrm>
            <a:off x="5318125" y="5294313"/>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98" name="Line 441"/>
          <p:cNvSpPr>
            <a:spLocks noChangeShapeType="1"/>
          </p:cNvSpPr>
          <p:nvPr/>
        </p:nvSpPr>
        <p:spPr bwMode="auto">
          <a:xfrm flipV="1">
            <a:off x="5370513" y="5311775"/>
            <a:ext cx="33337"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399" name="Line 442"/>
          <p:cNvSpPr>
            <a:spLocks noChangeShapeType="1"/>
          </p:cNvSpPr>
          <p:nvPr/>
        </p:nvSpPr>
        <p:spPr bwMode="auto">
          <a:xfrm flipV="1">
            <a:off x="5300663" y="5329238"/>
            <a:ext cx="6985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00" name="Line 443"/>
          <p:cNvSpPr>
            <a:spLocks noChangeShapeType="1"/>
          </p:cNvSpPr>
          <p:nvPr/>
        </p:nvSpPr>
        <p:spPr bwMode="auto">
          <a:xfrm>
            <a:off x="5300663" y="5276850"/>
            <a:ext cx="15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01" name="Line 444"/>
          <p:cNvSpPr>
            <a:spLocks noChangeShapeType="1"/>
          </p:cNvSpPr>
          <p:nvPr/>
        </p:nvSpPr>
        <p:spPr bwMode="auto">
          <a:xfrm flipV="1">
            <a:off x="5473700" y="5226050"/>
            <a:ext cx="50800"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02" name="Line 445"/>
          <p:cNvSpPr>
            <a:spLocks noChangeShapeType="1"/>
          </p:cNvSpPr>
          <p:nvPr/>
        </p:nvSpPr>
        <p:spPr bwMode="auto">
          <a:xfrm flipV="1">
            <a:off x="5438775" y="5259388"/>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03" name="Line 446"/>
          <p:cNvSpPr>
            <a:spLocks noChangeShapeType="1"/>
          </p:cNvSpPr>
          <p:nvPr/>
        </p:nvSpPr>
        <p:spPr bwMode="auto">
          <a:xfrm>
            <a:off x="5214938" y="5070475"/>
            <a:ext cx="85725"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04" name="Line 447"/>
          <p:cNvSpPr>
            <a:spLocks noChangeShapeType="1"/>
          </p:cNvSpPr>
          <p:nvPr/>
        </p:nvSpPr>
        <p:spPr bwMode="auto">
          <a:xfrm>
            <a:off x="5197475" y="5070475"/>
            <a:ext cx="85725"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05" name="Line 448"/>
          <p:cNvSpPr>
            <a:spLocks noChangeShapeType="1"/>
          </p:cNvSpPr>
          <p:nvPr/>
        </p:nvSpPr>
        <p:spPr bwMode="auto">
          <a:xfrm>
            <a:off x="5059363" y="5105400"/>
            <a:ext cx="34925"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06" name="Line 449"/>
          <p:cNvSpPr>
            <a:spLocks noChangeShapeType="1"/>
          </p:cNvSpPr>
          <p:nvPr/>
        </p:nvSpPr>
        <p:spPr bwMode="auto">
          <a:xfrm flipV="1">
            <a:off x="5197475" y="5105400"/>
            <a:ext cx="34925"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07" name="Line 450"/>
          <p:cNvSpPr>
            <a:spLocks noChangeShapeType="1"/>
          </p:cNvSpPr>
          <p:nvPr/>
        </p:nvSpPr>
        <p:spPr bwMode="auto">
          <a:xfrm>
            <a:off x="5145088" y="5173663"/>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08" name="Line 451"/>
          <p:cNvSpPr>
            <a:spLocks noChangeShapeType="1"/>
          </p:cNvSpPr>
          <p:nvPr/>
        </p:nvSpPr>
        <p:spPr bwMode="auto">
          <a:xfrm flipV="1">
            <a:off x="5127625" y="5156200"/>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09" name="Line 452"/>
          <p:cNvSpPr>
            <a:spLocks noChangeShapeType="1"/>
          </p:cNvSpPr>
          <p:nvPr/>
        </p:nvSpPr>
        <p:spPr bwMode="auto">
          <a:xfrm>
            <a:off x="5111750" y="5156200"/>
            <a:ext cx="1587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10" name="Line 453"/>
          <p:cNvSpPr>
            <a:spLocks noChangeShapeType="1"/>
          </p:cNvSpPr>
          <p:nvPr/>
        </p:nvSpPr>
        <p:spPr bwMode="auto">
          <a:xfrm flipV="1">
            <a:off x="5180013" y="5138738"/>
            <a:ext cx="17462"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11" name="Line 454"/>
          <p:cNvSpPr>
            <a:spLocks noChangeShapeType="1"/>
          </p:cNvSpPr>
          <p:nvPr/>
        </p:nvSpPr>
        <p:spPr bwMode="auto">
          <a:xfrm>
            <a:off x="5111750" y="5018088"/>
            <a:ext cx="85725"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12" name="Line 455"/>
          <p:cNvSpPr>
            <a:spLocks noChangeShapeType="1"/>
          </p:cNvSpPr>
          <p:nvPr/>
        </p:nvSpPr>
        <p:spPr bwMode="auto">
          <a:xfrm>
            <a:off x="5024438" y="5087938"/>
            <a:ext cx="17462"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13" name="Line 456"/>
          <p:cNvSpPr>
            <a:spLocks noChangeShapeType="1"/>
          </p:cNvSpPr>
          <p:nvPr/>
        </p:nvSpPr>
        <p:spPr bwMode="auto">
          <a:xfrm flipV="1">
            <a:off x="5249863" y="5053013"/>
            <a:ext cx="3333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14" name="Line 457"/>
          <p:cNvSpPr>
            <a:spLocks noChangeShapeType="1"/>
          </p:cNvSpPr>
          <p:nvPr/>
        </p:nvSpPr>
        <p:spPr bwMode="auto">
          <a:xfrm flipV="1">
            <a:off x="5232400" y="5087938"/>
            <a:ext cx="174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15" name="Line 458"/>
          <p:cNvSpPr>
            <a:spLocks noChangeShapeType="1"/>
          </p:cNvSpPr>
          <p:nvPr/>
        </p:nvSpPr>
        <p:spPr bwMode="auto">
          <a:xfrm>
            <a:off x="5300663" y="5121275"/>
            <a:ext cx="69850"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16" name="Line 459"/>
          <p:cNvSpPr>
            <a:spLocks noChangeShapeType="1"/>
          </p:cNvSpPr>
          <p:nvPr/>
        </p:nvSpPr>
        <p:spPr bwMode="auto">
          <a:xfrm>
            <a:off x="5283200" y="5138738"/>
            <a:ext cx="87313"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17" name="Line 460"/>
          <p:cNvSpPr>
            <a:spLocks noChangeShapeType="1"/>
          </p:cNvSpPr>
          <p:nvPr/>
        </p:nvSpPr>
        <p:spPr bwMode="auto">
          <a:xfrm>
            <a:off x="5800725" y="5138738"/>
            <a:ext cx="87313"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18" name="Line 461"/>
          <p:cNvSpPr>
            <a:spLocks noChangeShapeType="1"/>
          </p:cNvSpPr>
          <p:nvPr/>
        </p:nvSpPr>
        <p:spPr bwMode="auto">
          <a:xfrm>
            <a:off x="5783263" y="5138738"/>
            <a:ext cx="87312"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19" name="Line 462"/>
          <p:cNvSpPr>
            <a:spLocks noChangeShapeType="1"/>
          </p:cNvSpPr>
          <p:nvPr/>
        </p:nvSpPr>
        <p:spPr bwMode="auto">
          <a:xfrm flipV="1">
            <a:off x="5818188" y="5311775"/>
            <a:ext cx="6985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20" name="Line 463"/>
          <p:cNvSpPr>
            <a:spLocks noChangeShapeType="1"/>
          </p:cNvSpPr>
          <p:nvPr/>
        </p:nvSpPr>
        <p:spPr bwMode="auto">
          <a:xfrm flipV="1">
            <a:off x="5818188" y="5311775"/>
            <a:ext cx="6985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21" name="Line 464"/>
          <p:cNvSpPr>
            <a:spLocks noChangeShapeType="1"/>
          </p:cNvSpPr>
          <p:nvPr/>
        </p:nvSpPr>
        <p:spPr bwMode="auto">
          <a:xfrm flipV="1">
            <a:off x="5732463" y="5329238"/>
            <a:ext cx="85725"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22" name="Line 465"/>
          <p:cNvSpPr>
            <a:spLocks noChangeShapeType="1"/>
          </p:cNvSpPr>
          <p:nvPr/>
        </p:nvSpPr>
        <p:spPr bwMode="auto">
          <a:xfrm flipV="1">
            <a:off x="5732463" y="5329238"/>
            <a:ext cx="85725"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23" name="Line 466"/>
          <p:cNvSpPr>
            <a:spLocks noChangeShapeType="1"/>
          </p:cNvSpPr>
          <p:nvPr/>
        </p:nvSpPr>
        <p:spPr bwMode="auto">
          <a:xfrm flipV="1">
            <a:off x="5888038" y="5276850"/>
            <a:ext cx="3333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24" name="Line 467"/>
          <p:cNvSpPr>
            <a:spLocks noChangeShapeType="1"/>
          </p:cNvSpPr>
          <p:nvPr/>
        </p:nvSpPr>
        <p:spPr bwMode="auto">
          <a:xfrm flipV="1">
            <a:off x="5888038" y="5276850"/>
            <a:ext cx="3333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25" name="Line 468"/>
          <p:cNvSpPr>
            <a:spLocks noChangeShapeType="1"/>
          </p:cNvSpPr>
          <p:nvPr/>
        </p:nvSpPr>
        <p:spPr bwMode="auto">
          <a:xfrm>
            <a:off x="5888038" y="5208588"/>
            <a:ext cx="8572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26" name="Line 469"/>
          <p:cNvSpPr>
            <a:spLocks noChangeShapeType="1"/>
          </p:cNvSpPr>
          <p:nvPr/>
        </p:nvSpPr>
        <p:spPr bwMode="auto">
          <a:xfrm>
            <a:off x="5870575" y="5226050"/>
            <a:ext cx="85725"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27" name="Line 470"/>
          <p:cNvSpPr>
            <a:spLocks noChangeShapeType="1"/>
          </p:cNvSpPr>
          <p:nvPr/>
        </p:nvSpPr>
        <p:spPr bwMode="auto">
          <a:xfrm>
            <a:off x="5973763" y="5294313"/>
            <a:ext cx="68262" cy="682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28" name="Line 471"/>
          <p:cNvSpPr>
            <a:spLocks noChangeShapeType="1"/>
          </p:cNvSpPr>
          <p:nvPr/>
        </p:nvSpPr>
        <p:spPr bwMode="auto">
          <a:xfrm>
            <a:off x="5956300" y="5294313"/>
            <a:ext cx="8572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29" name="Line 472"/>
          <p:cNvSpPr>
            <a:spLocks noChangeShapeType="1"/>
          </p:cNvSpPr>
          <p:nvPr/>
        </p:nvSpPr>
        <p:spPr bwMode="auto">
          <a:xfrm flipV="1">
            <a:off x="5956300" y="5241925"/>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30" name="Line 473"/>
          <p:cNvSpPr>
            <a:spLocks noChangeShapeType="1"/>
          </p:cNvSpPr>
          <p:nvPr/>
        </p:nvSpPr>
        <p:spPr bwMode="auto">
          <a:xfrm flipV="1">
            <a:off x="5956300" y="5241925"/>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31" name="Line 474"/>
          <p:cNvSpPr>
            <a:spLocks noChangeShapeType="1"/>
          </p:cNvSpPr>
          <p:nvPr/>
        </p:nvSpPr>
        <p:spPr bwMode="auto">
          <a:xfrm flipV="1">
            <a:off x="5921375" y="5259388"/>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32" name="Line 475"/>
          <p:cNvSpPr>
            <a:spLocks noChangeShapeType="1"/>
          </p:cNvSpPr>
          <p:nvPr/>
        </p:nvSpPr>
        <p:spPr bwMode="auto">
          <a:xfrm flipV="1">
            <a:off x="5921375" y="5259388"/>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33" name="Line 476"/>
          <p:cNvSpPr>
            <a:spLocks noChangeShapeType="1"/>
          </p:cNvSpPr>
          <p:nvPr/>
        </p:nvSpPr>
        <p:spPr bwMode="auto">
          <a:xfrm flipV="1">
            <a:off x="5991225" y="5208588"/>
            <a:ext cx="68263"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34" name="Line 477"/>
          <p:cNvSpPr>
            <a:spLocks noChangeShapeType="1"/>
          </p:cNvSpPr>
          <p:nvPr/>
        </p:nvSpPr>
        <p:spPr bwMode="auto">
          <a:xfrm flipV="1">
            <a:off x="5991225" y="5208588"/>
            <a:ext cx="68263"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35" name="Line 478"/>
          <p:cNvSpPr>
            <a:spLocks noChangeShapeType="1"/>
          </p:cNvSpPr>
          <p:nvPr/>
        </p:nvSpPr>
        <p:spPr bwMode="auto">
          <a:xfrm flipV="1">
            <a:off x="5646738" y="5105400"/>
            <a:ext cx="50800"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36" name="Line 479"/>
          <p:cNvSpPr>
            <a:spLocks noChangeShapeType="1"/>
          </p:cNvSpPr>
          <p:nvPr/>
        </p:nvSpPr>
        <p:spPr bwMode="auto">
          <a:xfrm>
            <a:off x="5697538" y="5070475"/>
            <a:ext cx="103187"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37" name="Line 480"/>
          <p:cNvSpPr>
            <a:spLocks noChangeShapeType="1"/>
          </p:cNvSpPr>
          <p:nvPr/>
        </p:nvSpPr>
        <p:spPr bwMode="auto">
          <a:xfrm>
            <a:off x="5697538" y="5070475"/>
            <a:ext cx="85725"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38" name="Line 481"/>
          <p:cNvSpPr>
            <a:spLocks noChangeShapeType="1"/>
          </p:cNvSpPr>
          <p:nvPr/>
        </p:nvSpPr>
        <p:spPr bwMode="auto">
          <a:xfrm flipV="1">
            <a:off x="5594350" y="5138738"/>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39" name="Freeform 482"/>
          <p:cNvSpPr>
            <a:spLocks/>
          </p:cNvSpPr>
          <p:nvPr/>
        </p:nvSpPr>
        <p:spPr bwMode="auto">
          <a:xfrm>
            <a:off x="5697538" y="5070475"/>
            <a:ext cx="52387" cy="34925"/>
          </a:xfrm>
          <a:custGeom>
            <a:avLst/>
            <a:gdLst>
              <a:gd name="T0" fmla="*/ 0 w 33"/>
              <a:gd name="T1" fmla="*/ 55443438 h 22"/>
              <a:gd name="T2" fmla="*/ 55442908 w 33"/>
              <a:gd name="T3" fmla="*/ 27722513 h 22"/>
              <a:gd name="T4" fmla="*/ 83163569 w 33"/>
              <a:gd name="T5" fmla="*/ 0 h 22"/>
              <a:gd name="T6" fmla="*/ 0 60000 65536"/>
              <a:gd name="T7" fmla="*/ 0 60000 65536"/>
              <a:gd name="T8" fmla="*/ 0 60000 65536"/>
            </a:gdLst>
            <a:ahLst/>
            <a:cxnLst>
              <a:cxn ang="T6">
                <a:pos x="T0" y="T1"/>
              </a:cxn>
              <a:cxn ang="T7">
                <a:pos x="T2" y="T3"/>
              </a:cxn>
              <a:cxn ang="T8">
                <a:pos x="T4" y="T5"/>
              </a:cxn>
            </a:cxnLst>
            <a:rect l="0" t="0" r="r" b="b"/>
            <a:pathLst>
              <a:path w="33" h="22">
                <a:moveTo>
                  <a:pt x="0" y="22"/>
                </a:moveTo>
                <a:lnTo>
                  <a:pt x="22" y="11"/>
                </a:lnTo>
                <a:lnTo>
                  <a:pt x="33"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440" name="Line 483"/>
          <p:cNvSpPr>
            <a:spLocks noChangeShapeType="1"/>
          </p:cNvSpPr>
          <p:nvPr/>
        </p:nvSpPr>
        <p:spPr bwMode="auto">
          <a:xfrm>
            <a:off x="5991225" y="5087938"/>
            <a:ext cx="3492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41" name="Line 484"/>
          <p:cNvSpPr>
            <a:spLocks noChangeShapeType="1"/>
          </p:cNvSpPr>
          <p:nvPr/>
        </p:nvSpPr>
        <p:spPr bwMode="auto">
          <a:xfrm>
            <a:off x="6111875" y="5191125"/>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42" name="Line 485"/>
          <p:cNvSpPr>
            <a:spLocks noChangeShapeType="1"/>
          </p:cNvSpPr>
          <p:nvPr/>
        </p:nvSpPr>
        <p:spPr bwMode="auto">
          <a:xfrm>
            <a:off x="6059488" y="5156200"/>
            <a:ext cx="523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43" name="Line 486"/>
          <p:cNvSpPr>
            <a:spLocks noChangeShapeType="1"/>
          </p:cNvSpPr>
          <p:nvPr/>
        </p:nvSpPr>
        <p:spPr bwMode="auto">
          <a:xfrm>
            <a:off x="6042025" y="5138738"/>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44" name="Line 487"/>
          <p:cNvSpPr>
            <a:spLocks noChangeShapeType="1"/>
          </p:cNvSpPr>
          <p:nvPr/>
        </p:nvSpPr>
        <p:spPr bwMode="auto">
          <a:xfrm>
            <a:off x="5973763" y="5070475"/>
            <a:ext cx="15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45" name="Line 488"/>
          <p:cNvSpPr>
            <a:spLocks noChangeShapeType="1"/>
          </p:cNvSpPr>
          <p:nvPr/>
        </p:nvSpPr>
        <p:spPr bwMode="auto">
          <a:xfrm>
            <a:off x="5991225" y="5087938"/>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46" name="Line 489"/>
          <p:cNvSpPr>
            <a:spLocks noChangeShapeType="1"/>
          </p:cNvSpPr>
          <p:nvPr/>
        </p:nvSpPr>
        <p:spPr bwMode="auto">
          <a:xfrm>
            <a:off x="6302375" y="5380038"/>
            <a:ext cx="3333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47" name="Line 490"/>
          <p:cNvSpPr>
            <a:spLocks noChangeShapeType="1"/>
          </p:cNvSpPr>
          <p:nvPr/>
        </p:nvSpPr>
        <p:spPr bwMode="auto">
          <a:xfrm flipV="1">
            <a:off x="6129338" y="5638800"/>
            <a:ext cx="1587"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48" name="Line 491"/>
          <p:cNvSpPr>
            <a:spLocks noChangeShapeType="1"/>
          </p:cNvSpPr>
          <p:nvPr/>
        </p:nvSpPr>
        <p:spPr bwMode="auto">
          <a:xfrm flipH="1">
            <a:off x="6129338" y="5656263"/>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49" name="Line 492"/>
          <p:cNvSpPr>
            <a:spLocks noChangeShapeType="1"/>
          </p:cNvSpPr>
          <p:nvPr/>
        </p:nvSpPr>
        <p:spPr bwMode="auto">
          <a:xfrm>
            <a:off x="6146800" y="5673725"/>
            <a:ext cx="174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50" name="Freeform 493"/>
          <p:cNvSpPr>
            <a:spLocks/>
          </p:cNvSpPr>
          <p:nvPr/>
        </p:nvSpPr>
        <p:spPr bwMode="auto">
          <a:xfrm>
            <a:off x="6180138" y="5638800"/>
            <a:ext cx="87312" cy="52388"/>
          </a:xfrm>
          <a:custGeom>
            <a:avLst/>
            <a:gdLst>
              <a:gd name="T0" fmla="*/ 0 w 55"/>
              <a:gd name="T1" fmla="*/ 0 h 33"/>
              <a:gd name="T2" fmla="*/ 27720766 w 55"/>
              <a:gd name="T3" fmla="*/ 83166744 h 33"/>
              <a:gd name="T4" fmla="*/ 83163886 w 55"/>
              <a:gd name="T5" fmla="*/ 0 h 33"/>
              <a:gd name="T6" fmla="*/ 110886240 w 55"/>
              <a:gd name="T7" fmla="*/ 83166744 h 33"/>
              <a:gd name="T8" fmla="*/ 138607006 w 55"/>
              <a:gd name="T9" fmla="*/ 0 h 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 h="33">
                <a:moveTo>
                  <a:pt x="0" y="0"/>
                </a:moveTo>
                <a:lnTo>
                  <a:pt x="11" y="33"/>
                </a:lnTo>
                <a:lnTo>
                  <a:pt x="33" y="0"/>
                </a:lnTo>
                <a:lnTo>
                  <a:pt x="44" y="33"/>
                </a:lnTo>
                <a:lnTo>
                  <a:pt x="55"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451" name="Line 494"/>
          <p:cNvSpPr>
            <a:spLocks noChangeShapeType="1"/>
          </p:cNvSpPr>
          <p:nvPr/>
        </p:nvSpPr>
        <p:spPr bwMode="auto">
          <a:xfrm>
            <a:off x="6370638" y="5432425"/>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52" name="Line 495"/>
          <p:cNvSpPr>
            <a:spLocks noChangeShapeType="1"/>
          </p:cNvSpPr>
          <p:nvPr/>
        </p:nvSpPr>
        <p:spPr bwMode="auto">
          <a:xfrm>
            <a:off x="6353175" y="5414963"/>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53" name="Freeform 496"/>
          <p:cNvSpPr>
            <a:spLocks/>
          </p:cNvSpPr>
          <p:nvPr/>
        </p:nvSpPr>
        <p:spPr bwMode="auto">
          <a:xfrm>
            <a:off x="6456363" y="5414963"/>
            <a:ext cx="17462" cy="52387"/>
          </a:xfrm>
          <a:custGeom>
            <a:avLst/>
            <a:gdLst>
              <a:gd name="T0" fmla="*/ 0 w 11"/>
              <a:gd name="T1" fmla="*/ 27720660 h 33"/>
              <a:gd name="T2" fmla="*/ 0 w 11"/>
              <a:gd name="T3" fmla="*/ 0 h 33"/>
              <a:gd name="T4" fmla="*/ 27720131 w 11"/>
              <a:gd name="T5" fmla="*/ 0 h 33"/>
              <a:gd name="T6" fmla="*/ 27720131 w 11"/>
              <a:gd name="T7" fmla="*/ 83163569 h 3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 h="33">
                <a:moveTo>
                  <a:pt x="0" y="11"/>
                </a:moveTo>
                <a:lnTo>
                  <a:pt x="0" y="0"/>
                </a:lnTo>
                <a:lnTo>
                  <a:pt x="11" y="0"/>
                </a:lnTo>
                <a:lnTo>
                  <a:pt x="11" y="33"/>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454" name="Freeform 497"/>
          <p:cNvSpPr>
            <a:spLocks/>
          </p:cNvSpPr>
          <p:nvPr/>
        </p:nvSpPr>
        <p:spPr bwMode="auto">
          <a:xfrm>
            <a:off x="6526213" y="5414963"/>
            <a:ext cx="50800" cy="52387"/>
          </a:xfrm>
          <a:custGeom>
            <a:avLst/>
            <a:gdLst>
              <a:gd name="T0" fmla="*/ 27722513 w 32"/>
              <a:gd name="T1" fmla="*/ 0 h 33"/>
              <a:gd name="T2" fmla="*/ 0 w 32"/>
              <a:gd name="T3" fmla="*/ 0 h 33"/>
              <a:gd name="T4" fmla="*/ 0 w 32"/>
              <a:gd name="T5" fmla="*/ 27720660 h 33"/>
              <a:gd name="T6" fmla="*/ 0 w 32"/>
              <a:gd name="T7" fmla="*/ 27720660 h 33"/>
              <a:gd name="T8" fmla="*/ 0 w 32"/>
              <a:gd name="T9" fmla="*/ 55442908 h 33"/>
              <a:gd name="T10" fmla="*/ 0 w 32"/>
              <a:gd name="T11" fmla="*/ 83163569 h 33"/>
              <a:gd name="T12" fmla="*/ 0 w 32"/>
              <a:gd name="T13" fmla="*/ 83163569 h 33"/>
              <a:gd name="T14" fmla="*/ 27722513 w 32"/>
              <a:gd name="T15" fmla="*/ 83163569 h 33"/>
              <a:gd name="T16" fmla="*/ 55443438 w 32"/>
              <a:gd name="T17" fmla="*/ 83163569 h 33"/>
              <a:gd name="T18" fmla="*/ 55443438 w 32"/>
              <a:gd name="T19" fmla="*/ 83163569 h 33"/>
              <a:gd name="T20" fmla="*/ 80645000 w 32"/>
              <a:gd name="T21" fmla="*/ 83163569 h 33"/>
              <a:gd name="T22" fmla="*/ 80645000 w 32"/>
              <a:gd name="T23" fmla="*/ 55442908 h 33"/>
              <a:gd name="T24" fmla="*/ 80645000 w 32"/>
              <a:gd name="T25" fmla="*/ 27720660 h 33"/>
              <a:gd name="T26" fmla="*/ 80645000 w 32"/>
              <a:gd name="T27" fmla="*/ 27720660 h 33"/>
              <a:gd name="T28" fmla="*/ 55443438 w 32"/>
              <a:gd name="T29" fmla="*/ 0 h 33"/>
              <a:gd name="T30" fmla="*/ 55443438 w 32"/>
              <a:gd name="T31" fmla="*/ 0 h 33"/>
              <a:gd name="T32" fmla="*/ 27722513 w 32"/>
              <a:gd name="T33" fmla="*/ 0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3">
                <a:moveTo>
                  <a:pt x="11" y="0"/>
                </a:moveTo>
                <a:lnTo>
                  <a:pt x="0" y="0"/>
                </a:lnTo>
                <a:lnTo>
                  <a:pt x="0" y="11"/>
                </a:lnTo>
                <a:lnTo>
                  <a:pt x="0" y="22"/>
                </a:lnTo>
                <a:lnTo>
                  <a:pt x="0" y="33"/>
                </a:lnTo>
                <a:lnTo>
                  <a:pt x="11" y="33"/>
                </a:lnTo>
                <a:lnTo>
                  <a:pt x="22" y="33"/>
                </a:lnTo>
                <a:lnTo>
                  <a:pt x="32" y="33"/>
                </a:lnTo>
                <a:lnTo>
                  <a:pt x="32" y="22"/>
                </a:lnTo>
                <a:lnTo>
                  <a:pt x="32"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455" name="Freeform 498"/>
          <p:cNvSpPr>
            <a:spLocks/>
          </p:cNvSpPr>
          <p:nvPr/>
        </p:nvSpPr>
        <p:spPr bwMode="auto">
          <a:xfrm>
            <a:off x="6594475" y="5414963"/>
            <a:ext cx="69850" cy="52387"/>
          </a:xfrm>
          <a:custGeom>
            <a:avLst/>
            <a:gdLst>
              <a:gd name="T0" fmla="*/ 55443438 w 44"/>
              <a:gd name="T1" fmla="*/ 0 h 33"/>
              <a:gd name="T2" fmla="*/ 27722513 w 44"/>
              <a:gd name="T3" fmla="*/ 0 h 33"/>
              <a:gd name="T4" fmla="*/ 27722513 w 44"/>
              <a:gd name="T5" fmla="*/ 27720660 h 33"/>
              <a:gd name="T6" fmla="*/ 0 w 44"/>
              <a:gd name="T7" fmla="*/ 27720660 h 33"/>
              <a:gd name="T8" fmla="*/ 0 w 44"/>
              <a:gd name="T9" fmla="*/ 55442908 h 33"/>
              <a:gd name="T10" fmla="*/ 27722513 w 44"/>
              <a:gd name="T11" fmla="*/ 83163569 h 33"/>
              <a:gd name="T12" fmla="*/ 27722513 w 44"/>
              <a:gd name="T13" fmla="*/ 83163569 h 33"/>
              <a:gd name="T14" fmla="*/ 55443438 w 44"/>
              <a:gd name="T15" fmla="*/ 83163569 h 33"/>
              <a:gd name="T16" fmla="*/ 55443438 w 44"/>
              <a:gd name="T17" fmla="*/ 83163569 h 33"/>
              <a:gd name="T18" fmla="*/ 83165950 w 44"/>
              <a:gd name="T19" fmla="*/ 83163569 h 33"/>
              <a:gd name="T20" fmla="*/ 110886875 w 44"/>
              <a:gd name="T21" fmla="*/ 83163569 h 33"/>
              <a:gd name="T22" fmla="*/ 110886875 w 44"/>
              <a:gd name="T23" fmla="*/ 55442908 h 33"/>
              <a:gd name="T24" fmla="*/ 110886875 w 44"/>
              <a:gd name="T25" fmla="*/ 27720660 h 33"/>
              <a:gd name="T26" fmla="*/ 110886875 w 44"/>
              <a:gd name="T27" fmla="*/ 27720660 h 33"/>
              <a:gd name="T28" fmla="*/ 83165950 w 44"/>
              <a:gd name="T29" fmla="*/ 0 h 33"/>
              <a:gd name="T30" fmla="*/ 55443438 w 44"/>
              <a:gd name="T31" fmla="*/ 0 h 33"/>
              <a:gd name="T32" fmla="*/ 55443438 w 44"/>
              <a:gd name="T33" fmla="*/ 0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4" h="33">
                <a:moveTo>
                  <a:pt x="22" y="0"/>
                </a:moveTo>
                <a:lnTo>
                  <a:pt x="11" y="0"/>
                </a:lnTo>
                <a:lnTo>
                  <a:pt x="11" y="11"/>
                </a:lnTo>
                <a:lnTo>
                  <a:pt x="0" y="11"/>
                </a:lnTo>
                <a:lnTo>
                  <a:pt x="0" y="22"/>
                </a:lnTo>
                <a:lnTo>
                  <a:pt x="11" y="33"/>
                </a:lnTo>
                <a:lnTo>
                  <a:pt x="22" y="33"/>
                </a:lnTo>
                <a:lnTo>
                  <a:pt x="33" y="33"/>
                </a:lnTo>
                <a:lnTo>
                  <a:pt x="44" y="33"/>
                </a:lnTo>
                <a:lnTo>
                  <a:pt x="44" y="22"/>
                </a:lnTo>
                <a:lnTo>
                  <a:pt x="44" y="11"/>
                </a:lnTo>
                <a:lnTo>
                  <a:pt x="33" y="0"/>
                </a:lnTo>
                <a:lnTo>
                  <a:pt x="22"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456" name="Line 499"/>
          <p:cNvSpPr>
            <a:spLocks noChangeShapeType="1"/>
          </p:cNvSpPr>
          <p:nvPr/>
        </p:nvSpPr>
        <p:spPr bwMode="auto">
          <a:xfrm flipV="1">
            <a:off x="6767513" y="5432425"/>
            <a:ext cx="15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57" name="Line 500"/>
          <p:cNvSpPr>
            <a:spLocks noChangeShapeType="1"/>
          </p:cNvSpPr>
          <p:nvPr/>
        </p:nvSpPr>
        <p:spPr bwMode="auto">
          <a:xfrm flipH="1">
            <a:off x="6767513" y="5432425"/>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58" name="Line 501"/>
          <p:cNvSpPr>
            <a:spLocks noChangeShapeType="1"/>
          </p:cNvSpPr>
          <p:nvPr/>
        </p:nvSpPr>
        <p:spPr bwMode="auto">
          <a:xfrm>
            <a:off x="6784975" y="5449888"/>
            <a:ext cx="174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59" name="Freeform 502"/>
          <p:cNvSpPr>
            <a:spLocks/>
          </p:cNvSpPr>
          <p:nvPr/>
        </p:nvSpPr>
        <p:spPr bwMode="auto">
          <a:xfrm>
            <a:off x="6819900" y="5432425"/>
            <a:ext cx="68263" cy="34925"/>
          </a:xfrm>
          <a:custGeom>
            <a:avLst/>
            <a:gdLst>
              <a:gd name="T0" fmla="*/ 0 w 43"/>
              <a:gd name="T1" fmla="*/ 0 h 22"/>
              <a:gd name="T2" fmla="*/ 25201747 w 43"/>
              <a:gd name="T3" fmla="*/ 55443438 h 22"/>
              <a:gd name="T4" fmla="*/ 52924463 w 43"/>
              <a:gd name="T5" fmla="*/ 0 h 22"/>
              <a:gd name="T6" fmla="*/ 80645591 w 43"/>
              <a:gd name="T7" fmla="*/ 55443438 h 22"/>
              <a:gd name="T8" fmla="*/ 108368306 w 43"/>
              <a:gd name="T9" fmla="*/ 0 h 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 h="22">
                <a:moveTo>
                  <a:pt x="0" y="0"/>
                </a:moveTo>
                <a:lnTo>
                  <a:pt x="10" y="22"/>
                </a:lnTo>
                <a:lnTo>
                  <a:pt x="21" y="0"/>
                </a:lnTo>
                <a:lnTo>
                  <a:pt x="32" y="22"/>
                </a:lnTo>
                <a:lnTo>
                  <a:pt x="43"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460" name="Line 503"/>
          <p:cNvSpPr>
            <a:spLocks noChangeShapeType="1"/>
          </p:cNvSpPr>
          <p:nvPr/>
        </p:nvSpPr>
        <p:spPr bwMode="auto">
          <a:xfrm>
            <a:off x="6664325" y="5138738"/>
            <a:ext cx="174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61" name="Freeform 504"/>
          <p:cNvSpPr>
            <a:spLocks/>
          </p:cNvSpPr>
          <p:nvPr/>
        </p:nvSpPr>
        <p:spPr bwMode="auto">
          <a:xfrm>
            <a:off x="6577013" y="5105400"/>
            <a:ext cx="34925" cy="50800"/>
          </a:xfrm>
          <a:custGeom>
            <a:avLst/>
            <a:gdLst>
              <a:gd name="T0" fmla="*/ 55443438 w 22"/>
              <a:gd name="T1" fmla="*/ 0 h 32"/>
              <a:gd name="T2" fmla="*/ 0 w 22"/>
              <a:gd name="T3" fmla="*/ 0 h 32"/>
              <a:gd name="T4" fmla="*/ 0 w 22"/>
              <a:gd name="T5" fmla="*/ 25201563 h 32"/>
              <a:gd name="T6" fmla="*/ 0 w 22"/>
              <a:gd name="T7" fmla="*/ 25201563 h 32"/>
              <a:gd name="T8" fmla="*/ 27722513 w 22"/>
              <a:gd name="T9" fmla="*/ 25201563 h 32"/>
              <a:gd name="T10" fmla="*/ 27722513 w 22"/>
              <a:gd name="T11" fmla="*/ 25201563 h 32"/>
              <a:gd name="T12" fmla="*/ 55443438 w 22"/>
              <a:gd name="T13" fmla="*/ 25201563 h 32"/>
              <a:gd name="T14" fmla="*/ 55443438 w 22"/>
              <a:gd name="T15" fmla="*/ 52924075 h 32"/>
              <a:gd name="T16" fmla="*/ 55443438 w 22"/>
              <a:gd name="T17" fmla="*/ 52924075 h 32"/>
              <a:gd name="T18" fmla="*/ 55443438 w 22"/>
              <a:gd name="T19" fmla="*/ 52924075 h 32"/>
              <a:gd name="T20" fmla="*/ 55443438 w 22"/>
              <a:gd name="T21" fmla="*/ 80645000 h 32"/>
              <a:gd name="T22" fmla="*/ 55443438 w 22"/>
              <a:gd name="T23" fmla="*/ 80645000 h 32"/>
              <a:gd name="T24" fmla="*/ 27722513 w 22"/>
              <a:gd name="T25" fmla="*/ 80645000 h 32"/>
              <a:gd name="T26" fmla="*/ 27722513 w 22"/>
              <a:gd name="T27" fmla="*/ 80645000 h 32"/>
              <a:gd name="T28" fmla="*/ 0 w 22"/>
              <a:gd name="T29" fmla="*/ 80645000 h 32"/>
              <a:gd name="T30" fmla="*/ 0 w 22"/>
              <a:gd name="T31" fmla="*/ 80645000 h 32"/>
              <a:gd name="T32" fmla="*/ 0 w 22"/>
              <a:gd name="T33" fmla="*/ 8064500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22" y="0"/>
                </a:moveTo>
                <a:lnTo>
                  <a:pt x="0" y="0"/>
                </a:lnTo>
                <a:lnTo>
                  <a:pt x="0" y="10"/>
                </a:lnTo>
                <a:lnTo>
                  <a:pt x="11" y="10"/>
                </a:lnTo>
                <a:lnTo>
                  <a:pt x="22" y="10"/>
                </a:lnTo>
                <a:lnTo>
                  <a:pt x="22" y="21"/>
                </a:lnTo>
                <a:lnTo>
                  <a:pt x="22" y="32"/>
                </a:lnTo>
                <a:lnTo>
                  <a:pt x="11" y="32"/>
                </a:lnTo>
                <a:lnTo>
                  <a:pt x="0"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462" name="Freeform 505"/>
          <p:cNvSpPr>
            <a:spLocks/>
          </p:cNvSpPr>
          <p:nvPr/>
        </p:nvSpPr>
        <p:spPr bwMode="auto">
          <a:xfrm>
            <a:off x="6646863" y="5105400"/>
            <a:ext cx="34925" cy="50800"/>
          </a:xfrm>
          <a:custGeom>
            <a:avLst/>
            <a:gdLst>
              <a:gd name="T0" fmla="*/ 55443438 w 22"/>
              <a:gd name="T1" fmla="*/ 0 h 32"/>
              <a:gd name="T2" fmla="*/ 0 w 22"/>
              <a:gd name="T3" fmla="*/ 0 h 32"/>
              <a:gd name="T4" fmla="*/ 0 w 22"/>
              <a:gd name="T5" fmla="*/ 25201563 h 32"/>
              <a:gd name="T6" fmla="*/ 0 w 22"/>
              <a:gd name="T7" fmla="*/ 25201563 h 32"/>
              <a:gd name="T8" fmla="*/ 27722513 w 22"/>
              <a:gd name="T9" fmla="*/ 25201563 h 32"/>
              <a:gd name="T10" fmla="*/ 27722513 w 22"/>
              <a:gd name="T11" fmla="*/ 25201563 h 32"/>
              <a:gd name="T12" fmla="*/ 55443438 w 22"/>
              <a:gd name="T13" fmla="*/ 25201563 h 32"/>
              <a:gd name="T14" fmla="*/ 55443438 w 22"/>
              <a:gd name="T15" fmla="*/ 52924075 h 32"/>
              <a:gd name="T16" fmla="*/ 55443438 w 22"/>
              <a:gd name="T17" fmla="*/ 52924075 h 32"/>
              <a:gd name="T18" fmla="*/ 55443438 w 22"/>
              <a:gd name="T19" fmla="*/ 52924075 h 32"/>
              <a:gd name="T20" fmla="*/ 55443438 w 22"/>
              <a:gd name="T21" fmla="*/ 80645000 h 32"/>
              <a:gd name="T22" fmla="*/ 55443438 w 22"/>
              <a:gd name="T23" fmla="*/ 80645000 h 32"/>
              <a:gd name="T24" fmla="*/ 27722513 w 22"/>
              <a:gd name="T25" fmla="*/ 80645000 h 32"/>
              <a:gd name="T26" fmla="*/ 27722513 w 22"/>
              <a:gd name="T27" fmla="*/ 80645000 h 32"/>
              <a:gd name="T28" fmla="*/ 0 w 22"/>
              <a:gd name="T29" fmla="*/ 80645000 h 32"/>
              <a:gd name="T30" fmla="*/ 0 w 22"/>
              <a:gd name="T31" fmla="*/ 80645000 h 32"/>
              <a:gd name="T32" fmla="*/ 0 w 22"/>
              <a:gd name="T33" fmla="*/ 8064500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22" y="0"/>
                </a:moveTo>
                <a:lnTo>
                  <a:pt x="0" y="0"/>
                </a:lnTo>
                <a:lnTo>
                  <a:pt x="0" y="10"/>
                </a:lnTo>
                <a:lnTo>
                  <a:pt x="11" y="10"/>
                </a:lnTo>
                <a:lnTo>
                  <a:pt x="22" y="10"/>
                </a:lnTo>
                <a:lnTo>
                  <a:pt x="22" y="21"/>
                </a:lnTo>
                <a:lnTo>
                  <a:pt x="22" y="32"/>
                </a:lnTo>
                <a:lnTo>
                  <a:pt x="11" y="32"/>
                </a:lnTo>
                <a:lnTo>
                  <a:pt x="0"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463" name="Line 506"/>
          <p:cNvSpPr>
            <a:spLocks noChangeShapeType="1"/>
          </p:cNvSpPr>
          <p:nvPr/>
        </p:nvSpPr>
        <p:spPr bwMode="auto">
          <a:xfrm>
            <a:off x="6232525" y="5138738"/>
            <a:ext cx="103188"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64" name="Line 507"/>
          <p:cNvSpPr>
            <a:spLocks noChangeShapeType="1"/>
          </p:cNvSpPr>
          <p:nvPr/>
        </p:nvSpPr>
        <p:spPr bwMode="auto">
          <a:xfrm>
            <a:off x="6232525" y="5138738"/>
            <a:ext cx="85725"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65" name="Line 508"/>
          <p:cNvSpPr>
            <a:spLocks noChangeShapeType="1"/>
          </p:cNvSpPr>
          <p:nvPr/>
        </p:nvSpPr>
        <p:spPr bwMode="auto">
          <a:xfrm>
            <a:off x="6215063" y="5294313"/>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66" name="Line 509"/>
          <p:cNvSpPr>
            <a:spLocks noChangeShapeType="1"/>
          </p:cNvSpPr>
          <p:nvPr/>
        </p:nvSpPr>
        <p:spPr bwMode="auto">
          <a:xfrm>
            <a:off x="6302375" y="5362575"/>
            <a:ext cx="1588"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67" name="Line 510"/>
          <p:cNvSpPr>
            <a:spLocks noChangeShapeType="1"/>
          </p:cNvSpPr>
          <p:nvPr/>
        </p:nvSpPr>
        <p:spPr bwMode="auto">
          <a:xfrm>
            <a:off x="6267450" y="5346700"/>
            <a:ext cx="17463"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68" name="Line 511"/>
          <p:cNvSpPr>
            <a:spLocks noChangeShapeType="1"/>
          </p:cNvSpPr>
          <p:nvPr/>
        </p:nvSpPr>
        <p:spPr bwMode="auto">
          <a:xfrm>
            <a:off x="6197600" y="5276850"/>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69" name="Line 512"/>
          <p:cNvSpPr>
            <a:spLocks noChangeShapeType="1"/>
          </p:cNvSpPr>
          <p:nvPr/>
        </p:nvSpPr>
        <p:spPr bwMode="auto">
          <a:xfrm>
            <a:off x="6146800" y="5226050"/>
            <a:ext cx="33338"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70" name="Line 513"/>
          <p:cNvSpPr>
            <a:spLocks noChangeShapeType="1"/>
          </p:cNvSpPr>
          <p:nvPr/>
        </p:nvSpPr>
        <p:spPr bwMode="auto">
          <a:xfrm>
            <a:off x="6129338" y="5208588"/>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71" name="Line 514"/>
          <p:cNvSpPr>
            <a:spLocks noChangeShapeType="1"/>
          </p:cNvSpPr>
          <p:nvPr/>
        </p:nvSpPr>
        <p:spPr bwMode="auto">
          <a:xfrm flipV="1">
            <a:off x="6215063" y="5087938"/>
            <a:ext cx="52387"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72" name="Line 515"/>
          <p:cNvSpPr>
            <a:spLocks noChangeShapeType="1"/>
          </p:cNvSpPr>
          <p:nvPr/>
        </p:nvSpPr>
        <p:spPr bwMode="auto">
          <a:xfrm flipV="1">
            <a:off x="6215063" y="5087938"/>
            <a:ext cx="52387"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73" name="Line 516"/>
          <p:cNvSpPr>
            <a:spLocks noChangeShapeType="1"/>
          </p:cNvSpPr>
          <p:nvPr/>
        </p:nvSpPr>
        <p:spPr bwMode="auto">
          <a:xfrm>
            <a:off x="6146800" y="5053013"/>
            <a:ext cx="8572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74" name="Line 517"/>
          <p:cNvSpPr>
            <a:spLocks noChangeShapeType="1"/>
          </p:cNvSpPr>
          <p:nvPr/>
        </p:nvSpPr>
        <p:spPr bwMode="auto">
          <a:xfrm>
            <a:off x="6146800" y="5053013"/>
            <a:ext cx="8572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75" name="Line 518"/>
          <p:cNvSpPr>
            <a:spLocks noChangeShapeType="1"/>
          </p:cNvSpPr>
          <p:nvPr/>
        </p:nvSpPr>
        <p:spPr bwMode="auto">
          <a:xfrm flipV="1">
            <a:off x="6197600" y="5121275"/>
            <a:ext cx="174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76" name="Freeform 519"/>
          <p:cNvSpPr>
            <a:spLocks/>
          </p:cNvSpPr>
          <p:nvPr/>
        </p:nvSpPr>
        <p:spPr bwMode="auto">
          <a:xfrm>
            <a:off x="6146800" y="5121275"/>
            <a:ext cx="68263" cy="34925"/>
          </a:xfrm>
          <a:custGeom>
            <a:avLst/>
            <a:gdLst>
              <a:gd name="T0" fmla="*/ 0 w 43"/>
              <a:gd name="T1" fmla="*/ 55443438 h 22"/>
              <a:gd name="T2" fmla="*/ 80645591 w 43"/>
              <a:gd name="T3" fmla="*/ 27722513 h 22"/>
              <a:gd name="T4" fmla="*/ 108368306 w 43"/>
              <a:gd name="T5" fmla="*/ 0 h 22"/>
              <a:gd name="T6" fmla="*/ 0 60000 65536"/>
              <a:gd name="T7" fmla="*/ 0 60000 65536"/>
              <a:gd name="T8" fmla="*/ 0 60000 65536"/>
            </a:gdLst>
            <a:ahLst/>
            <a:cxnLst>
              <a:cxn ang="T6">
                <a:pos x="T0" y="T1"/>
              </a:cxn>
              <a:cxn ang="T7">
                <a:pos x="T2" y="T3"/>
              </a:cxn>
              <a:cxn ang="T8">
                <a:pos x="T4" y="T5"/>
              </a:cxn>
            </a:cxnLst>
            <a:rect l="0" t="0" r="r" b="b"/>
            <a:pathLst>
              <a:path w="43" h="22">
                <a:moveTo>
                  <a:pt x="0" y="22"/>
                </a:moveTo>
                <a:lnTo>
                  <a:pt x="32" y="11"/>
                </a:lnTo>
                <a:lnTo>
                  <a:pt x="43"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477" name="Line 520"/>
          <p:cNvSpPr>
            <a:spLocks noChangeShapeType="1"/>
          </p:cNvSpPr>
          <p:nvPr/>
        </p:nvSpPr>
        <p:spPr bwMode="auto">
          <a:xfrm flipV="1">
            <a:off x="6146800" y="5138738"/>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78" name="Line 521"/>
          <p:cNvSpPr>
            <a:spLocks noChangeShapeType="1"/>
          </p:cNvSpPr>
          <p:nvPr/>
        </p:nvSpPr>
        <p:spPr bwMode="auto">
          <a:xfrm flipV="1">
            <a:off x="6267450" y="5035550"/>
            <a:ext cx="85725"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79" name="Line 522"/>
          <p:cNvSpPr>
            <a:spLocks noChangeShapeType="1"/>
          </p:cNvSpPr>
          <p:nvPr/>
        </p:nvSpPr>
        <p:spPr bwMode="auto">
          <a:xfrm flipV="1">
            <a:off x="6267450" y="5035550"/>
            <a:ext cx="85725"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80" name="Line 523"/>
          <p:cNvSpPr>
            <a:spLocks noChangeShapeType="1"/>
          </p:cNvSpPr>
          <p:nvPr/>
        </p:nvSpPr>
        <p:spPr bwMode="auto">
          <a:xfrm>
            <a:off x="6646863" y="5121275"/>
            <a:ext cx="15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81" name="Line 524"/>
          <p:cNvSpPr>
            <a:spLocks noChangeShapeType="1"/>
          </p:cNvSpPr>
          <p:nvPr/>
        </p:nvSpPr>
        <p:spPr bwMode="auto">
          <a:xfrm>
            <a:off x="6594475" y="5070475"/>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82" name="Line 525"/>
          <p:cNvSpPr>
            <a:spLocks noChangeShapeType="1"/>
          </p:cNvSpPr>
          <p:nvPr/>
        </p:nvSpPr>
        <p:spPr bwMode="auto">
          <a:xfrm>
            <a:off x="6577013" y="5053013"/>
            <a:ext cx="17462"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83" name="Line 526"/>
          <p:cNvSpPr>
            <a:spLocks noChangeShapeType="1"/>
          </p:cNvSpPr>
          <p:nvPr/>
        </p:nvSpPr>
        <p:spPr bwMode="auto">
          <a:xfrm>
            <a:off x="6561138" y="5035550"/>
            <a:ext cx="15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84" name="Freeform 527"/>
          <p:cNvSpPr>
            <a:spLocks/>
          </p:cNvSpPr>
          <p:nvPr/>
        </p:nvSpPr>
        <p:spPr bwMode="auto">
          <a:xfrm>
            <a:off x="6835775" y="5226050"/>
            <a:ext cx="17463" cy="50800"/>
          </a:xfrm>
          <a:custGeom>
            <a:avLst/>
            <a:gdLst>
              <a:gd name="T0" fmla="*/ 0 w 11"/>
              <a:gd name="T1" fmla="*/ 0 h 32"/>
              <a:gd name="T2" fmla="*/ 27723306 w 11"/>
              <a:gd name="T3" fmla="*/ 0 h 32"/>
              <a:gd name="T4" fmla="*/ 27723306 w 11"/>
              <a:gd name="T5" fmla="*/ 0 h 32"/>
              <a:gd name="T6" fmla="*/ 27723306 w 11"/>
              <a:gd name="T7" fmla="*/ 80645000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 h="32">
                <a:moveTo>
                  <a:pt x="0" y="0"/>
                </a:moveTo>
                <a:lnTo>
                  <a:pt x="11" y="0"/>
                </a:lnTo>
                <a:lnTo>
                  <a:pt x="11"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485" name="Freeform 528"/>
          <p:cNvSpPr>
            <a:spLocks/>
          </p:cNvSpPr>
          <p:nvPr/>
        </p:nvSpPr>
        <p:spPr bwMode="auto">
          <a:xfrm>
            <a:off x="6905625" y="5226050"/>
            <a:ext cx="50800" cy="50800"/>
          </a:xfrm>
          <a:custGeom>
            <a:avLst/>
            <a:gdLst>
              <a:gd name="T0" fmla="*/ 80645000 w 32"/>
              <a:gd name="T1" fmla="*/ 0 h 32"/>
              <a:gd name="T2" fmla="*/ 0 w 32"/>
              <a:gd name="T3" fmla="*/ 0 h 32"/>
              <a:gd name="T4" fmla="*/ 0 w 32"/>
              <a:gd name="T5" fmla="*/ 25201563 h 32"/>
              <a:gd name="T6" fmla="*/ 0 w 32"/>
              <a:gd name="T7" fmla="*/ 25201563 h 32"/>
              <a:gd name="T8" fmla="*/ 27722513 w 32"/>
              <a:gd name="T9" fmla="*/ 25201563 h 32"/>
              <a:gd name="T10" fmla="*/ 55443438 w 32"/>
              <a:gd name="T11" fmla="*/ 25201563 h 32"/>
              <a:gd name="T12" fmla="*/ 80645000 w 32"/>
              <a:gd name="T13" fmla="*/ 25201563 h 32"/>
              <a:gd name="T14" fmla="*/ 80645000 w 32"/>
              <a:gd name="T15" fmla="*/ 25201563 h 32"/>
              <a:gd name="T16" fmla="*/ 80645000 w 32"/>
              <a:gd name="T17" fmla="*/ 52924075 h 32"/>
              <a:gd name="T18" fmla="*/ 80645000 w 32"/>
              <a:gd name="T19" fmla="*/ 52924075 h 32"/>
              <a:gd name="T20" fmla="*/ 80645000 w 32"/>
              <a:gd name="T21" fmla="*/ 80645000 h 32"/>
              <a:gd name="T22" fmla="*/ 80645000 w 32"/>
              <a:gd name="T23" fmla="*/ 80645000 h 32"/>
              <a:gd name="T24" fmla="*/ 55443438 w 32"/>
              <a:gd name="T25" fmla="*/ 80645000 h 32"/>
              <a:gd name="T26" fmla="*/ 27722513 w 32"/>
              <a:gd name="T27" fmla="*/ 80645000 h 32"/>
              <a:gd name="T28" fmla="*/ 0 w 32"/>
              <a:gd name="T29" fmla="*/ 80645000 h 32"/>
              <a:gd name="T30" fmla="*/ 0 w 32"/>
              <a:gd name="T31" fmla="*/ 80645000 h 32"/>
              <a:gd name="T32" fmla="*/ 0 w 32"/>
              <a:gd name="T33" fmla="*/ 52924075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2">
                <a:moveTo>
                  <a:pt x="32" y="0"/>
                </a:moveTo>
                <a:lnTo>
                  <a:pt x="0" y="0"/>
                </a:lnTo>
                <a:lnTo>
                  <a:pt x="0" y="10"/>
                </a:lnTo>
                <a:lnTo>
                  <a:pt x="11" y="10"/>
                </a:lnTo>
                <a:lnTo>
                  <a:pt x="22" y="10"/>
                </a:lnTo>
                <a:lnTo>
                  <a:pt x="32" y="10"/>
                </a:lnTo>
                <a:lnTo>
                  <a:pt x="32" y="21"/>
                </a:lnTo>
                <a:lnTo>
                  <a:pt x="32" y="32"/>
                </a:lnTo>
                <a:lnTo>
                  <a:pt x="22" y="32"/>
                </a:lnTo>
                <a:lnTo>
                  <a:pt x="11" y="32"/>
                </a:lnTo>
                <a:lnTo>
                  <a:pt x="0" y="32"/>
                </a:lnTo>
                <a:lnTo>
                  <a:pt x="0" y="21"/>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486" name="Freeform 529"/>
          <p:cNvSpPr>
            <a:spLocks/>
          </p:cNvSpPr>
          <p:nvPr/>
        </p:nvSpPr>
        <p:spPr bwMode="auto">
          <a:xfrm>
            <a:off x="6991350" y="5226050"/>
            <a:ext cx="52388" cy="50800"/>
          </a:xfrm>
          <a:custGeom>
            <a:avLst/>
            <a:gdLst>
              <a:gd name="T0" fmla="*/ 27722777 w 33"/>
              <a:gd name="T1" fmla="*/ 0 h 32"/>
              <a:gd name="T2" fmla="*/ 0 w 33"/>
              <a:gd name="T3" fmla="*/ 0 h 32"/>
              <a:gd name="T4" fmla="*/ 0 w 33"/>
              <a:gd name="T5" fmla="*/ 0 h 32"/>
              <a:gd name="T6" fmla="*/ 0 w 33"/>
              <a:gd name="T7" fmla="*/ 25201563 h 32"/>
              <a:gd name="T8" fmla="*/ 0 w 33"/>
              <a:gd name="T9" fmla="*/ 52924075 h 32"/>
              <a:gd name="T10" fmla="*/ 0 w 33"/>
              <a:gd name="T11" fmla="*/ 52924075 h 32"/>
              <a:gd name="T12" fmla="*/ 0 w 33"/>
              <a:gd name="T13" fmla="*/ 80645000 h 32"/>
              <a:gd name="T14" fmla="*/ 27722777 w 33"/>
              <a:gd name="T15" fmla="*/ 80645000 h 32"/>
              <a:gd name="T16" fmla="*/ 55443967 w 33"/>
              <a:gd name="T17" fmla="*/ 80645000 h 32"/>
              <a:gd name="T18" fmla="*/ 55443967 w 33"/>
              <a:gd name="T19" fmla="*/ 80645000 h 32"/>
              <a:gd name="T20" fmla="*/ 83166744 w 33"/>
              <a:gd name="T21" fmla="*/ 52924075 h 32"/>
              <a:gd name="T22" fmla="*/ 83166744 w 33"/>
              <a:gd name="T23" fmla="*/ 52924075 h 32"/>
              <a:gd name="T24" fmla="*/ 83166744 w 33"/>
              <a:gd name="T25" fmla="*/ 25201563 h 32"/>
              <a:gd name="T26" fmla="*/ 83166744 w 33"/>
              <a:gd name="T27" fmla="*/ 0 h 32"/>
              <a:gd name="T28" fmla="*/ 55443967 w 33"/>
              <a:gd name="T29" fmla="*/ 0 h 32"/>
              <a:gd name="T30" fmla="*/ 55443967 w 33"/>
              <a:gd name="T31" fmla="*/ 0 h 32"/>
              <a:gd name="T32" fmla="*/ 27722777 w 33"/>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32">
                <a:moveTo>
                  <a:pt x="11" y="0"/>
                </a:moveTo>
                <a:lnTo>
                  <a:pt x="0" y="0"/>
                </a:lnTo>
                <a:lnTo>
                  <a:pt x="0" y="10"/>
                </a:lnTo>
                <a:lnTo>
                  <a:pt x="0" y="21"/>
                </a:lnTo>
                <a:lnTo>
                  <a:pt x="0" y="32"/>
                </a:lnTo>
                <a:lnTo>
                  <a:pt x="11" y="32"/>
                </a:lnTo>
                <a:lnTo>
                  <a:pt x="22" y="32"/>
                </a:lnTo>
                <a:lnTo>
                  <a:pt x="33" y="21"/>
                </a:lnTo>
                <a:lnTo>
                  <a:pt x="33" y="10"/>
                </a:lnTo>
                <a:lnTo>
                  <a:pt x="33" y="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487" name="Line 530"/>
          <p:cNvSpPr>
            <a:spLocks noChangeShapeType="1"/>
          </p:cNvSpPr>
          <p:nvPr/>
        </p:nvSpPr>
        <p:spPr bwMode="auto">
          <a:xfrm>
            <a:off x="6784975" y="5276850"/>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88" name="Line 531"/>
          <p:cNvSpPr>
            <a:spLocks noChangeShapeType="1"/>
          </p:cNvSpPr>
          <p:nvPr/>
        </p:nvSpPr>
        <p:spPr bwMode="auto">
          <a:xfrm>
            <a:off x="6732588" y="5226050"/>
            <a:ext cx="34925"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89" name="Line 532"/>
          <p:cNvSpPr>
            <a:spLocks noChangeShapeType="1"/>
          </p:cNvSpPr>
          <p:nvPr/>
        </p:nvSpPr>
        <p:spPr bwMode="auto">
          <a:xfrm>
            <a:off x="6715125" y="5191125"/>
            <a:ext cx="1588"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90" name="Line 533"/>
          <p:cNvSpPr>
            <a:spLocks noChangeShapeType="1"/>
          </p:cNvSpPr>
          <p:nvPr/>
        </p:nvSpPr>
        <p:spPr bwMode="auto">
          <a:xfrm>
            <a:off x="6681788" y="5156200"/>
            <a:ext cx="1587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91" name="Line 534"/>
          <p:cNvSpPr>
            <a:spLocks noChangeShapeType="1"/>
          </p:cNvSpPr>
          <p:nvPr/>
        </p:nvSpPr>
        <p:spPr bwMode="auto">
          <a:xfrm>
            <a:off x="6111875" y="4552950"/>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92" name="Line 535"/>
          <p:cNvSpPr>
            <a:spLocks noChangeShapeType="1"/>
          </p:cNvSpPr>
          <p:nvPr/>
        </p:nvSpPr>
        <p:spPr bwMode="auto">
          <a:xfrm flipV="1">
            <a:off x="6076950" y="4741863"/>
            <a:ext cx="69850"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93" name="Line 536"/>
          <p:cNvSpPr>
            <a:spLocks noChangeShapeType="1"/>
          </p:cNvSpPr>
          <p:nvPr/>
        </p:nvSpPr>
        <p:spPr bwMode="auto">
          <a:xfrm>
            <a:off x="6094413" y="4535488"/>
            <a:ext cx="103187"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94" name="Line 537"/>
          <p:cNvSpPr>
            <a:spLocks noChangeShapeType="1"/>
          </p:cNvSpPr>
          <p:nvPr/>
        </p:nvSpPr>
        <p:spPr bwMode="auto">
          <a:xfrm>
            <a:off x="6076950" y="4535488"/>
            <a:ext cx="120650"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95" name="Line 538"/>
          <p:cNvSpPr>
            <a:spLocks noChangeShapeType="1"/>
          </p:cNvSpPr>
          <p:nvPr/>
        </p:nvSpPr>
        <p:spPr bwMode="auto">
          <a:xfrm>
            <a:off x="5524500" y="4673600"/>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96" name="Line 539"/>
          <p:cNvSpPr>
            <a:spLocks noChangeShapeType="1"/>
          </p:cNvSpPr>
          <p:nvPr/>
        </p:nvSpPr>
        <p:spPr bwMode="auto">
          <a:xfrm flipV="1">
            <a:off x="5629275" y="4656138"/>
            <a:ext cx="33338"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97" name="Line 540"/>
          <p:cNvSpPr>
            <a:spLocks noChangeShapeType="1"/>
          </p:cNvSpPr>
          <p:nvPr/>
        </p:nvSpPr>
        <p:spPr bwMode="auto">
          <a:xfrm flipV="1">
            <a:off x="5214938" y="4621213"/>
            <a:ext cx="34925"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98" name="Line 541"/>
          <p:cNvSpPr>
            <a:spLocks noChangeShapeType="1"/>
          </p:cNvSpPr>
          <p:nvPr/>
        </p:nvSpPr>
        <p:spPr bwMode="auto">
          <a:xfrm>
            <a:off x="5646738" y="4605338"/>
            <a:ext cx="103187"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499" name="Line 542"/>
          <p:cNvSpPr>
            <a:spLocks noChangeShapeType="1"/>
          </p:cNvSpPr>
          <p:nvPr/>
        </p:nvSpPr>
        <p:spPr bwMode="auto">
          <a:xfrm>
            <a:off x="5646738" y="4605338"/>
            <a:ext cx="103187"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00" name="Line 543"/>
          <p:cNvSpPr>
            <a:spLocks noChangeShapeType="1"/>
          </p:cNvSpPr>
          <p:nvPr/>
        </p:nvSpPr>
        <p:spPr bwMode="auto">
          <a:xfrm>
            <a:off x="5127625" y="4656138"/>
            <a:ext cx="104775"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01" name="Line 544"/>
          <p:cNvSpPr>
            <a:spLocks noChangeShapeType="1"/>
          </p:cNvSpPr>
          <p:nvPr/>
        </p:nvSpPr>
        <p:spPr bwMode="auto">
          <a:xfrm>
            <a:off x="5127625" y="4656138"/>
            <a:ext cx="104775"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02" name="Line 545"/>
          <p:cNvSpPr>
            <a:spLocks noChangeShapeType="1"/>
          </p:cNvSpPr>
          <p:nvPr/>
        </p:nvSpPr>
        <p:spPr bwMode="auto">
          <a:xfrm flipV="1">
            <a:off x="5559425" y="4708525"/>
            <a:ext cx="69850"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03" name="Line 546"/>
          <p:cNvSpPr>
            <a:spLocks noChangeShapeType="1"/>
          </p:cNvSpPr>
          <p:nvPr/>
        </p:nvSpPr>
        <p:spPr bwMode="auto">
          <a:xfrm>
            <a:off x="5524500" y="4914900"/>
            <a:ext cx="87313"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04" name="Line 547"/>
          <p:cNvSpPr>
            <a:spLocks noChangeShapeType="1"/>
          </p:cNvSpPr>
          <p:nvPr/>
        </p:nvSpPr>
        <p:spPr bwMode="auto">
          <a:xfrm>
            <a:off x="5508625" y="4914900"/>
            <a:ext cx="103188"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05" name="Line 548"/>
          <p:cNvSpPr>
            <a:spLocks noChangeShapeType="1"/>
          </p:cNvSpPr>
          <p:nvPr/>
        </p:nvSpPr>
        <p:spPr bwMode="auto">
          <a:xfrm flipV="1">
            <a:off x="5473700" y="4846638"/>
            <a:ext cx="17463"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06" name="Line 549"/>
          <p:cNvSpPr>
            <a:spLocks noChangeShapeType="1"/>
          </p:cNvSpPr>
          <p:nvPr/>
        </p:nvSpPr>
        <p:spPr bwMode="auto">
          <a:xfrm flipV="1">
            <a:off x="5041900" y="4829175"/>
            <a:ext cx="52388"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07" name="Line 550"/>
          <p:cNvSpPr>
            <a:spLocks noChangeShapeType="1"/>
          </p:cNvSpPr>
          <p:nvPr/>
        </p:nvSpPr>
        <p:spPr bwMode="auto">
          <a:xfrm>
            <a:off x="5318125" y="4776788"/>
            <a:ext cx="103188"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08" name="Line 551"/>
          <p:cNvSpPr>
            <a:spLocks noChangeShapeType="1"/>
          </p:cNvSpPr>
          <p:nvPr/>
        </p:nvSpPr>
        <p:spPr bwMode="auto">
          <a:xfrm>
            <a:off x="5318125" y="4776788"/>
            <a:ext cx="103188"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09" name="Line 552"/>
          <p:cNvSpPr>
            <a:spLocks noChangeShapeType="1"/>
          </p:cNvSpPr>
          <p:nvPr/>
        </p:nvSpPr>
        <p:spPr bwMode="auto">
          <a:xfrm>
            <a:off x="5024438" y="4967288"/>
            <a:ext cx="87312"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10" name="Line 553"/>
          <p:cNvSpPr>
            <a:spLocks noChangeShapeType="1"/>
          </p:cNvSpPr>
          <p:nvPr/>
        </p:nvSpPr>
        <p:spPr bwMode="auto">
          <a:xfrm flipV="1">
            <a:off x="5403850" y="4897438"/>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11" name="Line 554"/>
          <p:cNvSpPr>
            <a:spLocks noChangeShapeType="1"/>
          </p:cNvSpPr>
          <p:nvPr/>
        </p:nvSpPr>
        <p:spPr bwMode="auto">
          <a:xfrm flipV="1">
            <a:off x="5353050" y="4932363"/>
            <a:ext cx="50800"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12" name="Line 555"/>
          <p:cNvSpPr>
            <a:spLocks noChangeShapeType="1"/>
          </p:cNvSpPr>
          <p:nvPr/>
        </p:nvSpPr>
        <p:spPr bwMode="auto">
          <a:xfrm>
            <a:off x="5421313" y="4846638"/>
            <a:ext cx="103187" cy="682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13" name="Line 556"/>
          <p:cNvSpPr>
            <a:spLocks noChangeShapeType="1"/>
          </p:cNvSpPr>
          <p:nvPr/>
        </p:nvSpPr>
        <p:spPr bwMode="auto">
          <a:xfrm>
            <a:off x="5421313" y="4846638"/>
            <a:ext cx="87312" cy="682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14" name="Line 557"/>
          <p:cNvSpPr>
            <a:spLocks noChangeShapeType="1"/>
          </p:cNvSpPr>
          <p:nvPr/>
        </p:nvSpPr>
        <p:spPr bwMode="auto">
          <a:xfrm flipV="1">
            <a:off x="5438775" y="4879975"/>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15" name="Line 558"/>
          <p:cNvSpPr>
            <a:spLocks noChangeShapeType="1"/>
          </p:cNvSpPr>
          <p:nvPr/>
        </p:nvSpPr>
        <p:spPr bwMode="auto">
          <a:xfrm>
            <a:off x="5232400" y="4708525"/>
            <a:ext cx="85725"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16" name="Line 559"/>
          <p:cNvSpPr>
            <a:spLocks noChangeShapeType="1"/>
          </p:cNvSpPr>
          <p:nvPr/>
        </p:nvSpPr>
        <p:spPr bwMode="auto">
          <a:xfrm>
            <a:off x="5232400" y="4725988"/>
            <a:ext cx="85725"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17" name="Line 560"/>
          <p:cNvSpPr>
            <a:spLocks noChangeShapeType="1"/>
          </p:cNvSpPr>
          <p:nvPr/>
        </p:nvSpPr>
        <p:spPr bwMode="auto">
          <a:xfrm flipV="1">
            <a:off x="5145088" y="4708525"/>
            <a:ext cx="34925"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18" name="Line 561"/>
          <p:cNvSpPr>
            <a:spLocks noChangeShapeType="1"/>
          </p:cNvSpPr>
          <p:nvPr/>
        </p:nvSpPr>
        <p:spPr bwMode="auto">
          <a:xfrm flipV="1">
            <a:off x="5094288" y="4759325"/>
            <a:ext cx="50800"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19" name="Line 562"/>
          <p:cNvSpPr>
            <a:spLocks noChangeShapeType="1"/>
          </p:cNvSpPr>
          <p:nvPr/>
        </p:nvSpPr>
        <p:spPr bwMode="auto">
          <a:xfrm flipV="1">
            <a:off x="5180013" y="4673600"/>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20" name="Line 563"/>
          <p:cNvSpPr>
            <a:spLocks noChangeShapeType="1"/>
          </p:cNvSpPr>
          <p:nvPr/>
        </p:nvSpPr>
        <p:spPr bwMode="auto">
          <a:xfrm flipV="1">
            <a:off x="5491163" y="4776788"/>
            <a:ext cx="68262"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21" name="Line 564"/>
          <p:cNvSpPr>
            <a:spLocks noChangeShapeType="1"/>
          </p:cNvSpPr>
          <p:nvPr/>
        </p:nvSpPr>
        <p:spPr bwMode="auto">
          <a:xfrm flipV="1">
            <a:off x="6008688" y="4811713"/>
            <a:ext cx="68262"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22" name="Line 565"/>
          <p:cNvSpPr>
            <a:spLocks noChangeShapeType="1"/>
          </p:cNvSpPr>
          <p:nvPr/>
        </p:nvSpPr>
        <p:spPr bwMode="auto">
          <a:xfrm>
            <a:off x="5853113" y="4776788"/>
            <a:ext cx="103187"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23" name="Line 566"/>
          <p:cNvSpPr>
            <a:spLocks noChangeShapeType="1"/>
          </p:cNvSpPr>
          <p:nvPr/>
        </p:nvSpPr>
        <p:spPr bwMode="auto">
          <a:xfrm>
            <a:off x="5853113" y="4776788"/>
            <a:ext cx="103187"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24" name="Line 567"/>
          <p:cNvSpPr>
            <a:spLocks noChangeShapeType="1"/>
          </p:cNvSpPr>
          <p:nvPr/>
        </p:nvSpPr>
        <p:spPr bwMode="auto">
          <a:xfrm>
            <a:off x="5835650" y="4949825"/>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25" name="Line 568"/>
          <p:cNvSpPr>
            <a:spLocks noChangeShapeType="1"/>
          </p:cNvSpPr>
          <p:nvPr/>
        </p:nvSpPr>
        <p:spPr bwMode="auto">
          <a:xfrm flipV="1">
            <a:off x="5800725" y="4967288"/>
            <a:ext cx="87313"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26" name="Line 569"/>
          <p:cNvSpPr>
            <a:spLocks noChangeShapeType="1"/>
          </p:cNvSpPr>
          <p:nvPr/>
        </p:nvSpPr>
        <p:spPr bwMode="auto">
          <a:xfrm>
            <a:off x="5818188" y="493236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27" name="Line 570"/>
          <p:cNvSpPr>
            <a:spLocks noChangeShapeType="1"/>
          </p:cNvSpPr>
          <p:nvPr/>
        </p:nvSpPr>
        <p:spPr bwMode="auto">
          <a:xfrm>
            <a:off x="5783263" y="4897438"/>
            <a:ext cx="17462"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28" name="Line 571"/>
          <p:cNvSpPr>
            <a:spLocks noChangeShapeType="1"/>
          </p:cNvSpPr>
          <p:nvPr/>
        </p:nvSpPr>
        <p:spPr bwMode="auto">
          <a:xfrm>
            <a:off x="5749925" y="4879975"/>
            <a:ext cx="33338"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29" name="Line 572"/>
          <p:cNvSpPr>
            <a:spLocks noChangeShapeType="1"/>
          </p:cNvSpPr>
          <p:nvPr/>
        </p:nvSpPr>
        <p:spPr bwMode="auto">
          <a:xfrm>
            <a:off x="5732463" y="4846638"/>
            <a:ext cx="1587"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30" name="Line 573"/>
          <p:cNvSpPr>
            <a:spLocks noChangeShapeType="1"/>
          </p:cNvSpPr>
          <p:nvPr/>
        </p:nvSpPr>
        <p:spPr bwMode="auto">
          <a:xfrm flipV="1">
            <a:off x="5888038" y="4914900"/>
            <a:ext cx="50800"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31" name="Line 574"/>
          <p:cNvSpPr>
            <a:spLocks noChangeShapeType="1"/>
          </p:cNvSpPr>
          <p:nvPr/>
        </p:nvSpPr>
        <p:spPr bwMode="auto">
          <a:xfrm>
            <a:off x="5956300" y="4862513"/>
            <a:ext cx="85725"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32" name="Line 575"/>
          <p:cNvSpPr>
            <a:spLocks noChangeShapeType="1"/>
          </p:cNvSpPr>
          <p:nvPr/>
        </p:nvSpPr>
        <p:spPr bwMode="auto">
          <a:xfrm>
            <a:off x="5956300" y="4862513"/>
            <a:ext cx="85725"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33" name="Line 576"/>
          <p:cNvSpPr>
            <a:spLocks noChangeShapeType="1"/>
          </p:cNvSpPr>
          <p:nvPr/>
        </p:nvSpPr>
        <p:spPr bwMode="auto">
          <a:xfrm flipV="1">
            <a:off x="5973763" y="4862513"/>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34" name="Line 577"/>
          <p:cNvSpPr>
            <a:spLocks noChangeShapeType="1"/>
          </p:cNvSpPr>
          <p:nvPr/>
        </p:nvSpPr>
        <p:spPr bwMode="auto">
          <a:xfrm flipV="1">
            <a:off x="5938838" y="4897438"/>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35" name="Line 578"/>
          <p:cNvSpPr>
            <a:spLocks noChangeShapeType="1"/>
          </p:cNvSpPr>
          <p:nvPr/>
        </p:nvSpPr>
        <p:spPr bwMode="auto">
          <a:xfrm>
            <a:off x="5749925" y="4691063"/>
            <a:ext cx="103188"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36" name="Line 579"/>
          <p:cNvSpPr>
            <a:spLocks noChangeShapeType="1"/>
          </p:cNvSpPr>
          <p:nvPr/>
        </p:nvSpPr>
        <p:spPr bwMode="auto">
          <a:xfrm>
            <a:off x="5749925" y="4691063"/>
            <a:ext cx="103188"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37" name="Line 580"/>
          <p:cNvSpPr>
            <a:spLocks noChangeShapeType="1"/>
          </p:cNvSpPr>
          <p:nvPr/>
        </p:nvSpPr>
        <p:spPr bwMode="auto">
          <a:xfrm>
            <a:off x="5594350" y="4741863"/>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38" name="Line 581"/>
          <p:cNvSpPr>
            <a:spLocks noChangeShapeType="1"/>
          </p:cNvSpPr>
          <p:nvPr/>
        </p:nvSpPr>
        <p:spPr bwMode="auto">
          <a:xfrm>
            <a:off x="5680075" y="4811713"/>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39" name="Line 582"/>
          <p:cNvSpPr>
            <a:spLocks noChangeShapeType="1"/>
          </p:cNvSpPr>
          <p:nvPr/>
        </p:nvSpPr>
        <p:spPr bwMode="auto">
          <a:xfrm>
            <a:off x="5662613" y="4794250"/>
            <a:ext cx="15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40" name="Line 583"/>
          <p:cNvSpPr>
            <a:spLocks noChangeShapeType="1"/>
          </p:cNvSpPr>
          <p:nvPr/>
        </p:nvSpPr>
        <p:spPr bwMode="auto">
          <a:xfrm>
            <a:off x="5524500" y="4518025"/>
            <a:ext cx="122238" cy="873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41" name="Line 584"/>
          <p:cNvSpPr>
            <a:spLocks noChangeShapeType="1"/>
          </p:cNvSpPr>
          <p:nvPr/>
        </p:nvSpPr>
        <p:spPr bwMode="auto">
          <a:xfrm>
            <a:off x="5524500" y="4518025"/>
            <a:ext cx="122238" cy="873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42" name="Line 585"/>
          <p:cNvSpPr>
            <a:spLocks noChangeShapeType="1"/>
          </p:cNvSpPr>
          <p:nvPr/>
        </p:nvSpPr>
        <p:spPr bwMode="auto">
          <a:xfrm flipV="1">
            <a:off x="5041900" y="4432300"/>
            <a:ext cx="103188" cy="1730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43" name="Line 586"/>
          <p:cNvSpPr>
            <a:spLocks noChangeShapeType="1"/>
          </p:cNvSpPr>
          <p:nvPr/>
        </p:nvSpPr>
        <p:spPr bwMode="auto">
          <a:xfrm flipV="1">
            <a:off x="5300663" y="4467225"/>
            <a:ext cx="52387"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44" name="Line 587"/>
          <p:cNvSpPr>
            <a:spLocks noChangeShapeType="1"/>
          </p:cNvSpPr>
          <p:nvPr/>
        </p:nvSpPr>
        <p:spPr bwMode="auto">
          <a:xfrm>
            <a:off x="5421313" y="4432300"/>
            <a:ext cx="103187"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45" name="Line 588"/>
          <p:cNvSpPr>
            <a:spLocks noChangeShapeType="1"/>
          </p:cNvSpPr>
          <p:nvPr/>
        </p:nvSpPr>
        <p:spPr bwMode="auto">
          <a:xfrm>
            <a:off x="5421313" y="4432300"/>
            <a:ext cx="103187"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46" name="Line 589"/>
          <p:cNvSpPr>
            <a:spLocks noChangeShapeType="1"/>
          </p:cNvSpPr>
          <p:nvPr/>
        </p:nvSpPr>
        <p:spPr bwMode="auto">
          <a:xfrm flipV="1">
            <a:off x="5249863" y="4535488"/>
            <a:ext cx="50800"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47" name="Line 590"/>
          <p:cNvSpPr>
            <a:spLocks noChangeShapeType="1"/>
          </p:cNvSpPr>
          <p:nvPr/>
        </p:nvSpPr>
        <p:spPr bwMode="auto">
          <a:xfrm>
            <a:off x="5024438" y="4587875"/>
            <a:ext cx="103187"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48" name="Line 591"/>
          <p:cNvSpPr>
            <a:spLocks noChangeShapeType="1"/>
          </p:cNvSpPr>
          <p:nvPr/>
        </p:nvSpPr>
        <p:spPr bwMode="auto">
          <a:xfrm>
            <a:off x="5024438" y="4587875"/>
            <a:ext cx="103187"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49" name="Line 592"/>
          <p:cNvSpPr>
            <a:spLocks noChangeShapeType="1"/>
          </p:cNvSpPr>
          <p:nvPr/>
        </p:nvSpPr>
        <p:spPr bwMode="auto">
          <a:xfrm>
            <a:off x="5508625" y="4638675"/>
            <a:ext cx="1588"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50" name="Line 593"/>
          <p:cNvSpPr>
            <a:spLocks noChangeShapeType="1"/>
          </p:cNvSpPr>
          <p:nvPr/>
        </p:nvSpPr>
        <p:spPr bwMode="auto">
          <a:xfrm>
            <a:off x="5473700" y="4621213"/>
            <a:ext cx="17463"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51" name="Line 594"/>
          <p:cNvSpPr>
            <a:spLocks noChangeShapeType="1"/>
          </p:cNvSpPr>
          <p:nvPr/>
        </p:nvSpPr>
        <p:spPr bwMode="auto">
          <a:xfrm>
            <a:off x="5456238" y="4587875"/>
            <a:ext cx="17462"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52" name="Line 595"/>
          <p:cNvSpPr>
            <a:spLocks noChangeShapeType="1"/>
          </p:cNvSpPr>
          <p:nvPr/>
        </p:nvSpPr>
        <p:spPr bwMode="auto">
          <a:xfrm>
            <a:off x="5387975" y="4518025"/>
            <a:ext cx="3333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53" name="Line 596"/>
          <p:cNvSpPr>
            <a:spLocks noChangeShapeType="1"/>
          </p:cNvSpPr>
          <p:nvPr/>
        </p:nvSpPr>
        <p:spPr bwMode="auto">
          <a:xfrm>
            <a:off x="5370513" y="450056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54" name="Line 597"/>
          <p:cNvSpPr>
            <a:spLocks noChangeShapeType="1"/>
          </p:cNvSpPr>
          <p:nvPr/>
        </p:nvSpPr>
        <p:spPr bwMode="auto">
          <a:xfrm>
            <a:off x="5438775" y="4570413"/>
            <a:ext cx="158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55" name="Line 598"/>
          <p:cNvSpPr>
            <a:spLocks noChangeShapeType="1"/>
          </p:cNvSpPr>
          <p:nvPr/>
        </p:nvSpPr>
        <p:spPr bwMode="auto">
          <a:xfrm>
            <a:off x="5232400" y="4379913"/>
            <a:ext cx="3333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56" name="Line 599"/>
          <p:cNvSpPr>
            <a:spLocks noChangeShapeType="1"/>
          </p:cNvSpPr>
          <p:nvPr/>
        </p:nvSpPr>
        <p:spPr bwMode="auto">
          <a:xfrm>
            <a:off x="5214938" y="4362450"/>
            <a:ext cx="15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57" name="Line 600"/>
          <p:cNvSpPr>
            <a:spLocks noChangeShapeType="1"/>
          </p:cNvSpPr>
          <p:nvPr/>
        </p:nvSpPr>
        <p:spPr bwMode="auto">
          <a:xfrm>
            <a:off x="5180013" y="4311650"/>
            <a:ext cx="1746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58" name="Line 601"/>
          <p:cNvSpPr>
            <a:spLocks noChangeShapeType="1"/>
          </p:cNvSpPr>
          <p:nvPr/>
        </p:nvSpPr>
        <p:spPr bwMode="auto">
          <a:xfrm flipV="1">
            <a:off x="5387975" y="4362450"/>
            <a:ext cx="33338"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59" name="Line 602"/>
          <p:cNvSpPr>
            <a:spLocks noChangeShapeType="1"/>
          </p:cNvSpPr>
          <p:nvPr/>
        </p:nvSpPr>
        <p:spPr bwMode="auto">
          <a:xfrm>
            <a:off x="5318125" y="4362450"/>
            <a:ext cx="103188"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60" name="Line 603"/>
          <p:cNvSpPr>
            <a:spLocks noChangeShapeType="1"/>
          </p:cNvSpPr>
          <p:nvPr/>
        </p:nvSpPr>
        <p:spPr bwMode="auto">
          <a:xfrm>
            <a:off x="5300663" y="4362450"/>
            <a:ext cx="120650"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61" name="Line 604"/>
          <p:cNvSpPr>
            <a:spLocks noChangeShapeType="1"/>
          </p:cNvSpPr>
          <p:nvPr/>
        </p:nvSpPr>
        <p:spPr bwMode="auto">
          <a:xfrm>
            <a:off x="5318125" y="4449763"/>
            <a:ext cx="17463"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62" name="Line 605"/>
          <p:cNvSpPr>
            <a:spLocks noChangeShapeType="1"/>
          </p:cNvSpPr>
          <p:nvPr/>
        </p:nvSpPr>
        <p:spPr bwMode="auto">
          <a:xfrm flipV="1">
            <a:off x="5353050" y="4414838"/>
            <a:ext cx="34925"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63" name="Line 606"/>
          <p:cNvSpPr>
            <a:spLocks noChangeShapeType="1"/>
          </p:cNvSpPr>
          <p:nvPr/>
        </p:nvSpPr>
        <p:spPr bwMode="auto">
          <a:xfrm>
            <a:off x="6042025" y="4484688"/>
            <a:ext cx="3492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64" name="Line 607"/>
          <p:cNvSpPr>
            <a:spLocks noChangeShapeType="1"/>
          </p:cNvSpPr>
          <p:nvPr/>
        </p:nvSpPr>
        <p:spPr bwMode="auto">
          <a:xfrm flipV="1">
            <a:off x="5732463" y="4484688"/>
            <a:ext cx="8572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65" name="Line 608"/>
          <p:cNvSpPr>
            <a:spLocks noChangeShapeType="1"/>
          </p:cNvSpPr>
          <p:nvPr/>
        </p:nvSpPr>
        <p:spPr bwMode="auto">
          <a:xfrm>
            <a:off x="5973763" y="4432300"/>
            <a:ext cx="120650"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66" name="Line 609"/>
          <p:cNvSpPr>
            <a:spLocks noChangeShapeType="1"/>
          </p:cNvSpPr>
          <p:nvPr/>
        </p:nvSpPr>
        <p:spPr bwMode="auto">
          <a:xfrm>
            <a:off x="5973763" y="4432300"/>
            <a:ext cx="103187"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67" name="Line 610"/>
          <p:cNvSpPr>
            <a:spLocks noChangeShapeType="1"/>
          </p:cNvSpPr>
          <p:nvPr/>
        </p:nvSpPr>
        <p:spPr bwMode="auto">
          <a:xfrm flipV="1">
            <a:off x="5697538" y="4570413"/>
            <a:ext cx="34925"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68" name="Line 611"/>
          <p:cNvSpPr>
            <a:spLocks noChangeShapeType="1"/>
          </p:cNvSpPr>
          <p:nvPr/>
        </p:nvSpPr>
        <p:spPr bwMode="auto">
          <a:xfrm flipV="1">
            <a:off x="5662613" y="4621213"/>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69" name="Freeform 612"/>
          <p:cNvSpPr>
            <a:spLocks/>
          </p:cNvSpPr>
          <p:nvPr/>
        </p:nvSpPr>
        <p:spPr bwMode="auto">
          <a:xfrm>
            <a:off x="5818188" y="4362450"/>
            <a:ext cx="87312" cy="122238"/>
          </a:xfrm>
          <a:custGeom>
            <a:avLst/>
            <a:gdLst>
              <a:gd name="T0" fmla="*/ 0 w 55"/>
              <a:gd name="T1" fmla="*/ 194053619 h 77"/>
              <a:gd name="T2" fmla="*/ 83163886 w 55"/>
              <a:gd name="T3" fmla="*/ 83166290 h 77"/>
              <a:gd name="T4" fmla="*/ 138607006 w 55"/>
              <a:gd name="T5" fmla="*/ 0 h 77"/>
              <a:gd name="T6" fmla="*/ 0 60000 65536"/>
              <a:gd name="T7" fmla="*/ 0 60000 65536"/>
              <a:gd name="T8" fmla="*/ 0 60000 65536"/>
            </a:gdLst>
            <a:ahLst/>
            <a:cxnLst>
              <a:cxn ang="T6">
                <a:pos x="T0" y="T1"/>
              </a:cxn>
              <a:cxn ang="T7">
                <a:pos x="T2" y="T3"/>
              </a:cxn>
              <a:cxn ang="T8">
                <a:pos x="T4" y="T5"/>
              </a:cxn>
            </a:cxnLst>
            <a:rect l="0" t="0" r="r" b="b"/>
            <a:pathLst>
              <a:path w="55" h="77">
                <a:moveTo>
                  <a:pt x="0" y="77"/>
                </a:moveTo>
                <a:lnTo>
                  <a:pt x="33" y="33"/>
                </a:lnTo>
                <a:lnTo>
                  <a:pt x="55"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570" name="Line 613"/>
          <p:cNvSpPr>
            <a:spLocks noChangeShapeType="1"/>
          </p:cNvSpPr>
          <p:nvPr/>
        </p:nvSpPr>
        <p:spPr bwMode="auto">
          <a:xfrm>
            <a:off x="5853113" y="4329113"/>
            <a:ext cx="120650"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71" name="Line 614"/>
          <p:cNvSpPr>
            <a:spLocks noChangeShapeType="1"/>
          </p:cNvSpPr>
          <p:nvPr/>
        </p:nvSpPr>
        <p:spPr bwMode="auto">
          <a:xfrm>
            <a:off x="5853113" y="4329113"/>
            <a:ext cx="120650"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72" name="Line 615"/>
          <p:cNvSpPr>
            <a:spLocks noChangeShapeType="1"/>
          </p:cNvSpPr>
          <p:nvPr/>
        </p:nvSpPr>
        <p:spPr bwMode="auto">
          <a:xfrm>
            <a:off x="5973763" y="4414838"/>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73" name="Line 616"/>
          <p:cNvSpPr>
            <a:spLocks noChangeShapeType="1"/>
          </p:cNvSpPr>
          <p:nvPr/>
        </p:nvSpPr>
        <p:spPr bwMode="auto">
          <a:xfrm>
            <a:off x="6026150" y="4467225"/>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74" name="Line 617"/>
          <p:cNvSpPr>
            <a:spLocks noChangeShapeType="1"/>
          </p:cNvSpPr>
          <p:nvPr/>
        </p:nvSpPr>
        <p:spPr bwMode="auto">
          <a:xfrm>
            <a:off x="5956300" y="4397375"/>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75" name="Line 618"/>
          <p:cNvSpPr>
            <a:spLocks noChangeShapeType="1"/>
          </p:cNvSpPr>
          <p:nvPr/>
        </p:nvSpPr>
        <p:spPr bwMode="auto">
          <a:xfrm>
            <a:off x="5905500" y="4346575"/>
            <a:ext cx="33338"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76" name="Line 619"/>
          <p:cNvSpPr>
            <a:spLocks noChangeShapeType="1"/>
          </p:cNvSpPr>
          <p:nvPr/>
        </p:nvSpPr>
        <p:spPr bwMode="auto">
          <a:xfrm>
            <a:off x="5888038" y="432911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77" name="Line 620"/>
          <p:cNvSpPr>
            <a:spLocks noChangeShapeType="1"/>
          </p:cNvSpPr>
          <p:nvPr/>
        </p:nvSpPr>
        <p:spPr bwMode="auto">
          <a:xfrm flipV="1">
            <a:off x="5905500" y="4329113"/>
            <a:ext cx="33338"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78" name="Line 621"/>
          <p:cNvSpPr>
            <a:spLocks noChangeShapeType="1"/>
          </p:cNvSpPr>
          <p:nvPr/>
        </p:nvSpPr>
        <p:spPr bwMode="auto">
          <a:xfrm flipV="1">
            <a:off x="6197600" y="4656138"/>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79" name="Line 622"/>
          <p:cNvSpPr>
            <a:spLocks noChangeShapeType="1"/>
          </p:cNvSpPr>
          <p:nvPr/>
        </p:nvSpPr>
        <p:spPr bwMode="auto">
          <a:xfrm>
            <a:off x="6561138" y="4535488"/>
            <a:ext cx="103187" cy="1381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80" name="Line 623"/>
          <p:cNvSpPr>
            <a:spLocks noChangeShapeType="1"/>
          </p:cNvSpPr>
          <p:nvPr/>
        </p:nvSpPr>
        <p:spPr bwMode="auto">
          <a:xfrm>
            <a:off x="6561138" y="4535488"/>
            <a:ext cx="103187" cy="1381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81" name="Line 624"/>
          <p:cNvSpPr>
            <a:spLocks noChangeShapeType="1"/>
          </p:cNvSpPr>
          <p:nvPr/>
        </p:nvSpPr>
        <p:spPr bwMode="auto">
          <a:xfrm>
            <a:off x="6197600" y="4638675"/>
            <a:ext cx="10477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82" name="Line 625"/>
          <p:cNvSpPr>
            <a:spLocks noChangeShapeType="1"/>
          </p:cNvSpPr>
          <p:nvPr/>
        </p:nvSpPr>
        <p:spPr bwMode="auto">
          <a:xfrm>
            <a:off x="6197600" y="4638675"/>
            <a:ext cx="10477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83" name="Line 626"/>
          <p:cNvSpPr>
            <a:spLocks noChangeShapeType="1"/>
          </p:cNvSpPr>
          <p:nvPr/>
        </p:nvSpPr>
        <p:spPr bwMode="auto">
          <a:xfrm flipV="1">
            <a:off x="6629400" y="4811713"/>
            <a:ext cx="68263"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84" name="Line 627"/>
          <p:cNvSpPr>
            <a:spLocks noChangeShapeType="1"/>
          </p:cNvSpPr>
          <p:nvPr/>
        </p:nvSpPr>
        <p:spPr bwMode="auto">
          <a:xfrm flipV="1">
            <a:off x="6629400" y="4811713"/>
            <a:ext cx="68263"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85" name="Line 628"/>
          <p:cNvSpPr>
            <a:spLocks noChangeShapeType="1"/>
          </p:cNvSpPr>
          <p:nvPr/>
        </p:nvSpPr>
        <p:spPr bwMode="auto">
          <a:xfrm>
            <a:off x="6664325" y="4673600"/>
            <a:ext cx="120650" cy="1381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86" name="Line 629"/>
          <p:cNvSpPr>
            <a:spLocks noChangeShapeType="1"/>
          </p:cNvSpPr>
          <p:nvPr/>
        </p:nvSpPr>
        <p:spPr bwMode="auto">
          <a:xfrm>
            <a:off x="6664325" y="4673600"/>
            <a:ext cx="120650" cy="1381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87" name="Line 630"/>
          <p:cNvSpPr>
            <a:spLocks noChangeShapeType="1"/>
          </p:cNvSpPr>
          <p:nvPr/>
        </p:nvSpPr>
        <p:spPr bwMode="auto">
          <a:xfrm>
            <a:off x="6302375" y="4759325"/>
            <a:ext cx="103188"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88" name="Line 631"/>
          <p:cNvSpPr>
            <a:spLocks noChangeShapeType="1"/>
          </p:cNvSpPr>
          <p:nvPr/>
        </p:nvSpPr>
        <p:spPr bwMode="auto">
          <a:xfrm>
            <a:off x="6302375" y="4759325"/>
            <a:ext cx="103188"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89" name="Line 632"/>
          <p:cNvSpPr>
            <a:spLocks noChangeShapeType="1"/>
          </p:cNvSpPr>
          <p:nvPr/>
        </p:nvSpPr>
        <p:spPr bwMode="auto">
          <a:xfrm>
            <a:off x="6388100" y="4846638"/>
            <a:ext cx="3492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90" name="Line 633"/>
          <p:cNvSpPr>
            <a:spLocks noChangeShapeType="1"/>
          </p:cNvSpPr>
          <p:nvPr/>
        </p:nvSpPr>
        <p:spPr bwMode="auto">
          <a:xfrm>
            <a:off x="6456363" y="4932363"/>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91" name="Line 634"/>
          <p:cNvSpPr>
            <a:spLocks noChangeShapeType="1"/>
          </p:cNvSpPr>
          <p:nvPr/>
        </p:nvSpPr>
        <p:spPr bwMode="auto">
          <a:xfrm flipV="1">
            <a:off x="6491288" y="4914900"/>
            <a:ext cx="523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92" name="Line 635"/>
          <p:cNvSpPr>
            <a:spLocks noChangeShapeType="1"/>
          </p:cNvSpPr>
          <p:nvPr/>
        </p:nvSpPr>
        <p:spPr bwMode="auto">
          <a:xfrm flipV="1">
            <a:off x="6491288" y="4914900"/>
            <a:ext cx="523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93" name="Line 636"/>
          <p:cNvSpPr>
            <a:spLocks noChangeShapeType="1"/>
          </p:cNvSpPr>
          <p:nvPr/>
        </p:nvSpPr>
        <p:spPr bwMode="auto">
          <a:xfrm>
            <a:off x="6405563" y="4862513"/>
            <a:ext cx="103187" cy="1222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94" name="Line 637"/>
          <p:cNvSpPr>
            <a:spLocks noChangeShapeType="1"/>
          </p:cNvSpPr>
          <p:nvPr/>
        </p:nvSpPr>
        <p:spPr bwMode="auto">
          <a:xfrm>
            <a:off x="6405563" y="4862513"/>
            <a:ext cx="103187" cy="1222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95" name="Line 638"/>
          <p:cNvSpPr>
            <a:spLocks noChangeShapeType="1"/>
          </p:cNvSpPr>
          <p:nvPr/>
        </p:nvSpPr>
        <p:spPr bwMode="auto">
          <a:xfrm>
            <a:off x="6508750" y="4984750"/>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96" name="Line 639"/>
          <p:cNvSpPr>
            <a:spLocks noChangeShapeType="1"/>
          </p:cNvSpPr>
          <p:nvPr/>
        </p:nvSpPr>
        <p:spPr bwMode="auto">
          <a:xfrm flipV="1">
            <a:off x="6473825" y="4949825"/>
            <a:ext cx="174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97" name="Freeform 640"/>
          <p:cNvSpPr>
            <a:spLocks/>
          </p:cNvSpPr>
          <p:nvPr/>
        </p:nvSpPr>
        <p:spPr bwMode="auto">
          <a:xfrm>
            <a:off x="6423025" y="4949825"/>
            <a:ext cx="68263" cy="50800"/>
          </a:xfrm>
          <a:custGeom>
            <a:avLst/>
            <a:gdLst>
              <a:gd name="T0" fmla="*/ 0 w 43"/>
              <a:gd name="T1" fmla="*/ 80645000 h 32"/>
              <a:gd name="T2" fmla="*/ 80645591 w 43"/>
              <a:gd name="T3" fmla="*/ 27722513 h 32"/>
              <a:gd name="T4" fmla="*/ 108368306 w 43"/>
              <a:gd name="T5" fmla="*/ 0 h 32"/>
              <a:gd name="T6" fmla="*/ 0 60000 65536"/>
              <a:gd name="T7" fmla="*/ 0 60000 65536"/>
              <a:gd name="T8" fmla="*/ 0 60000 65536"/>
            </a:gdLst>
            <a:ahLst/>
            <a:cxnLst>
              <a:cxn ang="T6">
                <a:pos x="T0" y="T1"/>
              </a:cxn>
              <a:cxn ang="T7">
                <a:pos x="T2" y="T3"/>
              </a:cxn>
              <a:cxn ang="T8">
                <a:pos x="T4" y="T5"/>
              </a:cxn>
            </a:cxnLst>
            <a:rect l="0" t="0" r="r" b="b"/>
            <a:pathLst>
              <a:path w="43" h="32">
                <a:moveTo>
                  <a:pt x="0" y="32"/>
                </a:moveTo>
                <a:lnTo>
                  <a:pt x="32" y="11"/>
                </a:lnTo>
                <a:lnTo>
                  <a:pt x="43"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598" name="Line 641"/>
          <p:cNvSpPr>
            <a:spLocks noChangeShapeType="1"/>
          </p:cNvSpPr>
          <p:nvPr/>
        </p:nvSpPr>
        <p:spPr bwMode="auto">
          <a:xfrm flipV="1">
            <a:off x="6423025" y="4967288"/>
            <a:ext cx="50800"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599" name="Line 642"/>
          <p:cNvSpPr>
            <a:spLocks noChangeShapeType="1"/>
          </p:cNvSpPr>
          <p:nvPr/>
        </p:nvSpPr>
        <p:spPr bwMode="auto">
          <a:xfrm flipV="1">
            <a:off x="6543675" y="4862513"/>
            <a:ext cx="85725"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00" name="Line 643"/>
          <p:cNvSpPr>
            <a:spLocks noChangeShapeType="1"/>
          </p:cNvSpPr>
          <p:nvPr/>
        </p:nvSpPr>
        <p:spPr bwMode="auto">
          <a:xfrm flipV="1">
            <a:off x="6543675" y="4862513"/>
            <a:ext cx="85725"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01" name="Line 644"/>
          <p:cNvSpPr>
            <a:spLocks noChangeShapeType="1"/>
          </p:cNvSpPr>
          <p:nvPr/>
        </p:nvSpPr>
        <p:spPr bwMode="auto">
          <a:xfrm>
            <a:off x="6302375" y="4759325"/>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02" name="Line 645"/>
          <p:cNvSpPr>
            <a:spLocks noChangeShapeType="1"/>
          </p:cNvSpPr>
          <p:nvPr/>
        </p:nvSpPr>
        <p:spPr bwMode="auto">
          <a:xfrm>
            <a:off x="6370638" y="4829175"/>
            <a:ext cx="15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03" name="Line 646"/>
          <p:cNvSpPr>
            <a:spLocks noChangeShapeType="1"/>
          </p:cNvSpPr>
          <p:nvPr/>
        </p:nvSpPr>
        <p:spPr bwMode="auto">
          <a:xfrm>
            <a:off x="6318250" y="4776788"/>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04" name="Line 647"/>
          <p:cNvSpPr>
            <a:spLocks noChangeShapeType="1"/>
          </p:cNvSpPr>
          <p:nvPr/>
        </p:nvSpPr>
        <p:spPr bwMode="auto">
          <a:xfrm>
            <a:off x="6318250" y="4776788"/>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05" name="Line 648"/>
          <p:cNvSpPr>
            <a:spLocks noChangeShapeType="1"/>
          </p:cNvSpPr>
          <p:nvPr/>
        </p:nvSpPr>
        <p:spPr bwMode="auto">
          <a:xfrm>
            <a:off x="6249988" y="4708525"/>
            <a:ext cx="34925"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06" name="Line 649"/>
          <p:cNvSpPr>
            <a:spLocks noChangeShapeType="1"/>
          </p:cNvSpPr>
          <p:nvPr/>
        </p:nvSpPr>
        <p:spPr bwMode="auto">
          <a:xfrm>
            <a:off x="6232525" y="4691063"/>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07" name="Line 650"/>
          <p:cNvSpPr>
            <a:spLocks noChangeShapeType="1"/>
          </p:cNvSpPr>
          <p:nvPr/>
        </p:nvSpPr>
        <p:spPr bwMode="auto">
          <a:xfrm flipV="1">
            <a:off x="6146800" y="4691063"/>
            <a:ext cx="5080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08" name="Line 651"/>
          <p:cNvSpPr>
            <a:spLocks noChangeShapeType="1"/>
          </p:cNvSpPr>
          <p:nvPr/>
        </p:nvSpPr>
        <p:spPr bwMode="auto">
          <a:xfrm>
            <a:off x="6784975" y="4811713"/>
            <a:ext cx="103188" cy="1381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09" name="Line 652"/>
          <p:cNvSpPr>
            <a:spLocks noChangeShapeType="1"/>
          </p:cNvSpPr>
          <p:nvPr/>
        </p:nvSpPr>
        <p:spPr bwMode="auto">
          <a:xfrm>
            <a:off x="6784975" y="4811713"/>
            <a:ext cx="103188" cy="1381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10" name="Line 653"/>
          <p:cNvSpPr>
            <a:spLocks noChangeShapeType="1"/>
          </p:cNvSpPr>
          <p:nvPr/>
        </p:nvSpPr>
        <p:spPr bwMode="auto">
          <a:xfrm flipV="1">
            <a:off x="6697663" y="4776788"/>
            <a:ext cx="523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11" name="Line 654"/>
          <p:cNvSpPr>
            <a:spLocks noChangeShapeType="1"/>
          </p:cNvSpPr>
          <p:nvPr/>
        </p:nvSpPr>
        <p:spPr bwMode="auto">
          <a:xfrm flipV="1">
            <a:off x="6697663" y="4776788"/>
            <a:ext cx="523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12" name="Freeform 655"/>
          <p:cNvSpPr>
            <a:spLocks/>
          </p:cNvSpPr>
          <p:nvPr/>
        </p:nvSpPr>
        <p:spPr bwMode="auto">
          <a:xfrm>
            <a:off x="6784975" y="4708525"/>
            <a:ext cx="34925" cy="50800"/>
          </a:xfrm>
          <a:custGeom>
            <a:avLst/>
            <a:gdLst>
              <a:gd name="T0" fmla="*/ 55443438 w 22"/>
              <a:gd name="T1" fmla="*/ 27722513 h 32"/>
              <a:gd name="T2" fmla="*/ 55443438 w 22"/>
              <a:gd name="T3" fmla="*/ 27722513 h 32"/>
              <a:gd name="T4" fmla="*/ 55443438 w 22"/>
              <a:gd name="T5" fmla="*/ 0 h 32"/>
              <a:gd name="T6" fmla="*/ 27722513 w 22"/>
              <a:gd name="T7" fmla="*/ 0 h 32"/>
              <a:gd name="T8" fmla="*/ 27722513 w 22"/>
              <a:gd name="T9" fmla="*/ 27722513 h 32"/>
              <a:gd name="T10" fmla="*/ 0 w 22"/>
              <a:gd name="T11" fmla="*/ 27722513 h 32"/>
              <a:gd name="T12" fmla="*/ 0 w 22"/>
              <a:gd name="T13" fmla="*/ 27722513 h 32"/>
              <a:gd name="T14" fmla="*/ 0 w 22"/>
              <a:gd name="T15" fmla="*/ 52924075 h 32"/>
              <a:gd name="T16" fmla="*/ 0 w 22"/>
              <a:gd name="T17" fmla="*/ 52924075 h 32"/>
              <a:gd name="T18" fmla="*/ 27722513 w 22"/>
              <a:gd name="T19" fmla="*/ 80645000 h 32"/>
              <a:gd name="T20" fmla="*/ 27722513 w 22"/>
              <a:gd name="T21" fmla="*/ 80645000 h 32"/>
              <a:gd name="T22" fmla="*/ 27722513 w 22"/>
              <a:gd name="T23" fmla="*/ 80645000 h 32"/>
              <a:gd name="T24" fmla="*/ 55443438 w 22"/>
              <a:gd name="T25" fmla="*/ 80645000 h 32"/>
              <a:gd name="T26" fmla="*/ 55443438 w 22"/>
              <a:gd name="T27" fmla="*/ 52924075 h 32"/>
              <a:gd name="T28" fmla="*/ 55443438 w 22"/>
              <a:gd name="T29" fmla="*/ 52924075 h 32"/>
              <a:gd name="T30" fmla="*/ 55443438 w 22"/>
              <a:gd name="T31" fmla="*/ 52924075 h 32"/>
              <a:gd name="T32" fmla="*/ 55443438 w 22"/>
              <a:gd name="T33" fmla="*/ 52924075 h 32"/>
              <a:gd name="T34" fmla="*/ 55443438 w 22"/>
              <a:gd name="T35" fmla="*/ 27722513 h 32"/>
              <a:gd name="T36" fmla="*/ 27722513 w 22"/>
              <a:gd name="T37" fmla="*/ 27722513 h 32"/>
              <a:gd name="T38" fmla="*/ 27722513 w 22"/>
              <a:gd name="T39" fmla="*/ 27722513 h 32"/>
              <a:gd name="T40" fmla="*/ 27722513 w 22"/>
              <a:gd name="T41" fmla="*/ 27722513 h 32"/>
              <a:gd name="T42" fmla="*/ 0 w 22"/>
              <a:gd name="T43" fmla="*/ 52924075 h 32"/>
              <a:gd name="T44" fmla="*/ 0 w 22"/>
              <a:gd name="T45" fmla="*/ 52924075 h 3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2" h="32">
                <a:moveTo>
                  <a:pt x="22" y="11"/>
                </a:moveTo>
                <a:lnTo>
                  <a:pt x="22" y="11"/>
                </a:lnTo>
                <a:lnTo>
                  <a:pt x="22" y="0"/>
                </a:lnTo>
                <a:lnTo>
                  <a:pt x="11" y="0"/>
                </a:lnTo>
                <a:lnTo>
                  <a:pt x="11" y="11"/>
                </a:lnTo>
                <a:lnTo>
                  <a:pt x="0" y="11"/>
                </a:lnTo>
                <a:lnTo>
                  <a:pt x="0" y="21"/>
                </a:lnTo>
                <a:lnTo>
                  <a:pt x="11" y="32"/>
                </a:lnTo>
                <a:lnTo>
                  <a:pt x="22" y="32"/>
                </a:lnTo>
                <a:lnTo>
                  <a:pt x="22" y="21"/>
                </a:lnTo>
                <a:lnTo>
                  <a:pt x="22" y="11"/>
                </a:lnTo>
                <a:lnTo>
                  <a:pt x="11" y="11"/>
                </a:lnTo>
                <a:lnTo>
                  <a:pt x="0" y="21"/>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13" name="Freeform 656"/>
          <p:cNvSpPr>
            <a:spLocks/>
          </p:cNvSpPr>
          <p:nvPr/>
        </p:nvSpPr>
        <p:spPr bwMode="auto">
          <a:xfrm>
            <a:off x="6853238" y="4708525"/>
            <a:ext cx="34925" cy="50800"/>
          </a:xfrm>
          <a:custGeom>
            <a:avLst/>
            <a:gdLst>
              <a:gd name="T0" fmla="*/ 27722513 w 22"/>
              <a:gd name="T1" fmla="*/ 0 h 32"/>
              <a:gd name="T2" fmla="*/ 0 w 22"/>
              <a:gd name="T3" fmla="*/ 27722513 h 32"/>
              <a:gd name="T4" fmla="*/ 0 w 22"/>
              <a:gd name="T5" fmla="*/ 27722513 h 32"/>
              <a:gd name="T6" fmla="*/ 0 w 22"/>
              <a:gd name="T7" fmla="*/ 27722513 h 32"/>
              <a:gd name="T8" fmla="*/ 0 w 22"/>
              <a:gd name="T9" fmla="*/ 52924075 h 32"/>
              <a:gd name="T10" fmla="*/ 0 w 22"/>
              <a:gd name="T11" fmla="*/ 52924075 h 32"/>
              <a:gd name="T12" fmla="*/ 0 w 22"/>
              <a:gd name="T13" fmla="*/ 80645000 h 32"/>
              <a:gd name="T14" fmla="*/ 27722513 w 22"/>
              <a:gd name="T15" fmla="*/ 80645000 h 32"/>
              <a:gd name="T16" fmla="*/ 27722513 w 22"/>
              <a:gd name="T17" fmla="*/ 80645000 h 32"/>
              <a:gd name="T18" fmla="*/ 55443438 w 22"/>
              <a:gd name="T19" fmla="*/ 80645000 h 32"/>
              <a:gd name="T20" fmla="*/ 55443438 w 22"/>
              <a:gd name="T21" fmla="*/ 52924075 h 32"/>
              <a:gd name="T22" fmla="*/ 55443438 w 22"/>
              <a:gd name="T23" fmla="*/ 52924075 h 32"/>
              <a:gd name="T24" fmla="*/ 55443438 w 22"/>
              <a:gd name="T25" fmla="*/ 27722513 h 32"/>
              <a:gd name="T26" fmla="*/ 55443438 w 22"/>
              <a:gd name="T27" fmla="*/ 27722513 h 32"/>
              <a:gd name="T28" fmla="*/ 55443438 w 22"/>
              <a:gd name="T29" fmla="*/ 27722513 h 32"/>
              <a:gd name="T30" fmla="*/ 27722513 w 22"/>
              <a:gd name="T31" fmla="*/ 0 h 32"/>
              <a:gd name="T32" fmla="*/ 27722513 w 2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11" y="0"/>
                </a:moveTo>
                <a:lnTo>
                  <a:pt x="0" y="11"/>
                </a:lnTo>
                <a:lnTo>
                  <a:pt x="0" y="21"/>
                </a:lnTo>
                <a:lnTo>
                  <a:pt x="0" y="32"/>
                </a:lnTo>
                <a:lnTo>
                  <a:pt x="11" y="32"/>
                </a:lnTo>
                <a:lnTo>
                  <a:pt x="22" y="32"/>
                </a:lnTo>
                <a:lnTo>
                  <a:pt x="22" y="21"/>
                </a:lnTo>
                <a:lnTo>
                  <a:pt x="22" y="11"/>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14" name="Freeform 657"/>
          <p:cNvSpPr>
            <a:spLocks/>
          </p:cNvSpPr>
          <p:nvPr/>
        </p:nvSpPr>
        <p:spPr bwMode="auto">
          <a:xfrm>
            <a:off x="6784975" y="4708525"/>
            <a:ext cx="34925" cy="50800"/>
          </a:xfrm>
          <a:custGeom>
            <a:avLst/>
            <a:gdLst>
              <a:gd name="T0" fmla="*/ 55443438 w 22"/>
              <a:gd name="T1" fmla="*/ 27722513 h 32"/>
              <a:gd name="T2" fmla="*/ 55443438 w 22"/>
              <a:gd name="T3" fmla="*/ 27722513 h 32"/>
              <a:gd name="T4" fmla="*/ 55443438 w 22"/>
              <a:gd name="T5" fmla="*/ 0 h 32"/>
              <a:gd name="T6" fmla="*/ 27722513 w 22"/>
              <a:gd name="T7" fmla="*/ 0 h 32"/>
              <a:gd name="T8" fmla="*/ 27722513 w 22"/>
              <a:gd name="T9" fmla="*/ 27722513 h 32"/>
              <a:gd name="T10" fmla="*/ 0 w 22"/>
              <a:gd name="T11" fmla="*/ 27722513 h 32"/>
              <a:gd name="T12" fmla="*/ 0 w 22"/>
              <a:gd name="T13" fmla="*/ 27722513 h 32"/>
              <a:gd name="T14" fmla="*/ 0 w 22"/>
              <a:gd name="T15" fmla="*/ 52924075 h 32"/>
              <a:gd name="T16" fmla="*/ 0 w 22"/>
              <a:gd name="T17" fmla="*/ 52924075 h 32"/>
              <a:gd name="T18" fmla="*/ 27722513 w 22"/>
              <a:gd name="T19" fmla="*/ 80645000 h 32"/>
              <a:gd name="T20" fmla="*/ 27722513 w 22"/>
              <a:gd name="T21" fmla="*/ 80645000 h 32"/>
              <a:gd name="T22" fmla="*/ 27722513 w 22"/>
              <a:gd name="T23" fmla="*/ 80645000 h 32"/>
              <a:gd name="T24" fmla="*/ 55443438 w 22"/>
              <a:gd name="T25" fmla="*/ 80645000 h 32"/>
              <a:gd name="T26" fmla="*/ 55443438 w 22"/>
              <a:gd name="T27" fmla="*/ 52924075 h 32"/>
              <a:gd name="T28" fmla="*/ 55443438 w 22"/>
              <a:gd name="T29" fmla="*/ 52924075 h 32"/>
              <a:gd name="T30" fmla="*/ 55443438 w 22"/>
              <a:gd name="T31" fmla="*/ 52924075 h 32"/>
              <a:gd name="T32" fmla="*/ 55443438 w 22"/>
              <a:gd name="T33" fmla="*/ 52924075 h 32"/>
              <a:gd name="T34" fmla="*/ 55443438 w 22"/>
              <a:gd name="T35" fmla="*/ 27722513 h 32"/>
              <a:gd name="T36" fmla="*/ 27722513 w 22"/>
              <a:gd name="T37" fmla="*/ 27722513 h 32"/>
              <a:gd name="T38" fmla="*/ 27722513 w 22"/>
              <a:gd name="T39" fmla="*/ 27722513 h 32"/>
              <a:gd name="T40" fmla="*/ 27722513 w 22"/>
              <a:gd name="T41" fmla="*/ 27722513 h 32"/>
              <a:gd name="T42" fmla="*/ 0 w 22"/>
              <a:gd name="T43" fmla="*/ 52924075 h 32"/>
              <a:gd name="T44" fmla="*/ 0 w 22"/>
              <a:gd name="T45" fmla="*/ 52924075 h 3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2" h="32">
                <a:moveTo>
                  <a:pt x="22" y="11"/>
                </a:moveTo>
                <a:lnTo>
                  <a:pt x="22" y="11"/>
                </a:lnTo>
                <a:lnTo>
                  <a:pt x="22" y="0"/>
                </a:lnTo>
                <a:lnTo>
                  <a:pt x="11" y="0"/>
                </a:lnTo>
                <a:lnTo>
                  <a:pt x="11" y="11"/>
                </a:lnTo>
                <a:lnTo>
                  <a:pt x="0" y="11"/>
                </a:lnTo>
                <a:lnTo>
                  <a:pt x="0" y="21"/>
                </a:lnTo>
                <a:lnTo>
                  <a:pt x="11" y="32"/>
                </a:lnTo>
                <a:lnTo>
                  <a:pt x="22" y="32"/>
                </a:lnTo>
                <a:lnTo>
                  <a:pt x="22" y="21"/>
                </a:lnTo>
                <a:lnTo>
                  <a:pt x="22" y="11"/>
                </a:lnTo>
                <a:lnTo>
                  <a:pt x="11" y="11"/>
                </a:lnTo>
                <a:lnTo>
                  <a:pt x="0" y="21"/>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15" name="Freeform 658"/>
          <p:cNvSpPr>
            <a:spLocks/>
          </p:cNvSpPr>
          <p:nvPr/>
        </p:nvSpPr>
        <p:spPr bwMode="auto">
          <a:xfrm>
            <a:off x="6853238" y="4708525"/>
            <a:ext cx="34925" cy="50800"/>
          </a:xfrm>
          <a:custGeom>
            <a:avLst/>
            <a:gdLst>
              <a:gd name="T0" fmla="*/ 27722513 w 22"/>
              <a:gd name="T1" fmla="*/ 0 h 32"/>
              <a:gd name="T2" fmla="*/ 0 w 22"/>
              <a:gd name="T3" fmla="*/ 27722513 h 32"/>
              <a:gd name="T4" fmla="*/ 0 w 22"/>
              <a:gd name="T5" fmla="*/ 27722513 h 32"/>
              <a:gd name="T6" fmla="*/ 0 w 22"/>
              <a:gd name="T7" fmla="*/ 27722513 h 32"/>
              <a:gd name="T8" fmla="*/ 0 w 22"/>
              <a:gd name="T9" fmla="*/ 52924075 h 32"/>
              <a:gd name="T10" fmla="*/ 0 w 22"/>
              <a:gd name="T11" fmla="*/ 52924075 h 32"/>
              <a:gd name="T12" fmla="*/ 0 w 22"/>
              <a:gd name="T13" fmla="*/ 80645000 h 32"/>
              <a:gd name="T14" fmla="*/ 27722513 w 22"/>
              <a:gd name="T15" fmla="*/ 80645000 h 32"/>
              <a:gd name="T16" fmla="*/ 27722513 w 22"/>
              <a:gd name="T17" fmla="*/ 80645000 h 32"/>
              <a:gd name="T18" fmla="*/ 55443438 w 22"/>
              <a:gd name="T19" fmla="*/ 80645000 h 32"/>
              <a:gd name="T20" fmla="*/ 55443438 w 22"/>
              <a:gd name="T21" fmla="*/ 52924075 h 32"/>
              <a:gd name="T22" fmla="*/ 55443438 w 22"/>
              <a:gd name="T23" fmla="*/ 52924075 h 32"/>
              <a:gd name="T24" fmla="*/ 55443438 w 22"/>
              <a:gd name="T25" fmla="*/ 27722513 h 32"/>
              <a:gd name="T26" fmla="*/ 55443438 w 22"/>
              <a:gd name="T27" fmla="*/ 27722513 h 32"/>
              <a:gd name="T28" fmla="*/ 55443438 w 22"/>
              <a:gd name="T29" fmla="*/ 27722513 h 32"/>
              <a:gd name="T30" fmla="*/ 27722513 w 22"/>
              <a:gd name="T31" fmla="*/ 0 h 32"/>
              <a:gd name="T32" fmla="*/ 27722513 w 2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11" y="0"/>
                </a:moveTo>
                <a:lnTo>
                  <a:pt x="0" y="11"/>
                </a:lnTo>
                <a:lnTo>
                  <a:pt x="0" y="21"/>
                </a:lnTo>
                <a:lnTo>
                  <a:pt x="0" y="32"/>
                </a:lnTo>
                <a:lnTo>
                  <a:pt x="11" y="32"/>
                </a:lnTo>
                <a:lnTo>
                  <a:pt x="22" y="32"/>
                </a:lnTo>
                <a:lnTo>
                  <a:pt x="22" y="21"/>
                </a:lnTo>
                <a:lnTo>
                  <a:pt x="22" y="11"/>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16" name="Line 659"/>
          <p:cNvSpPr>
            <a:spLocks noChangeShapeType="1"/>
          </p:cNvSpPr>
          <p:nvPr/>
        </p:nvSpPr>
        <p:spPr bwMode="auto">
          <a:xfrm flipV="1">
            <a:off x="6353175" y="4500563"/>
            <a:ext cx="69850"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17" name="Line 660"/>
          <p:cNvSpPr>
            <a:spLocks noChangeShapeType="1"/>
          </p:cNvSpPr>
          <p:nvPr/>
        </p:nvSpPr>
        <p:spPr bwMode="auto">
          <a:xfrm>
            <a:off x="6438900" y="4414838"/>
            <a:ext cx="122238"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18" name="Line 661"/>
          <p:cNvSpPr>
            <a:spLocks noChangeShapeType="1"/>
          </p:cNvSpPr>
          <p:nvPr/>
        </p:nvSpPr>
        <p:spPr bwMode="auto">
          <a:xfrm>
            <a:off x="6438900" y="4414838"/>
            <a:ext cx="122238"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19" name="Line 662"/>
          <p:cNvSpPr>
            <a:spLocks noChangeShapeType="1"/>
          </p:cNvSpPr>
          <p:nvPr/>
        </p:nvSpPr>
        <p:spPr bwMode="auto">
          <a:xfrm flipV="1">
            <a:off x="6267450" y="4552950"/>
            <a:ext cx="8572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20" name="Line 663"/>
          <p:cNvSpPr>
            <a:spLocks noChangeShapeType="1"/>
          </p:cNvSpPr>
          <p:nvPr/>
        </p:nvSpPr>
        <p:spPr bwMode="auto">
          <a:xfrm flipV="1">
            <a:off x="6232525" y="4638675"/>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21" name="Line 664"/>
          <p:cNvSpPr>
            <a:spLocks noChangeShapeType="1"/>
          </p:cNvSpPr>
          <p:nvPr/>
        </p:nvSpPr>
        <p:spPr bwMode="auto">
          <a:xfrm>
            <a:off x="6197600" y="4656138"/>
            <a:ext cx="174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22" name="Line 665"/>
          <p:cNvSpPr>
            <a:spLocks noChangeShapeType="1"/>
          </p:cNvSpPr>
          <p:nvPr/>
        </p:nvSpPr>
        <p:spPr bwMode="auto">
          <a:xfrm>
            <a:off x="6180138" y="4638675"/>
            <a:ext cx="17462"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23" name="Line 666"/>
          <p:cNvSpPr>
            <a:spLocks noChangeShapeType="1"/>
          </p:cNvSpPr>
          <p:nvPr/>
        </p:nvSpPr>
        <p:spPr bwMode="auto">
          <a:xfrm>
            <a:off x="6164263" y="462121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24" name="Freeform 667"/>
          <p:cNvSpPr>
            <a:spLocks/>
          </p:cNvSpPr>
          <p:nvPr/>
        </p:nvSpPr>
        <p:spPr bwMode="auto">
          <a:xfrm>
            <a:off x="6491288" y="4379913"/>
            <a:ext cx="52387" cy="34925"/>
          </a:xfrm>
          <a:custGeom>
            <a:avLst/>
            <a:gdLst>
              <a:gd name="T0" fmla="*/ 0 w 33"/>
              <a:gd name="T1" fmla="*/ 0 h 22"/>
              <a:gd name="T2" fmla="*/ 83163569 w 33"/>
              <a:gd name="T3" fmla="*/ 0 h 22"/>
              <a:gd name="T4" fmla="*/ 27720660 w 33"/>
              <a:gd name="T5" fmla="*/ 55443438 h 22"/>
              <a:gd name="T6" fmla="*/ 0 60000 65536"/>
              <a:gd name="T7" fmla="*/ 0 60000 65536"/>
              <a:gd name="T8" fmla="*/ 0 60000 65536"/>
            </a:gdLst>
            <a:ahLst/>
            <a:cxnLst>
              <a:cxn ang="T6">
                <a:pos x="T0" y="T1"/>
              </a:cxn>
              <a:cxn ang="T7">
                <a:pos x="T2" y="T3"/>
              </a:cxn>
              <a:cxn ang="T8">
                <a:pos x="T4" y="T5"/>
              </a:cxn>
            </a:cxnLst>
            <a:rect l="0" t="0" r="r" b="b"/>
            <a:pathLst>
              <a:path w="33" h="22">
                <a:moveTo>
                  <a:pt x="0" y="0"/>
                </a:moveTo>
                <a:lnTo>
                  <a:pt x="33" y="0"/>
                </a:lnTo>
                <a:lnTo>
                  <a:pt x="11"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25" name="Freeform 668"/>
          <p:cNvSpPr>
            <a:spLocks/>
          </p:cNvSpPr>
          <p:nvPr/>
        </p:nvSpPr>
        <p:spPr bwMode="auto">
          <a:xfrm>
            <a:off x="6561138" y="4379913"/>
            <a:ext cx="33337" cy="34925"/>
          </a:xfrm>
          <a:custGeom>
            <a:avLst/>
            <a:gdLst>
              <a:gd name="T0" fmla="*/ 25201185 w 21"/>
              <a:gd name="T1" fmla="*/ 0 h 22"/>
              <a:gd name="T2" fmla="*/ 0 w 21"/>
              <a:gd name="T3" fmla="*/ 0 h 22"/>
              <a:gd name="T4" fmla="*/ 0 w 21"/>
              <a:gd name="T5" fmla="*/ 0 h 22"/>
              <a:gd name="T6" fmla="*/ 0 w 21"/>
              <a:gd name="T7" fmla="*/ 27722513 h 22"/>
              <a:gd name="T8" fmla="*/ 0 w 21"/>
              <a:gd name="T9" fmla="*/ 27722513 h 22"/>
              <a:gd name="T10" fmla="*/ 0 w 21"/>
              <a:gd name="T11" fmla="*/ 55443438 h 22"/>
              <a:gd name="T12" fmla="*/ 0 w 21"/>
              <a:gd name="T13" fmla="*/ 55443438 h 22"/>
              <a:gd name="T14" fmla="*/ 25201185 w 21"/>
              <a:gd name="T15" fmla="*/ 55443438 h 22"/>
              <a:gd name="T16" fmla="*/ 25201185 w 21"/>
              <a:gd name="T17" fmla="*/ 55443438 h 22"/>
              <a:gd name="T18" fmla="*/ 25201185 w 21"/>
              <a:gd name="T19" fmla="*/ 55443438 h 22"/>
              <a:gd name="T20" fmla="*/ 52921694 w 21"/>
              <a:gd name="T21" fmla="*/ 55443438 h 22"/>
              <a:gd name="T22" fmla="*/ 52921694 w 21"/>
              <a:gd name="T23" fmla="*/ 27722513 h 22"/>
              <a:gd name="T24" fmla="*/ 52921694 w 21"/>
              <a:gd name="T25" fmla="*/ 27722513 h 22"/>
              <a:gd name="T26" fmla="*/ 52921694 w 21"/>
              <a:gd name="T27" fmla="*/ 0 h 22"/>
              <a:gd name="T28" fmla="*/ 25201185 w 21"/>
              <a:gd name="T29" fmla="*/ 0 h 22"/>
              <a:gd name="T30" fmla="*/ 25201185 w 21"/>
              <a:gd name="T31" fmla="*/ 0 h 22"/>
              <a:gd name="T32" fmla="*/ 25201185 w 21"/>
              <a:gd name="T33" fmla="*/ 0 h 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 h="22">
                <a:moveTo>
                  <a:pt x="10" y="0"/>
                </a:moveTo>
                <a:lnTo>
                  <a:pt x="0" y="0"/>
                </a:lnTo>
                <a:lnTo>
                  <a:pt x="0" y="11"/>
                </a:lnTo>
                <a:lnTo>
                  <a:pt x="0" y="22"/>
                </a:lnTo>
                <a:lnTo>
                  <a:pt x="10" y="22"/>
                </a:lnTo>
                <a:lnTo>
                  <a:pt x="21" y="22"/>
                </a:lnTo>
                <a:lnTo>
                  <a:pt x="21" y="11"/>
                </a:lnTo>
                <a:lnTo>
                  <a:pt x="21" y="0"/>
                </a:lnTo>
                <a:lnTo>
                  <a:pt x="10"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26" name="Line 669"/>
          <p:cNvSpPr>
            <a:spLocks noChangeShapeType="1"/>
          </p:cNvSpPr>
          <p:nvPr/>
        </p:nvSpPr>
        <p:spPr bwMode="auto">
          <a:xfrm flipV="1">
            <a:off x="6423025" y="4449763"/>
            <a:ext cx="5080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27" name="Line 670"/>
          <p:cNvSpPr>
            <a:spLocks noChangeShapeType="1"/>
          </p:cNvSpPr>
          <p:nvPr/>
        </p:nvSpPr>
        <p:spPr bwMode="auto">
          <a:xfrm flipV="1">
            <a:off x="4903788" y="3759200"/>
            <a:ext cx="1206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28" name="Line 671"/>
          <p:cNvSpPr>
            <a:spLocks noChangeShapeType="1"/>
          </p:cNvSpPr>
          <p:nvPr/>
        </p:nvSpPr>
        <p:spPr bwMode="auto">
          <a:xfrm>
            <a:off x="4991100" y="3397250"/>
            <a:ext cx="1587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29" name="Freeform 672"/>
          <p:cNvSpPr>
            <a:spLocks/>
          </p:cNvSpPr>
          <p:nvPr/>
        </p:nvSpPr>
        <p:spPr bwMode="auto">
          <a:xfrm>
            <a:off x="4991100" y="3138488"/>
            <a:ext cx="33338" cy="52387"/>
          </a:xfrm>
          <a:custGeom>
            <a:avLst/>
            <a:gdLst>
              <a:gd name="T0" fmla="*/ 0 w 21"/>
              <a:gd name="T1" fmla="*/ 0 h 33"/>
              <a:gd name="T2" fmla="*/ 52924869 w 21"/>
              <a:gd name="T3" fmla="*/ 0 h 33"/>
              <a:gd name="T4" fmla="*/ 0 w 21"/>
              <a:gd name="T5" fmla="*/ 83163569 h 33"/>
              <a:gd name="T6" fmla="*/ 0 60000 65536"/>
              <a:gd name="T7" fmla="*/ 0 60000 65536"/>
              <a:gd name="T8" fmla="*/ 0 60000 65536"/>
            </a:gdLst>
            <a:ahLst/>
            <a:cxnLst>
              <a:cxn ang="T6">
                <a:pos x="T0" y="T1"/>
              </a:cxn>
              <a:cxn ang="T7">
                <a:pos x="T2" y="T3"/>
              </a:cxn>
              <a:cxn ang="T8">
                <a:pos x="T4" y="T5"/>
              </a:cxn>
            </a:cxnLst>
            <a:rect l="0" t="0" r="r" b="b"/>
            <a:pathLst>
              <a:path w="21" h="33">
                <a:moveTo>
                  <a:pt x="0" y="0"/>
                </a:moveTo>
                <a:lnTo>
                  <a:pt x="21" y="0"/>
                </a:lnTo>
                <a:lnTo>
                  <a:pt x="0" y="33"/>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30" name="Freeform 673"/>
          <p:cNvSpPr>
            <a:spLocks/>
          </p:cNvSpPr>
          <p:nvPr/>
        </p:nvSpPr>
        <p:spPr bwMode="auto">
          <a:xfrm>
            <a:off x="5041900" y="3138488"/>
            <a:ext cx="52388" cy="52387"/>
          </a:xfrm>
          <a:custGeom>
            <a:avLst/>
            <a:gdLst>
              <a:gd name="T0" fmla="*/ 27722777 w 33"/>
              <a:gd name="T1" fmla="*/ 0 h 33"/>
              <a:gd name="T2" fmla="*/ 27722777 w 33"/>
              <a:gd name="T3" fmla="*/ 27720660 h 33"/>
              <a:gd name="T4" fmla="*/ 0 w 33"/>
              <a:gd name="T5" fmla="*/ 27720660 h 33"/>
              <a:gd name="T6" fmla="*/ 0 w 33"/>
              <a:gd name="T7" fmla="*/ 27720660 h 33"/>
              <a:gd name="T8" fmla="*/ 27722777 w 33"/>
              <a:gd name="T9" fmla="*/ 27720660 h 33"/>
              <a:gd name="T10" fmla="*/ 27722777 w 33"/>
              <a:gd name="T11" fmla="*/ 27720660 h 33"/>
              <a:gd name="T12" fmla="*/ 55443967 w 33"/>
              <a:gd name="T13" fmla="*/ 55442908 h 33"/>
              <a:gd name="T14" fmla="*/ 55443967 w 33"/>
              <a:gd name="T15" fmla="*/ 55442908 h 33"/>
              <a:gd name="T16" fmla="*/ 83166744 w 33"/>
              <a:gd name="T17" fmla="*/ 55442908 h 33"/>
              <a:gd name="T18" fmla="*/ 83166744 w 33"/>
              <a:gd name="T19" fmla="*/ 55442908 h 33"/>
              <a:gd name="T20" fmla="*/ 83166744 w 33"/>
              <a:gd name="T21" fmla="*/ 55442908 h 33"/>
              <a:gd name="T22" fmla="*/ 83166744 w 33"/>
              <a:gd name="T23" fmla="*/ 83163569 h 33"/>
              <a:gd name="T24" fmla="*/ 55443967 w 33"/>
              <a:gd name="T25" fmla="*/ 83163569 h 33"/>
              <a:gd name="T26" fmla="*/ 55443967 w 33"/>
              <a:gd name="T27" fmla="*/ 83163569 h 33"/>
              <a:gd name="T28" fmla="*/ 27722777 w 33"/>
              <a:gd name="T29" fmla="*/ 83163569 h 33"/>
              <a:gd name="T30" fmla="*/ 27722777 w 33"/>
              <a:gd name="T31" fmla="*/ 83163569 h 33"/>
              <a:gd name="T32" fmla="*/ 0 w 33"/>
              <a:gd name="T33" fmla="*/ 83163569 h 33"/>
              <a:gd name="T34" fmla="*/ 0 w 33"/>
              <a:gd name="T35" fmla="*/ 55442908 h 33"/>
              <a:gd name="T36" fmla="*/ 0 w 33"/>
              <a:gd name="T37" fmla="*/ 55442908 h 33"/>
              <a:gd name="T38" fmla="*/ 0 w 33"/>
              <a:gd name="T39" fmla="*/ 55442908 h 33"/>
              <a:gd name="T40" fmla="*/ 27722777 w 33"/>
              <a:gd name="T41" fmla="*/ 55442908 h 33"/>
              <a:gd name="T42" fmla="*/ 27722777 w 33"/>
              <a:gd name="T43" fmla="*/ 55442908 h 33"/>
              <a:gd name="T44" fmla="*/ 55443967 w 33"/>
              <a:gd name="T45" fmla="*/ 27720660 h 33"/>
              <a:gd name="T46" fmla="*/ 55443967 w 33"/>
              <a:gd name="T47" fmla="*/ 27720660 h 33"/>
              <a:gd name="T48" fmla="*/ 83166744 w 33"/>
              <a:gd name="T49" fmla="*/ 27720660 h 33"/>
              <a:gd name="T50" fmla="*/ 83166744 w 33"/>
              <a:gd name="T51" fmla="*/ 27720660 h 33"/>
              <a:gd name="T52" fmla="*/ 55443967 w 33"/>
              <a:gd name="T53" fmla="*/ 27720660 h 33"/>
              <a:gd name="T54" fmla="*/ 55443967 w 33"/>
              <a:gd name="T55" fmla="*/ 0 h 33"/>
              <a:gd name="T56" fmla="*/ 27722777 w 33"/>
              <a:gd name="T57" fmla="*/ 0 h 3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3" h="33">
                <a:moveTo>
                  <a:pt x="11" y="0"/>
                </a:moveTo>
                <a:lnTo>
                  <a:pt x="11" y="11"/>
                </a:lnTo>
                <a:lnTo>
                  <a:pt x="0" y="11"/>
                </a:lnTo>
                <a:lnTo>
                  <a:pt x="11" y="11"/>
                </a:lnTo>
                <a:lnTo>
                  <a:pt x="22" y="22"/>
                </a:lnTo>
                <a:lnTo>
                  <a:pt x="33" y="22"/>
                </a:lnTo>
                <a:lnTo>
                  <a:pt x="33" y="33"/>
                </a:lnTo>
                <a:lnTo>
                  <a:pt x="22" y="33"/>
                </a:lnTo>
                <a:lnTo>
                  <a:pt x="11" y="33"/>
                </a:lnTo>
                <a:lnTo>
                  <a:pt x="0" y="33"/>
                </a:lnTo>
                <a:lnTo>
                  <a:pt x="0" y="22"/>
                </a:lnTo>
                <a:lnTo>
                  <a:pt x="11" y="22"/>
                </a:lnTo>
                <a:lnTo>
                  <a:pt x="22" y="11"/>
                </a:lnTo>
                <a:lnTo>
                  <a:pt x="33" y="11"/>
                </a:lnTo>
                <a:lnTo>
                  <a:pt x="22"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31" name="Line 674"/>
          <p:cNvSpPr>
            <a:spLocks noChangeShapeType="1"/>
          </p:cNvSpPr>
          <p:nvPr/>
        </p:nvSpPr>
        <p:spPr bwMode="auto">
          <a:xfrm flipV="1">
            <a:off x="4973638" y="4035425"/>
            <a:ext cx="50800"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32" name="Line 675"/>
          <p:cNvSpPr>
            <a:spLocks noChangeShapeType="1"/>
          </p:cNvSpPr>
          <p:nvPr/>
        </p:nvSpPr>
        <p:spPr bwMode="auto">
          <a:xfrm>
            <a:off x="4938713" y="3190875"/>
            <a:ext cx="15557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33" name="Line 676"/>
          <p:cNvSpPr>
            <a:spLocks noChangeShapeType="1"/>
          </p:cNvSpPr>
          <p:nvPr/>
        </p:nvSpPr>
        <p:spPr bwMode="auto">
          <a:xfrm>
            <a:off x="4938713" y="3190875"/>
            <a:ext cx="15557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34" name="Line 677"/>
          <p:cNvSpPr>
            <a:spLocks noChangeShapeType="1"/>
          </p:cNvSpPr>
          <p:nvPr/>
        </p:nvSpPr>
        <p:spPr bwMode="auto">
          <a:xfrm>
            <a:off x="4956175" y="3690938"/>
            <a:ext cx="138113"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35" name="Line 678"/>
          <p:cNvSpPr>
            <a:spLocks noChangeShapeType="1"/>
          </p:cNvSpPr>
          <p:nvPr/>
        </p:nvSpPr>
        <p:spPr bwMode="auto">
          <a:xfrm>
            <a:off x="4956175" y="3690938"/>
            <a:ext cx="138113"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36" name="Line 679"/>
          <p:cNvSpPr>
            <a:spLocks noChangeShapeType="1"/>
          </p:cNvSpPr>
          <p:nvPr/>
        </p:nvSpPr>
        <p:spPr bwMode="auto">
          <a:xfrm>
            <a:off x="4956175" y="4138613"/>
            <a:ext cx="120650"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37" name="Line 680"/>
          <p:cNvSpPr>
            <a:spLocks noChangeShapeType="1"/>
          </p:cNvSpPr>
          <p:nvPr/>
        </p:nvSpPr>
        <p:spPr bwMode="auto">
          <a:xfrm>
            <a:off x="4938713" y="4138613"/>
            <a:ext cx="138112"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38" name="Line 681"/>
          <p:cNvSpPr>
            <a:spLocks noChangeShapeType="1"/>
          </p:cNvSpPr>
          <p:nvPr/>
        </p:nvSpPr>
        <p:spPr bwMode="auto">
          <a:xfrm>
            <a:off x="4283075" y="2879725"/>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39" name="Freeform 682"/>
          <p:cNvSpPr>
            <a:spLocks/>
          </p:cNvSpPr>
          <p:nvPr/>
        </p:nvSpPr>
        <p:spPr bwMode="auto">
          <a:xfrm>
            <a:off x="4456113" y="2879725"/>
            <a:ext cx="33337" cy="34925"/>
          </a:xfrm>
          <a:custGeom>
            <a:avLst/>
            <a:gdLst>
              <a:gd name="T0" fmla="*/ 52921694 w 21"/>
              <a:gd name="T1" fmla="*/ 0 h 22"/>
              <a:gd name="T2" fmla="*/ 52921694 w 21"/>
              <a:gd name="T3" fmla="*/ 0 h 22"/>
              <a:gd name="T4" fmla="*/ 27720509 w 21"/>
              <a:gd name="T5" fmla="*/ 0 h 22"/>
              <a:gd name="T6" fmla="*/ 27720509 w 21"/>
              <a:gd name="T7" fmla="*/ 0 h 22"/>
              <a:gd name="T8" fmla="*/ 0 w 21"/>
              <a:gd name="T9" fmla="*/ 0 h 22"/>
              <a:gd name="T10" fmla="*/ 0 w 21"/>
              <a:gd name="T11" fmla="*/ 0 h 22"/>
              <a:gd name="T12" fmla="*/ 0 w 21"/>
              <a:gd name="T13" fmla="*/ 27722513 h 22"/>
              <a:gd name="T14" fmla="*/ 0 w 21"/>
              <a:gd name="T15" fmla="*/ 27722513 h 22"/>
              <a:gd name="T16" fmla="*/ 0 w 21"/>
              <a:gd name="T17" fmla="*/ 55443438 h 22"/>
              <a:gd name="T18" fmla="*/ 0 w 21"/>
              <a:gd name="T19" fmla="*/ 55443438 h 22"/>
              <a:gd name="T20" fmla="*/ 27720509 w 21"/>
              <a:gd name="T21" fmla="*/ 55443438 h 22"/>
              <a:gd name="T22" fmla="*/ 27720509 w 21"/>
              <a:gd name="T23" fmla="*/ 55443438 h 22"/>
              <a:gd name="T24" fmla="*/ 52921694 w 21"/>
              <a:gd name="T25" fmla="*/ 55443438 h 22"/>
              <a:gd name="T26" fmla="*/ 52921694 w 21"/>
              <a:gd name="T27" fmla="*/ 55443438 h 22"/>
              <a:gd name="T28" fmla="*/ 52921694 w 21"/>
              <a:gd name="T29" fmla="*/ 27722513 h 22"/>
              <a:gd name="T30" fmla="*/ 52921694 w 21"/>
              <a:gd name="T31" fmla="*/ 27722513 h 22"/>
              <a:gd name="T32" fmla="*/ 52921694 w 21"/>
              <a:gd name="T33" fmla="*/ 27722513 h 22"/>
              <a:gd name="T34" fmla="*/ 52921694 w 21"/>
              <a:gd name="T35" fmla="*/ 27722513 h 22"/>
              <a:gd name="T36" fmla="*/ 27720509 w 21"/>
              <a:gd name="T37" fmla="*/ 27722513 h 22"/>
              <a:gd name="T38" fmla="*/ 27720509 w 21"/>
              <a:gd name="T39" fmla="*/ 27722513 h 22"/>
              <a:gd name="T40" fmla="*/ 0 w 21"/>
              <a:gd name="T41" fmla="*/ 27722513 h 22"/>
              <a:gd name="T42" fmla="*/ 0 w 21"/>
              <a:gd name="T43" fmla="*/ 27722513 h 22"/>
              <a:gd name="T44" fmla="*/ 0 w 21"/>
              <a:gd name="T45" fmla="*/ 27722513 h 2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 h="22">
                <a:moveTo>
                  <a:pt x="21" y="0"/>
                </a:moveTo>
                <a:lnTo>
                  <a:pt x="21" y="0"/>
                </a:lnTo>
                <a:lnTo>
                  <a:pt x="11" y="0"/>
                </a:lnTo>
                <a:lnTo>
                  <a:pt x="0" y="0"/>
                </a:lnTo>
                <a:lnTo>
                  <a:pt x="0" y="11"/>
                </a:lnTo>
                <a:lnTo>
                  <a:pt x="0" y="22"/>
                </a:lnTo>
                <a:lnTo>
                  <a:pt x="11" y="22"/>
                </a:lnTo>
                <a:lnTo>
                  <a:pt x="21" y="22"/>
                </a:lnTo>
                <a:lnTo>
                  <a:pt x="21" y="11"/>
                </a:lnTo>
                <a:lnTo>
                  <a:pt x="11" y="11"/>
                </a:lnTo>
                <a:lnTo>
                  <a:pt x="0" y="11"/>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40" name="Freeform 683"/>
          <p:cNvSpPr>
            <a:spLocks/>
          </p:cNvSpPr>
          <p:nvPr/>
        </p:nvSpPr>
        <p:spPr bwMode="auto">
          <a:xfrm>
            <a:off x="4506913" y="2879725"/>
            <a:ext cx="52387" cy="34925"/>
          </a:xfrm>
          <a:custGeom>
            <a:avLst/>
            <a:gdLst>
              <a:gd name="T0" fmla="*/ 27720660 w 33"/>
              <a:gd name="T1" fmla="*/ 0 h 22"/>
              <a:gd name="T2" fmla="*/ 27720660 w 33"/>
              <a:gd name="T3" fmla="*/ 0 h 22"/>
              <a:gd name="T4" fmla="*/ 0 w 33"/>
              <a:gd name="T5" fmla="*/ 0 h 22"/>
              <a:gd name="T6" fmla="*/ 0 w 33"/>
              <a:gd name="T7" fmla="*/ 27722513 h 22"/>
              <a:gd name="T8" fmla="*/ 0 w 33"/>
              <a:gd name="T9" fmla="*/ 27722513 h 22"/>
              <a:gd name="T10" fmla="*/ 0 w 33"/>
              <a:gd name="T11" fmla="*/ 55443438 h 22"/>
              <a:gd name="T12" fmla="*/ 27720660 w 33"/>
              <a:gd name="T13" fmla="*/ 55443438 h 22"/>
              <a:gd name="T14" fmla="*/ 27720660 w 33"/>
              <a:gd name="T15" fmla="*/ 55443438 h 22"/>
              <a:gd name="T16" fmla="*/ 55442908 w 33"/>
              <a:gd name="T17" fmla="*/ 55443438 h 22"/>
              <a:gd name="T18" fmla="*/ 55442908 w 33"/>
              <a:gd name="T19" fmla="*/ 55443438 h 22"/>
              <a:gd name="T20" fmla="*/ 83163569 w 33"/>
              <a:gd name="T21" fmla="*/ 55443438 h 22"/>
              <a:gd name="T22" fmla="*/ 83163569 w 33"/>
              <a:gd name="T23" fmla="*/ 27722513 h 22"/>
              <a:gd name="T24" fmla="*/ 83163569 w 33"/>
              <a:gd name="T25" fmla="*/ 27722513 h 22"/>
              <a:gd name="T26" fmla="*/ 83163569 w 33"/>
              <a:gd name="T27" fmla="*/ 0 h 22"/>
              <a:gd name="T28" fmla="*/ 55442908 w 33"/>
              <a:gd name="T29" fmla="*/ 0 h 22"/>
              <a:gd name="T30" fmla="*/ 55442908 w 33"/>
              <a:gd name="T31" fmla="*/ 0 h 22"/>
              <a:gd name="T32" fmla="*/ 27720660 w 33"/>
              <a:gd name="T33" fmla="*/ 0 h 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22">
                <a:moveTo>
                  <a:pt x="11" y="0"/>
                </a:moveTo>
                <a:lnTo>
                  <a:pt x="11" y="0"/>
                </a:lnTo>
                <a:lnTo>
                  <a:pt x="0" y="0"/>
                </a:lnTo>
                <a:lnTo>
                  <a:pt x="0" y="11"/>
                </a:lnTo>
                <a:lnTo>
                  <a:pt x="0" y="22"/>
                </a:lnTo>
                <a:lnTo>
                  <a:pt x="11" y="22"/>
                </a:lnTo>
                <a:lnTo>
                  <a:pt x="22" y="22"/>
                </a:lnTo>
                <a:lnTo>
                  <a:pt x="33" y="22"/>
                </a:lnTo>
                <a:lnTo>
                  <a:pt x="33" y="11"/>
                </a:lnTo>
                <a:lnTo>
                  <a:pt x="33" y="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41" name="Freeform 684"/>
          <p:cNvSpPr>
            <a:spLocks/>
          </p:cNvSpPr>
          <p:nvPr/>
        </p:nvSpPr>
        <p:spPr bwMode="auto">
          <a:xfrm>
            <a:off x="4456113" y="2879725"/>
            <a:ext cx="33337" cy="34925"/>
          </a:xfrm>
          <a:custGeom>
            <a:avLst/>
            <a:gdLst>
              <a:gd name="T0" fmla="*/ 52921694 w 21"/>
              <a:gd name="T1" fmla="*/ 0 h 22"/>
              <a:gd name="T2" fmla="*/ 52921694 w 21"/>
              <a:gd name="T3" fmla="*/ 0 h 22"/>
              <a:gd name="T4" fmla="*/ 27720509 w 21"/>
              <a:gd name="T5" fmla="*/ 0 h 22"/>
              <a:gd name="T6" fmla="*/ 27720509 w 21"/>
              <a:gd name="T7" fmla="*/ 0 h 22"/>
              <a:gd name="T8" fmla="*/ 0 w 21"/>
              <a:gd name="T9" fmla="*/ 0 h 22"/>
              <a:gd name="T10" fmla="*/ 0 w 21"/>
              <a:gd name="T11" fmla="*/ 0 h 22"/>
              <a:gd name="T12" fmla="*/ 0 w 21"/>
              <a:gd name="T13" fmla="*/ 27722513 h 22"/>
              <a:gd name="T14" fmla="*/ 0 w 21"/>
              <a:gd name="T15" fmla="*/ 27722513 h 22"/>
              <a:gd name="T16" fmla="*/ 0 w 21"/>
              <a:gd name="T17" fmla="*/ 55443438 h 22"/>
              <a:gd name="T18" fmla="*/ 0 w 21"/>
              <a:gd name="T19" fmla="*/ 55443438 h 22"/>
              <a:gd name="T20" fmla="*/ 27720509 w 21"/>
              <a:gd name="T21" fmla="*/ 55443438 h 22"/>
              <a:gd name="T22" fmla="*/ 27720509 w 21"/>
              <a:gd name="T23" fmla="*/ 55443438 h 22"/>
              <a:gd name="T24" fmla="*/ 52921694 w 21"/>
              <a:gd name="T25" fmla="*/ 55443438 h 22"/>
              <a:gd name="T26" fmla="*/ 52921694 w 21"/>
              <a:gd name="T27" fmla="*/ 55443438 h 22"/>
              <a:gd name="T28" fmla="*/ 52921694 w 21"/>
              <a:gd name="T29" fmla="*/ 27722513 h 22"/>
              <a:gd name="T30" fmla="*/ 52921694 w 21"/>
              <a:gd name="T31" fmla="*/ 27722513 h 22"/>
              <a:gd name="T32" fmla="*/ 52921694 w 21"/>
              <a:gd name="T33" fmla="*/ 27722513 h 22"/>
              <a:gd name="T34" fmla="*/ 52921694 w 21"/>
              <a:gd name="T35" fmla="*/ 27722513 h 22"/>
              <a:gd name="T36" fmla="*/ 27720509 w 21"/>
              <a:gd name="T37" fmla="*/ 27722513 h 22"/>
              <a:gd name="T38" fmla="*/ 27720509 w 21"/>
              <a:gd name="T39" fmla="*/ 27722513 h 22"/>
              <a:gd name="T40" fmla="*/ 0 w 21"/>
              <a:gd name="T41" fmla="*/ 27722513 h 22"/>
              <a:gd name="T42" fmla="*/ 0 w 21"/>
              <a:gd name="T43" fmla="*/ 27722513 h 22"/>
              <a:gd name="T44" fmla="*/ 0 w 21"/>
              <a:gd name="T45" fmla="*/ 27722513 h 2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1" h="22">
                <a:moveTo>
                  <a:pt x="21" y="0"/>
                </a:moveTo>
                <a:lnTo>
                  <a:pt x="21" y="0"/>
                </a:lnTo>
                <a:lnTo>
                  <a:pt x="11" y="0"/>
                </a:lnTo>
                <a:lnTo>
                  <a:pt x="0" y="0"/>
                </a:lnTo>
                <a:lnTo>
                  <a:pt x="0" y="11"/>
                </a:lnTo>
                <a:lnTo>
                  <a:pt x="0" y="22"/>
                </a:lnTo>
                <a:lnTo>
                  <a:pt x="11" y="22"/>
                </a:lnTo>
                <a:lnTo>
                  <a:pt x="21" y="22"/>
                </a:lnTo>
                <a:lnTo>
                  <a:pt x="21" y="11"/>
                </a:lnTo>
                <a:lnTo>
                  <a:pt x="11" y="11"/>
                </a:lnTo>
                <a:lnTo>
                  <a:pt x="0" y="11"/>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42" name="Freeform 685"/>
          <p:cNvSpPr>
            <a:spLocks/>
          </p:cNvSpPr>
          <p:nvPr/>
        </p:nvSpPr>
        <p:spPr bwMode="auto">
          <a:xfrm>
            <a:off x="4506913" y="2879725"/>
            <a:ext cx="52387" cy="34925"/>
          </a:xfrm>
          <a:custGeom>
            <a:avLst/>
            <a:gdLst>
              <a:gd name="T0" fmla="*/ 27720660 w 33"/>
              <a:gd name="T1" fmla="*/ 0 h 22"/>
              <a:gd name="T2" fmla="*/ 27720660 w 33"/>
              <a:gd name="T3" fmla="*/ 0 h 22"/>
              <a:gd name="T4" fmla="*/ 0 w 33"/>
              <a:gd name="T5" fmla="*/ 0 h 22"/>
              <a:gd name="T6" fmla="*/ 0 w 33"/>
              <a:gd name="T7" fmla="*/ 27722513 h 22"/>
              <a:gd name="T8" fmla="*/ 0 w 33"/>
              <a:gd name="T9" fmla="*/ 27722513 h 22"/>
              <a:gd name="T10" fmla="*/ 0 w 33"/>
              <a:gd name="T11" fmla="*/ 55443438 h 22"/>
              <a:gd name="T12" fmla="*/ 27720660 w 33"/>
              <a:gd name="T13" fmla="*/ 55443438 h 22"/>
              <a:gd name="T14" fmla="*/ 27720660 w 33"/>
              <a:gd name="T15" fmla="*/ 55443438 h 22"/>
              <a:gd name="T16" fmla="*/ 55442908 w 33"/>
              <a:gd name="T17" fmla="*/ 55443438 h 22"/>
              <a:gd name="T18" fmla="*/ 55442908 w 33"/>
              <a:gd name="T19" fmla="*/ 55443438 h 22"/>
              <a:gd name="T20" fmla="*/ 83163569 w 33"/>
              <a:gd name="T21" fmla="*/ 55443438 h 22"/>
              <a:gd name="T22" fmla="*/ 83163569 w 33"/>
              <a:gd name="T23" fmla="*/ 27722513 h 22"/>
              <a:gd name="T24" fmla="*/ 83163569 w 33"/>
              <a:gd name="T25" fmla="*/ 27722513 h 22"/>
              <a:gd name="T26" fmla="*/ 83163569 w 33"/>
              <a:gd name="T27" fmla="*/ 0 h 22"/>
              <a:gd name="T28" fmla="*/ 55442908 w 33"/>
              <a:gd name="T29" fmla="*/ 0 h 22"/>
              <a:gd name="T30" fmla="*/ 55442908 w 33"/>
              <a:gd name="T31" fmla="*/ 0 h 22"/>
              <a:gd name="T32" fmla="*/ 27720660 w 33"/>
              <a:gd name="T33" fmla="*/ 0 h 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22">
                <a:moveTo>
                  <a:pt x="11" y="0"/>
                </a:moveTo>
                <a:lnTo>
                  <a:pt x="11" y="0"/>
                </a:lnTo>
                <a:lnTo>
                  <a:pt x="0" y="0"/>
                </a:lnTo>
                <a:lnTo>
                  <a:pt x="0" y="11"/>
                </a:lnTo>
                <a:lnTo>
                  <a:pt x="0" y="22"/>
                </a:lnTo>
                <a:lnTo>
                  <a:pt x="11" y="22"/>
                </a:lnTo>
                <a:lnTo>
                  <a:pt x="22" y="22"/>
                </a:lnTo>
                <a:lnTo>
                  <a:pt x="33" y="22"/>
                </a:lnTo>
                <a:lnTo>
                  <a:pt x="33" y="11"/>
                </a:lnTo>
                <a:lnTo>
                  <a:pt x="33" y="0"/>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43" name="Line 686"/>
          <p:cNvSpPr>
            <a:spLocks noChangeShapeType="1"/>
          </p:cNvSpPr>
          <p:nvPr/>
        </p:nvSpPr>
        <p:spPr bwMode="auto">
          <a:xfrm>
            <a:off x="4300538" y="2879725"/>
            <a:ext cx="173037"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44" name="Line 687"/>
          <p:cNvSpPr>
            <a:spLocks noChangeShapeType="1"/>
          </p:cNvSpPr>
          <p:nvPr/>
        </p:nvSpPr>
        <p:spPr bwMode="auto">
          <a:xfrm>
            <a:off x="4300538" y="2879725"/>
            <a:ext cx="173037"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45" name="Line 688"/>
          <p:cNvSpPr>
            <a:spLocks noChangeShapeType="1"/>
          </p:cNvSpPr>
          <p:nvPr/>
        </p:nvSpPr>
        <p:spPr bwMode="auto">
          <a:xfrm flipV="1">
            <a:off x="4318000" y="3605213"/>
            <a:ext cx="33338" cy="1365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46" name="Line 689"/>
          <p:cNvSpPr>
            <a:spLocks noChangeShapeType="1"/>
          </p:cNvSpPr>
          <p:nvPr/>
        </p:nvSpPr>
        <p:spPr bwMode="auto">
          <a:xfrm flipV="1">
            <a:off x="4318000" y="3605213"/>
            <a:ext cx="33338" cy="1365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47" name="Line 690"/>
          <p:cNvSpPr>
            <a:spLocks noChangeShapeType="1"/>
          </p:cNvSpPr>
          <p:nvPr/>
        </p:nvSpPr>
        <p:spPr bwMode="auto">
          <a:xfrm flipV="1">
            <a:off x="4594225" y="3535363"/>
            <a:ext cx="1587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48" name="Line 691"/>
          <p:cNvSpPr>
            <a:spLocks noChangeShapeType="1"/>
          </p:cNvSpPr>
          <p:nvPr/>
        </p:nvSpPr>
        <p:spPr bwMode="auto">
          <a:xfrm flipV="1">
            <a:off x="4852988" y="3570288"/>
            <a:ext cx="33337"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49" name="Line 692"/>
          <p:cNvSpPr>
            <a:spLocks noChangeShapeType="1"/>
          </p:cNvSpPr>
          <p:nvPr/>
        </p:nvSpPr>
        <p:spPr bwMode="auto">
          <a:xfrm>
            <a:off x="4679950" y="3552825"/>
            <a:ext cx="138113"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50" name="Line 693"/>
          <p:cNvSpPr>
            <a:spLocks noChangeShapeType="1"/>
          </p:cNvSpPr>
          <p:nvPr/>
        </p:nvSpPr>
        <p:spPr bwMode="auto">
          <a:xfrm>
            <a:off x="4679950" y="3552825"/>
            <a:ext cx="138113"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51" name="Line 694"/>
          <p:cNvSpPr>
            <a:spLocks noChangeShapeType="1"/>
          </p:cNvSpPr>
          <p:nvPr/>
        </p:nvSpPr>
        <p:spPr bwMode="auto">
          <a:xfrm>
            <a:off x="3800475" y="3949700"/>
            <a:ext cx="120650"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52" name="Line 695"/>
          <p:cNvSpPr>
            <a:spLocks noChangeShapeType="1"/>
          </p:cNvSpPr>
          <p:nvPr/>
        </p:nvSpPr>
        <p:spPr bwMode="auto">
          <a:xfrm>
            <a:off x="3851275" y="3656013"/>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53" name="Line 696"/>
          <p:cNvSpPr>
            <a:spLocks noChangeShapeType="1"/>
          </p:cNvSpPr>
          <p:nvPr/>
        </p:nvSpPr>
        <p:spPr bwMode="auto">
          <a:xfrm>
            <a:off x="3851275" y="3656013"/>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54" name="Line 697"/>
          <p:cNvSpPr>
            <a:spLocks noChangeShapeType="1"/>
          </p:cNvSpPr>
          <p:nvPr/>
        </p:nvSpPr>
        <p:spPr bwMode="auto">
          <a:xfrm>
            <a:off x="3851275" y="4105275"/>
            <a:ext cx="69850"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55" name="Line 698"/>
          <p:cNvSpPr>
            <a:spLocks noChangeShapeType="1"/>
          </p:cNvSpPr>
          <p:nvPr/>
        </p:nvSpPr>
        <p:spPr bwMode="auto">
          <a:xfrm>
            <a:off x="3851275" y="4105275"/>
            <a:ext cx="69850"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56" name="Line 699"/>
          <p:cNvSpPr>
            <a:spLocks noChangeShapeType="1"/>
          </p:cNvSpPr>
          <p:nvPr/>
        </p:nvSpPr>
        <p:spPr bwMode="auto">
          <a:xfrm>
            <a:off x="3559175" y="3967163"/>
            <a:ext cx="120650"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57" name="Line 700"/>
          <p:cNvSpPr>
            <a:spLocks noChangeShapeType="1"/>
          </p:cNvSpPr>
          <p:nvPr/>
        </p:nvSpPr>
        <p:spPr bwMode="auto">
          <a:xfrm>
            <a:off x="3506788" y="3949700"/>
            <a:ext cx="68262"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58" name="Line 701"/>
          <p:cNvSpPr>
            <a:spLocks noChangeShapeType="1"/>
          </p:cNvSpPr>
          <p:nvPr/>
        </p:nvSpPr>
        <p:spPr bwMode="auto">
          <a:xfrm>
            <a:off x="3506788" y="3949700"/>
            <a:ext cx="523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59" name="Freeform 702"/>
          <p:cNvSpPr>
            <a:spLocks/>
          </p:cNvSpPr>
          <p:nvPr/>
        </p:nvSpPr>
        <p:spPr bwMode="auto">
          <a:xfrm>
            <a:off x="3248025" y="4121150"/>
            <a:ext cx="50800" cy="52388"/>
          </a:xfrm>
          <a:custGeom>
            <a:avLst/>
            <a:gdLst>
              <a:gd name="T0" fmla="*/ 55443438 w 32"/>
              <a:gd name="T1" fmla="*/ 0 h 33"/>
              <a:gd name="T2" fmla="*/ 0 w 32"/>
              <a:gd name="T3" fmla="*/ 0 h 33"/>
              <a:gd name="T4" fmla="*/ 0 w 32"/>
              <a:gd name="T5" fmla="*/ 27722777 h 33"/>
              <a:gd name="T6" fmla="*/ 0 w 32"/>
              <a:gd name="T7" fmla="*/ 27722777 h 33"/>
              <a:gd name="T8" fmla="*/ 27722513 w 32"/>
              <a:gd name="T9" fmla="*/ 27722777 h 33"/>
              <a:gd name="T10" fmla="*/ 27722513 w 32"/>
              <a:gd name="T11" fmla="*/ 27722777 h 33"/>
              <a:gd name="T12" fmla="*/ 55443438 w 32"/>
              <a:gd name="T13" fmla="*/ 27722777 h 33"/>
              <a:gd name="T14" fmla="*/ 55443438 w 32"/>
              <a:gd name="T15" fmla="*/ 27722777 h 33"/>
              <a:gd name="T16" fmla="*/ 80645000 w 32"/>
              <a:gd name="T17" fmla="*/ 55443967 h 33"/>
              <a:gd name="T18" fmla="*/ 80645000 w 32"/>
              <a:gd name="T19" fmla="*/ 55443967 h 33"/>
              <a:gd name="T20" fmla="*/ 55443438 w 32"/>
              <a:gd name="T21" fmla="*/ 55443967 h 33"/>
              <a:gd name="T22" fmla="*/ 55443438 w 32"/>
              <a:gd name="T23" fmla="*/ 55443967 h 33"/>
              <a:gd name="T24" fmla="*/ 27722513 w 32"/>
              <a:gd name="T25" fmla="*/ 83166744 h 33"/>
              <a:gd name="T26" fmla="*/ 27722513 w 32"/>
              <a:gd name="T27" fmla="*/ 83166744 h 33"/>
              <a:gd name="T28" fmla="*/ 0 w 32"/>
              <a:gd name="T29" fmla="*/ 55443967 h 33"/>
              <a:gd name="T30" fmla="*/ 0 w 32"/>
              <a:gd name="T31" fmla="*/ 55443967 h 33"/>
              <a:gd name="T32" fmla="*/ 0 w 32"/>
              <a:gd name="T33" fmla="*/ 55443967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3">
                <a:moveTo>
                  <a:pt x="22" y="0"/>
                </a:moveTo>
                <a:lnTo>
                  <a:pt x="0" y="0"/>
                </a:lnTo>
                <a:lnTo>
                  <a:pt x="0" y="11"/>
                </a:lnTo>
                <a:lnTo>
                  <a:pt x="11" y="11"/>
                </a:lnTo>
                <a:lnTo>
                  <a:pt x="22" y="11"/>
                </a:lnTo>
                <a:lnTo>
                  <a:pt x="32" y="22"/>
                </a:lnTo>
                <a:lnTo>
                  <a:pt x="22" y="22"/>
                </a:lnTo>
                <a:lnTo>
                  <a:pt x="11" y="33"/>
                </a:lnTo>
                <a:lnTo>
                  <a:pt x="0"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60" name="Freeform 703"/>
          <p:cNvSpPr>
            <a:spLocks/>
          </p:cNvSpPr>
          <p:nvPr/>
        </p:nvSpPr>
        <p:spPr bwMode="auto">
          <a:xfrm>
            <a:off x="3316288" y="4121150"/>
            <a:ext cx="34925" cy="52388"/>
          </a:xfrm>
          <a:custGeom>
            <a:avLst/>
            <a:gdLst>
              <a:gd name="T0" fmla="*/ 27722513 w 22"/>
              <a:gd name="T1" fmla="*/ 0 h 33"/>
              <a:gd name="T2" fmla="*/ 0 w 22"/>
              <a:gd name="T3" fmla="*/ 0 h 33"/>
              <a:gd name="T4" fmla="*/ 0 w 22"/>
              <a:gd name="T5" fmla="*/ 0 h 33"/>
              <a:gd name="T6" fmla="*/ 0 w 22"/>
              <a:gd name="T7" fmla="*/ 27722777 h 33"/>
              <a:gd name="T8" fmla="*/ 0 w 22"/>
              <a:gd name="T9" fmla="*/ 27722777 h 33"/>
              <a:gd name="T10" fmla="*/ 0 w 22"/>
              <a:gd name="T11" fmla="*/ 55443967 h 33"/>
              <a:gd name="T12" fmla="*/ 0 w 22"/>
              <a:gd name="T13" fmla="*/ 55443967 h 33"/>
              <a:gd name="T14" fmla="*/ 27722513 w 22"/>
              <a:gd name="T15" fmla="*/ 83166744 h 33"/>
              <a:gd name="T16" fmla="*/ 27722513 w 22"/>
              <a:gd name="T17" fmla="*/ 83166744 h 33"/>
              <a:gd name="T18" fmla="*/ 55443438 w 22"/>
              <a:gd name="T19" fmla="*/ 55443967 h 33"/>
              <a:gd name="T20" fmla="*/ 55443438 w 22"/>
              <a:gd name="T21" fmla="*/ 55443967 h 33"/>
              <a:gd name="T22" fmla="*/ 55443438 w 22"/>
              <a:gd name="T23" fmla="*/ 27722777 h 33"/>
              <a:gd name="T24" fmla="*/ 55443438 w 22"/>
              <a:gd name="T25" fmla="*/ 27722777 h 33"/>
              <a:gd name="T26" fmla="*/ 55443438 w 22"/>
              <a:gd name="T27" fmla="*/ 0 h 33"/>
              <a:gd name="T28" fmla="*/ 55443438 w 22"/>
              <a:gd name="T29" fmla="*/ 0 h 33"/>
              <a:gd name="T30" fmla="*/ 27722513 w 22"/>
              <a:gd name="T31" fmla="*/ 0 h 33"/>
              <a:gd name="T32" fmla="*/ 27722513 w 22"/>
              <a:gd name="T33" fmla="*/ 0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3">
                <a:moveTo>
                  <a:pt x="11" y="0"/>
                </a:moveTo>
                <a:lnTo>
                  <a:pt x="0" y="0"/>
                </a:lnTo>
                <a:lnTo>
                  <a:pt x="0" y="11"/>
                </a:lnTo>
                <a:lnTo>
                  <a:pt x="0" y="22"/>
                </a:lnTo>
                <a:lnTo>
                  <a:pt x="11" y="33"/>
                </a:lnTo>
                <a:lnTo>
                  <a:pt x="22" y="22"/>
                </a:lnTo>
                <a:lnTo>
                  <a:pt x="22"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61" name="Line 704"/>
          <p:cNvSpPr>
            <a:spLocks noChangeShapeType="1"/>
          </p:cNvSpPr>
          <p:nvPr/>
        </p:nvSpPr>
        <p:spPr bwMode="auto">
          <a:xfrm>
            <a:off x="3609975" y="4241800"/>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62" name="Line 705"/>
          <p:cNvSpPr>
            <a:spLocks noChangeShapeType="1"/>
          </p:cNvSpPr>
          <p:nvPr/>
        </p:nvSpPr>
        <p:spPr bwMode="auto">
          <a:xfrm>
            <a:off x="3609975" y="4241800"/>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63" name="Line 706"/>
          <p:cNvSpPr>
            <a:spLocks noChangeShapeType="1"/>
          </p:cNvSpPr>
          <p:nvPr/>
        </p:nvSpPr>
        <p:spPr bwMode="auto">
          <a:xfrm flipH="1">
            <a:off x="3386138" y="4138613"/>
            <a:ext cx="857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64" name="Line 707"/>
          <p:cNvSpPr>
            <a:spLocks noChangeShapeType="1"/>
          </p:cNvSpPr>
          <p:nvPr/>
        </p:nvSpPr>
        <p:spPr bwMode="auto">
          <a:xfrm>
            <a:off x="3575050" y="4225925"/>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65" name="Line 708"/>
          <p:cNvSpPr>
            <a:spLocks noChangeShapeType="1"/>
          </p:cNvSpPr>
          <p:nvPr/>
        </p:nvSpPr>
        <p:spPr bwMode="auto">
          <a:xfrm>
            <a:off x="3506788" y="4191000"/>
            <a:ext cx="52387"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66" name="Line 709"/>
          <p:cNvSpPr>
            <a:spLocks noChangeShapeType="1"/>
          </p:cNvSpPr>
          <p:nvPr/>
        </p:nvSpPr>
        <p:spPr bwMode="auto">
          <a:xfrm>
            <a:off x="3695700" y="4294188"/>
            <a:ext cx="17463"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67" name="Line 710"/>
          <p:cNvSpPr>
            <a:spLocks noChangeShapeType="1"/>
          </p:cNvSpPr>
          <p:nvPr/>
        </p:nvSpPr>
        <p:spPr bwMode="auto">
          <a:xfrm>
            <a:off x="3679825" y="4276725"/>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68" name="Line 711"/>
          <p:cNvSpPr>
            <a:spLocks noChangeShapeType="1"/>
          </p:cNvSpPr>
          <p:nvPr/>
        </p:nvSpPr>
        <p:spPr bwMode="auto">
          <a:xfrm>
            <a:off x="3592513" y="3984625"/>
            <a:ext cx="34925"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69" name="Line 712"/>
          <p:cNvSpPr>
            <a:spLocks noChangeShapeType="1"/>
          </p:cNvSpPr>
          <p:nvPr/>
        </p:nvSpPr>
        <p:spPr bwMode="auto">
          <a:xfrm>
            <a:off x="3592513" y="4000500"/>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70" name="Line 713"/>
          <p:cNvSpPr>
            <a:spLocks noChangeShapeType="1"/>
          </p:cNvSpPr>
          <p:nvPr/>
        </p:nvSpPr>
        <p:spPr bwMode="auto">
          <a:xfrm>
            <a:off x="3436938" y="3967163"/>
            <a:ext cx="12223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71" name="Line 714"/>
          <p:cNvSpPr>
            <a:spLocks noChangeShapeType="1"/>
          </p:cNvSpPr>
          <p:nvPr/>
        </p:nvSpPr>
        <p:spPr bwMode="auto">
          <a:xfrm flipH="1">
            <a:off x="3386138" y="3967163"/>
            <a:ext cx="8572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72" name="Line 715"/>
          <p:cNvSpPr>
            <a:spLocks noChangeShapeType="1"/>
          </p:cNvSpPr>
          <p:nvPr/>
        </p:nvSpPr>
        <p:spPr bwMode="auto">
          <a:xfrm>
            <a:off x="3679825" y="4035425"/>
            <a:ext cx="5080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73" name="Line 716"/>
          <p:cNvSpPr>
            <a:spLocks noChangeShapeType="1"/>
          </p:cNvSpPr>
          <p:nvPr/>
        </p:nvSpPr>
        <p:spPr bwMode="auto">
          <a:xfrm>
            <a:off x="3679825" y="4035425"/>
            <a:ext cx="5080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74" name="Line 717"/>
          <p:cNvSpPr>
            <a:spLocks noChangeShapeType="1"/>
          </p:cNvSpPr>
          <p:nvPr/>
        </p:nvSpPr>
        <p:spPr bwMode="auto">
          <a:xfrm>
            <a:off x="3730625" y="4052888"/>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75" name="Line 718"/>
          <p:cNvSpPr>
            <a:spLocks noChangeShapeType="1"/>
          </p:cNvSpPr>
          <p:nvPr/>
        </p:nvSpPr>
        <p:spPr bwMode="auto">
          <a:xfrm>
            <a:off x="3765550" y="4070350"/>
            <a:ext cx="682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76" name="Line 719"/>
          <p:cNvSpPr>
            <a:spLocks noChangeShapeType="1"/>
          </p:cNvSpPr>
          <p:nvPr/>
        </p:nvSpPr>
        <p:spPr bwMode="auto">
          <a:xfrm>
            <a:off x="3765550" y="4070350"/>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77" name="Line 720"/>
          <p:cNvSpPr>
            <a:spLocks noChangeShapeType="1"/>
          </p:cNvSpPr>
          <p:nvPr/>
        </p:nvSpPr>
        <p:spPr bwMode="auto">
          <a:xfrm>
            <a:off x="3627438" y="4000500"/>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78" name="Line 721"/>
          <p:cNvSpPr>
            <a:spLocks noChangeShapeType="1"/>
          </p:cNvSpPr>
          <p:nvPr/>
        </p:nvSpPr>
        <p:spPr bwMode="auto">
          <a:xfrm>
            <a:off x="3627438" y="4017963"/>
            <a:ext cx="17462"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79" name="Freeform 722"/>
          <p:cNvSpPr>
            <a:spLocks/>
          </p:cNvSpPr>
          <p:nvPr/>
        </p:nvSpPr>
        <p:spPr bwMode="auto">
          <a:xfrm>
            <a:off x="3248025" y="3759200"/>
            <a:ext cx="34925" cy="52388"/>
          </a:xfrm>
          <a:custGeom>
            <a:avLst/>
            <a:gdLst>
              <a:gd name="T0" fmla="*/ 55443438 w 22"/>
              <a:gd name="T1" fmla="*/ 27722777 h 33"/>
              <a:gd name="T2" fmla="*/ 55443438 w 22"/>
              <a:gd name="T3" fmla="*/ 0 h 33"/>
              <a:gd name="T4" fmla="*/ 27722513 w 22"/>
              <a:gd name="T5" fmla="*/ 0 h 33"/>
              <a:gd name="T6" fmla="*/ 27722513 w 22"/>
              <a:gd name="T7" fmla="*/ 0 h 33"/>
              <a:gd name="T8" fmla="*/ 0 w 22"/>
              <a:gd name="T9" fmla="*/ 0 h 33"/>
              <a:gd name="T10" fmla="*/ 0 w 22"/>
              <a:gd name="T11" fmla="*/ 27722777 h 33"/>
              <a:gd name="T12" fmla="*/ 0 w 22"/>
              <a:gd name="T13" fmla="*/ 27722777 h 33"/>
              <a:gd name="T14" fmla="*/ 0 w 22"/>
              <a:gd name="T15" fmla="*/ 55443967 h 33"/>
              <a:gd name="T16" fmla="*/ 0 w 22"/>
              <a:gd name="T17" fmla="*/ 55443967 h 33"/>
              <a:gd name="T18" fmla="*/ 0 w 22"/>
              <a:gd name="T19" fmla="*/ 83166744 h 33"/>
              <a:gd name="T20" fmla="*/ 27722513 w 22"/>
              <a:gd name="T21" fmla="*/ 83166744 h 33"/>
              <a:gd name="T22" fmla="*/ 27722513 w 22"/>
              <a:gd name="T23" fmla="*/ 83166744 h 33"/>
              <a:gd name="T24" fmla="*/ 55443438 w 22"/>
              <a:gd name="T25" fmla="*/ 83166744 h 33"/>
              <a:gd name="T26" fmla="*/ 55443438 w 22"/>
              <a:gd name="T27" fmla="*/ 55443967 h 33"/>
              <a:gd name="T28" fmla="*/ 55443438 w 22"/>
              <a:gd name="T29" fmla="*/ 55443967 h 33"/>
              <a:gd name="T30" fmla="*/ 55443438 w 22"/>
              <a:gd name="T31" fmla="*/ 55443967 h 33"/>
              <a:gd name="T32" fmla="*/ 55443438 w 22"/>
              <a:gd name="T33" fmla="*/ 55443967 h 33"/>
              <a:gd name="T34" fmla="*/ 55443438 w 22"/>
              <a:gd name="T35" fmla="*/ 27722777 h 33"/>
              <a:gd name="T36" fmla="*/ 27722513 w 22"/>
              <a:gd name="T37" fmla="*/ 27722777 h 33"/>
              <a:gd name="T38" fmla="*/ 27722513 w 22"/>
              <a:gd name="T39" fmla="*/ 27722777 h 33"/>
              <a:gd name="T40" fmla="*/ 0 w 22"/>
              <a:gd name="T41" fmla="*/ 27722777 h 33"/>
              <a:gd name="T42" fmla="*/ 0 w 22"/>
              <a:gd name="T43" fmla="*/ 55443967 h 33"/>
              <a:gd name="T44" fmla="*/ 0 w 22"/>
              <a:gd name="T45" fmla="*/ 55443967 h 3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2" h="33">
                <a:moveTo>
                  <a:pt x="22" y="11"/>
                </a:moveTo>
                <a:lnTo>
                  <a:pt x="22" y="0"/>
                </a:lnTo>
                <a:lnTo>
                  <a:pt x="11" y="0"/>
                </a:lnTo>
                <a:lnTo>
                  <a:pt x="0" y="0"/>
                </a:lnTo>
                <a:lnTo>
                  <a:pt x="0" y="11"/>
                </a:lnTo>
                <a:lnTo>
                  <a:pt x="0" y="22"/>
                </a:lnTo>
                <a:lnTo>
                  <a:pt x="0" y="33"/>
                </a:lnTo>
                <a:lnTo>
                  <a:pt x="11" y="33"/>
                </a:lnTo>
                <a:lnTo>
                  <a:pt x="22" y="33"/>
                </a:lnTo>
                <a:lnTo>
                  <a:pt x="22" y="22"/>
                </a:lnTo>
                <a:lnTo>
                  <a:pt x="22" y="11"/>
                </a:lnTo>
                <a:lnTo>
                  <a:pt x="11" y="11"/>
                </a:lnTo>
                <a:lnTo>
                  <a:pt x="0" y="11"/>
                </a:lnTo>
                <a:lnTo>
                  <a:pt x="0"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80" name="Freeform 723"/>
          <p:cNvSpPr>
            <a:spLocks/>
          </p:cNvSpPr>
          <p:nvPr/>
        </p:nvSpPr>
        <p:spPr bwMode="auto">
          <a:xfrm>
            <a:off x="3316288" y="3759200"/>
            <a:ext cx="34925" cy="52388"/>
          </a:xfrm>
          <a:custGeom>
            <a:avLst/>
            <a:gdLst>
              <a:gd name="T0" fmla="*/ 27722513 w 22"/>
              <a:gd name="T1" fmla="*/ 0 h 33"/>
              <a:gd name="T2" fmla="*/ 0 w 22"/>
              <a:gd name="T3" fmla="*/ 0 h 33"/>
              <a:gd name="T4" fmla="*/ 0 w 22"/>
              <a:gd name="T5" fmla="*/ 27722777 h 33"/>
              <a:gd name="T6" fmla="*/ 0 w 22"/>
              <a:gd name="T7" fmla="*/ 27722777 h 33"/>
              <a:gd name="T8" fmla="*/ 0 w 22"/>
              <a:gd name="T9" fmla="*/ 55443967 h 33"/>
              <a:gd name="T10" fmla="*/ 0 w 22"/>
              <a:gd name="T11" fmla="*/ 55443967 h 33"/>
              <a:gd name="T12" fmla="*/ 0 w 22"/>
              <a:gd name="T13" fmla="*/ 83166744 h 33"/>
              <a:gd name="T14" fmla="*/ 27722513 w 22"/>
              <a:gd name="T15" fmla="*/ 83166744 h 33"/>
              <a:gd name="T16" fmla="*/ 27722513 w 22"/>
              <a:gd name="T17" fmla="*/ 83166744 h 33"/>
              <a:gd name="T18" fmla="*/ 55443438 w 22"/>
              <a:gd name="T19" fmla="*/ 83166744 h 33"/>
              <a:gd name="T20" fmla="*/ 55443438 w 22"/>
              <a:gd name="T21" fmla="*/ 55443967 h 33"/>
              <a:gd name="T22" fmla="*/ 55443438 w 22"/>
              <a:gd name="T23" fmla="*/ 55443967 h 33"/>
              <a:gd name="T24" fmla="*/ 55443438 w 22"/>
              <a:gd name="T25" fmla="*/ 27722777 h 33"/>
              <a:gd name="T26" fmla="*/ 55443438 w 22"/>
              <a:gd name="T27" fmla="*/ 27722777 h 33"/>
              <a:gd name="T28" fmla="*/ 55443438 w 22"/>
              <a:gd name="T29" fmla="*/ 0 h 33"/>
              <a:gd name="T30" fmla="*/ 27722513 w 22"/>
              <a:gd name="T31" fmla="*/ 0 h 33"/>
              <a:gd name="T32" fmla="*/ 27722513 w 22"/>
              <a:gd name="T33" fmla="*/ 0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3">
                <a:moveTo>
                  <a:pt x="11" y="0"/>
                </a:moveTo>
                <a:lnTo>
                  <a:pt x="0" y="0"/>
                </a:lnTo>
                <a:lnTo>
                  <a:pt x="0" y="11"/>
                </a:lnTo>
                <a:lnTo>
                  <a:pt x="0" y="22"/>
                </a:lnTo>
                <a:lnTo>
                  <a:pt x="0" y="33"/>
                </a:lnTo>
                <a:lnTo>
                  <a:pt x="11" y="33"/>
                </a:lnTo>
                <a:lnTo>
                  <a:pt x="22" y="33"/>
                </a:lnTo>
                <a:lnTo>
                  <a:pt x="22" y="22"/>
                </a:lnTo>
                <a:lnTo>
                  <a:pt x="22"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681" name="Line 724"/>
          <p:cNvSpPr>
            <a:spLocks noChangeShapeType="1"/>
          </p:cNvSpPr>
          <p:nvPr/>
        </p:nvSpPr>
        <p:spPr bwMode="auto">
          <a:xfrm flipH="1">
            <a:off x="3386138" y="3794125"/>
            <a:ext cx="857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82" name="Line 725"/>
          <p:cNvSpPr>
            <a:spLocks noChangeShapeType="1"/>
          </p:cNvSpPr>
          <p:nvPr/>
        </p:nvSpPr>
        <p:spPr bwMode="auto">
          <a:xfrm flipV="1">
            <a:off x="3679825" y="3949700"/>
            <a:ext cx="12065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83" name="Line 726"/>
          <p:cNvSpPr>
            <a:spLocks noChangeShapeType="1"/>
          </p:cNvSpPr>
          <p:nvPr/>
        </p:nvSpPr>
        <p:spPr bwMode="auto">
          <a:xfrm>
            <a:off x="3783013" y="3621088"/>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84" name="Line 727"/>
          <p:cNvSpPr>
            <a:spLocks noChangeShapeType="1"/>
          </p:cNvSpPr>
          <p:nvPr/>
        </p:nvSpPr>
        <p:spPr bwMode="auto">
          <a:xfrm>
            <a:off x="3765550" y="3621088"/>
            <a:ext cx="17463"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85" name="Line 728"/>
          <p:cNvSpPr>
            <a:spLocks noChangeShapeType="1"/>
          </p:cNvSpPr>
          <p:nvPr/>
        </p:nvSpPr>
        <p:spPr bwMode="auto">
          <a:xfrm>
            <a:off x="3765550" y="3621088"/>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86" name="Line 729"/>
          <p:cNvSpPr>
            <a:spLocks noChangeShapeType="1"/>
          </p:cNvSpPr>
          <p:nvPr/>
        </p:nvSpPr>
        <p:spPr bwMode="auto">
          <a:xfrm>
            <a:off x="3765550" y="3621088"/>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87" name="Line 730"/>
          <p:cNvSpPr>
            <a:spLocks noChangeShapeType="1"/>
          </p:cNvSpPr>
          <p:nvPr/>
        </p:nvSpPr>
        <p:spPr bwMode="auto">
          <a:xfrm flipV="1">
            <a:off x="4265613" y="3862388"/>
            <a:ext cx="17462" cy="1381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88" name="Line 731"/>
          <p:cNvSpPr>
            <a:spLocks noChangeShapeType="1"/>
          </p:cNvSpPr>
          <p:nvPr/>
        </p:nvSpPr>
        <p:spPr bwMode="auto">
          <a:xfrm flipV="1">
            <a:off x="4265613" y="3862388"/>
            <a:ext cx="17462" cy="1381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89" name="Line 732"/>
          <p:cNvSpPr>
            <a:spLocks noChangeShapeType="1"/>
          </p:cNvSpPr>
          <p:nvPr/>
        </p:nvSpPr>
        <p:spPr bwMode="auto">
          <a:xfrm flipV="1">
            <a:off x="4506913" y="3897313"/>
            <a:ext cx="17462"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90" name="Line 733"/>
          <p:cNvSpPr>
            <a:spLocks noChangeShapeType="1"/>
          </p:cNvSpPr>
          <p:nvPr/>
        </p:nvSpPr>
        <p:spPr bwMode="auto">
          <a:xfrm flipV="1">
            <a:off x="4748213" y="3879850"/>
            <a:ext cx="52387" cy="1047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91" name="Line 734"/>
          <p:cNvSpPr>
            <a:spLocks noChangeShapeType="1"/>
          </p:cNvSpPr>
          <p:nvPr/>
        </p:nvSpPr>
        <p:spPr bwMode="auto">
          <a:xfrm>
            <a:off x="4559300" y="3949700"/>
            <a:ext cx="138113"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92" name="Line 735"/>
          <p:cNvSpPr>
            <a:spLocks noChangeShapeType="1"/>
          </p:cNvSpPr>
          <p:nvPr/>
        </p:nvSpPr>
        <p:spPr bwMode="auto">
          <a:xfrm>
            <a:off x="4559300" y="3967163"/>
            <a:ext cx="138113"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93" name="Line 736"/>
          <p:cNvSpPr>
            <a:spLocks noChangeShapeType="1"/>
          </p:cNvSpPr>
          <p:nvPr/>
        </p:nvSpPr>
        <p:spPr bwMode="auto">
          <a:xfrm flipV="1">
            <a:off x="4438650" y="4087813"/>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94" name="Line 737"/>
          <p:cNvSpPr>
            <a:spLocks noChangeShapeType="1"/>
          </p:cNvSpPr>
          <p:nvPr/>
        </p:nvSpPr>
        <p:spPr bwMode="auto">
          <a:xfrm flipV="1">
            <a:off x="4213225" y="4121150"/>
            <a:ext cx="17463"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95" name="Line 738"/>
          <p:cNvSpPr>
            <a:spLocks noChangeShapeType="1"/>
          </p:cNvSpPr>
          <p:nvPr/>
        </p:nvSpPr>
        <p:spPr bwMode="auto">
          <a:xfrm flipV="1">
            <a:off x="4213225" y="4121150"/>
            <a:ext cx="17463"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96" name="Line 739"/>
          <p:cNvSpPr>
            <a:spLocks noChangeShapeType="1"/>
          </p:cNvSpPr>
          <p:nvPr/>
        </p:nvSpPr>
        <p:spPr bwMode="auto">
          <a:xfrm>
            <a:off x="4092575" y="4191000"/>
            <a:ext cx="12065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97" name="Line 740"/>
          <p:cNvSpPr>
            <a:spLocks noChangeShapeType="1"/>
          </p:cNvSpPr>
          <p:nvPr/>
        </p:nvSpPr>
        <p:spPr bwMode="auto">
          <a:xfrm>
            <a:off x="4092575" y="4208463"/>
            <a:ext cx="120650"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98" name="Line 741"/>
          <p:cNvSpPr>
            <a:spLocks noChangeShapeType="1"/>
          </p:cNvSpPr>
          <p:nvPr/>
        </p:nvSpPr>
        <p:spPr bwMode="auto">
          <a:xfrm>
            <a:off x="3971925" y="4156075"/>
            <a:ext cx="349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699" name="Line 742"/>
          <p:cNvSpPr>
            <a:spLocks noChangeShapeType="1"/>
          </p:cNvSpPr>
          <p:nvPr/>
        </p:nvSpPr>
        <p:spPr bwMode="auto">
          <a:xfrm>
            <a:off x="3938588" y="4138613"/>
            <a:ext cx="33337"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00" name="Line 743"/>
          <p:cNvSpPr>
            <a:spLocks noChangeShapeType="1"/>
          </p:cNvSpPr>
          <p:nvPr/>
        </p:nvSpPr>
        <p:spPr bwMode="auto">
          <a:xfrm>
            <a:off x="3971925" y="4156075"/>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01" name="Line 744"/>
          <p:cNvSpPr>
            <a:spLocks noChangeShapeType="1"/>
          </p:cNvSpPr>
          <p:nvPr/>
        </p:nvSpPr>
        <p:spPr bwMode="auto">
          <a:xfrm>
            <a:off x="3938588" y="4138613"/>
            <a:ext cx="33337"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02" name="Line 745"/>
          <p:cNvSpPr>
            <a:spLocks noChangeShapeType="1"/>
          </p:cNvSpPr>
          <p:nvPr/>
        </p:nvSpPr>
        <p:spPr bwMode="auto">
          <a:xfrm>
            <a:off x="4041775" y="4173538"/>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03" name="Line 746"/>
          <p:cNvSpPr>
            <a:spLocks noChangeShapeType="1"/>
          </p:cNvSpPr>
          <p:nvPr/>
        </p:nvSpPr>
        <p:spPr bwMode="auto">
          <a:xfrm>
            <a:off x="4041775" y="4173538"/>
            <a:ext cx="5080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04" name="Line 747"/>
          <p:cNvSpPr>
            <a:spLocks noChangeShapeType="1"/>
          </p:cNvSpPr>
          <p:nvPr/>
        </p:nvSpPr>
        <p:spPr bwMode="auto">
          <a:xfrm flipV="1">
            <a:off x="4403725" y="4208463"/>
            <a:ext cx="34925"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05" name="Line 748"/>
          <p:cNvSpPr>
            <a:spLocks noChangeShapeType="1"/>
          </p:cNvSpPr>
          <p:nvPr/>
        </p:nvSpPr>
        <p:spPr bwMode="auto">
          <a:xfrm>
            <a:off x="4213225" y="4241800"/>
            <a:ext cx="12223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06" name="Line 749"/>
          <p:cNvSpPr>
            <a:spLocks noChangeShapeType="1"/>
          </p:cNvSpPr>
          <p:nvPr/>
        </p:nvSpPr>
        <p:spPr bwMode="auto">
          <a:xfrm>
            <a:off x="4213225" y="4241800"/>
            <a:ext cx="122238"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07" name="Line 750"/>
          <p:cNvSpPr>
            <a:spLocks noChangeShapeType="1"/>
          </p:cNvSpPr>
          <p:nvPr/>
        </p:nvSpPr>
        <p:spPr bwMode="auto">
          <a:xfrm flipV="1">
            <a:off x="4230688" y="4000500"/>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08" name="Line 751"/>
          <p:cNvSpPr>
            <a:spLocks noChangeShapeType="1"/>
          </p:cNvSpPr>
          <p:nvPr/>
        </p:nvSpPr>
        <p:spPr bwMode="auto">
          <a:xfrm flipV="1">
            <a:off x="4230688" y="4000500"/>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09" name="Line 752"/>
          <p:cNvSpPr>
            <a:spLocks noChangeShapeType="1"/>
          </p:cNvSpPr>
          <p:nvPr/>
        </p:nvSpPr>
        <p:spPr bwMode="auto">
          <a:xfrm flipV="1">
            <a:off x="4697413" y="4070350"/>
            <a:ext cx="34925"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10" name="Line 753"/>
          <p:cNvSpPr>
            <a:spLocks noChangeShapeType="1"/>
          </p:cNvSpPr>
          <p:nvPr/>
        </p:nvSpPr>
        <p:spPr bwMode="auto">
          <a:xfrm flipV="1">
            <a:off x="4938713" y="4138613"/>
            <a:ext cx="34925"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11" name="Line 754"/>
          <p:cNvSpPr>
            <a:spLocks noChangeShapeType="1"/>
          </p:cNvSpPr>
          <p:nvPr/>
        </p:nvSpPr>
        <p:spPr bwMode="auto">
          <a:xfrm>
            <a:off x="4818063" y="4070350"/>
            <a:ext cx="138112"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12" name="Line 755"/>
          <p:cNvSpPr>
            <a:spLocks noChangeShapeType="1"/>
          </p:cNvSpPr>
          <p:nvPr/>
        </p:nvSpPr>
        <p:spPr bwMode="auto">
          <a:xfrm>
            <a:off x="4818063" y="4070350"/>
            <a:ext cx="120650"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13" name="Line 756"/>
          <p:cNvSpPr>
            <a:spLocks noChangeShapeType="1"/>
          </p:cNvSpPr>
          <p:nvPr/>
        </p:nvSpPr>
        <p:spPr bwMode="auto">
          <a:xfrm flipV="1">
            <a:off x="4645025" y="4173538"/>
            <a:ext cx="52388"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14" name="Line 757"/>
          <p:cNvSpPr>
            <a:spLocks noChangeShapeType="1"/>
          </p:cNvSpPr>
          <p:nvPr/>
        </p:nvSpPr>
        <p:spPr bwMode="auto">
          <a:xfrm flipV="1">
            <a:off x="4903788" y="4225925"/>
            <a:ext cx="3492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15" name="Line 758"/>
          <p:cNvSpPr>
            <a:spLocks noChangeShapeType="1"/>
          </p:cNvSpPr>
          <p:nvPr/>
        </p:nvSpPr>
        <p:spPr bwMode="auto">
          <a:xfrm>
            <a:off x="4991100" y="4156075"/>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16" name="Line 759"/>
          <p:cNvSpPr>
            <a:spLocks noChangeShapeType="1"/>
          </p:cNvSpPr>
          <p:nvPr/>
        </p:nvSpPr>
        <p:spPr bwMode="auto">
          <a:xfrm flipV="1">
            <a:off x="4732338" y="3984625"/>
            <a:ext cx="1587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17" name="Line 760"/>
          <p:cNvSpPr>
            <a:spLocks noChangeShapeType="1"/>
          </p:cNvSpPr>
          <p:nvPr/>
        </p:nvSpPr>
        <p:spPr bwMode="auto">
          <a:xfrm>
            <a:off x="4697413" y="4017963"/>
            <a:ext cx="120650"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18" name="Line 761"/>
          <p:cNvSpPr>
            <a:spLocks noChangeShapeType="1"/>
          </p:cNvSpPr>
          <p:nvPr/>
        </p:nvSpPr>
        <p:spPr bwMode="auto">
          <a:xfrm>
            <a:off x="4697413" y="4017963"/>
            <a:ext cx="120650"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19" name="Line 762"/>
          <p:cNvSpPr>
            <a:spLocks noChangeShapeType="1"/>
          </p:cNvSpPr>
          <p:nvPr/>
        </p:nvSpPr>
        <p:spPr bwMode="auto">
          <a:xfrm flipV="1">
            <a:off x="4473575" y="3984625"/>
            <a:ext cx="33338"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20" name="Line 763"/>
          <p:cNvSpPr>
            <a:spLocks noChangeShapeType="1"/>
          </p:cNvSpPr>
          <p:nvPr/>
        </p:nvSpPr>
        <p:spPr bwMode="auto">
          <a:xfrm>
            <a:off x="4852988" y="4035425"/>
            <a:ext cx="3333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21" name="Line 764"/>
          <p:cNvSpPr>
            <a:spLocks noChangeShapeType="1"/>
          </p:cNvSpPr>
          <p:nvPr/>
        </p:nvSpPr>
        <p:spPr bwMode="auto">
          <a:xfrm>
            <a:off x="4956175" y="4121150"/>
            <a:ext cx="174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22" name="Line 765"/>
          <p:cNvSpPr>
            <a:spLocks noChangeShapeType="1"/>
          </p:cNvSpPr>
          <p:nvPr/>
        </p:nvSpPr>
        <p:spPr bwMode="auto">
          <a:xfrm>
            <a:off x="4921250" y="4105275"/>
            <a:ext cx="34925"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23" name="Line 766"/>
          <p:cNvSpPr>
            <a:spLocks noChangeShapeType="1"/>
          </p:cNvSpPr>
          <p:nvPr/>
        </p:nvSpPr>
        <p:spPr bwMode="auto">
          <a:xfrm>
            <a:off x="4903788" y="408781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24" name="Line 767"/>
          <p:cNvSpPr>
            <a:spLocks noChangeShapeType="1"/>
          </p:cNvSpPr>
          <p:nvPr/>
        </p:nvSpPr>
        <p:spPr bwMode="auto">
          <a:xfrm>
            <a:off x="4852988" y="4035425"/>
            <a:ext cx="15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25" name="Line 768"/>
          <p:cNvSpPr>
            <a:spLocks noChangeShapeType="1"/>
          </p:cNvSpPr>
          <p:nvPr/>
        </p:nvSpPr>
        <p:spPr bwMode="auto">
          <a:xfrm>
            <a:off x="4818063" y="401796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26" name="Line 769"/>
          <p:cNvSpPr>
            <a:spLocks noChangeShapeType="1"/>
          </p:cNvSpPr>
          <p:nvPr/>
        </p:nvSpPr>
        <p:spPr bwMode="auto">
          <a:xfrm>
            <a:off x="4765675" y="3967163"/>
            <a:ext cx="3492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27" name="Line 770"/>
          <p:cNvSpPr>
            <a:spLocks noChangeShapeType="1"/>
          </p:cNvSpPr>
          <p:nvPr/>
        </p:nvSpPr>
        <p:spPr bwMode="auto">
          <a:xfrm flipV="1">
            <a:off x="4403725" y="3862388"/>
            <a:ext cx="1206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28" name="Line 771"/>
          <p:cNvSpPr>
            <a:spLocks noChangeShapeType="1"/>
          </p:cNvSpPr>
          <p:nvPr/>
        </p:nvSpPr>
        <p:spPr bwMode="auto">
          <a:xfrm>
            <a:off x="4456113" y="377666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29" name="Line 772"/>
          <p:cNvSpPr>
            <a:spLocks noChangeShapeType="1"/>
          </p:cNvSpPr>
          <p:nvPr/>
        </p:nvSpPr>
        <p:spPr bwMode="auto">
          <a:xfrm>
            <a:off x="4438650" y="3897313"/>
            <a:ext cx="120650"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30" name="Line 773"/>
          <p:cNvSpPr>
            <a:spLocks noChangeShapeType="1"/>
          </p:cNvSpPr>
          <p:nvPr/>
        </p:nvSpPr>
        <p:spPr bwMode="auto">
          <a:xfrm>
            <a:off x="4438650" y="3897313"/>
            <a:ext cx="120650"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31" name="Line 774"/>
          <p:cNvSpPr>
            <a:spLocks noChangeShapeType="1"/>
          </p:cNvSpPr>
          <p:nvPr/>
        </p:nvSpPr>
        <p:spPr bwMode="auto">
          <a:xfrm flipV="1">
            <a:off x="4283075" y="3741738"/>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32" name="Line 775"/>
          <p:cNvSpPr>
            <a:spLocks noChangeShapeType="1"/>
          </p:cNvSpPr>
          <p:nvPr/>
        </p:nvSpPr>
        <p:spPr bwMode="auto">
          <a:xfrm flipV="1">
            <a:off x="4283075" y="3741738"/>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33" name="Line 776"/>
          <p:cNvSpPr>
            <a:spLocks noChangeShapeType="1"/>
          </p:cNvSpPr>
          <p:nvPr/>
        </p:nvSpPr>
        <p:spPr bwMode="auto">
          <a:xfrm>
            <a:off x="4110038" y="3776663"/>
            <a:ext cx="52387"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34" name="Line 777"/>
          <p:cNvSpPr>
            <a:spLocks noChangeShapeType="1"/>
          </p:cNvSpPr>
          <p:nvPr/>
        </p:nvSpPr>
        <p:spPr bwMode="auto">
          <a:xfrm>
            <a:off x="4110038" y="3776663"/>
            <a:ext cx="52387"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35" name="Line 778"/>
          <p:cNvSpPr>
            <a:spLocks noChangeShapeType="1"/>
          </p:cNvSpPr>
          <p:nvPr/>
        </p:nvSpPr>
        <p:spPr bwMode="auto">
          <a:xfrm flipV="1">
            <a:off x="4162425" y="3914775"/>
            <a:ext cx="12065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36" name="Line 779"/>
          <p:cNvSpPr>
            <a:spLocks noChangeShapeType="1"/>
          </p:cNvSpPr>
          <p:nvPr/>
        </p:nvSpPr>
        <p:spPr bwMode="auto">
          <a:xfrm>
            <a:off x="4162425" y="3794125"/>
            <a:ext cx="138113"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37" name="Line 780"/>
          <p:cNvSpPr>
            <a:spLocks noChangeShapeType="1"/>
          </p:cNvSpPr>
          <p:nvPr/>
        </p:nvSpPr>
        <p:spPr bwMode="auto">
          <a:xfrm>
            <a:off x="4162425" y="3794125"/>
            <a:ext cx="138113"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38" name="Freeform 781"/>
          <p:cNvSpPr>
            <a:spLocks/>
          </p:cNvSpPr>
          <p:nvPr/>
        </p:nvSpPr>
        <p:spPr bwMode="auto">
          <a:xfrm>
            <a:off x="3921125" y="3932238"/>
            <a:ext cx="241300" cy="17462"/>
          </a:xfrm>
          <a:custGeom>
            <a:avLst/>
            <a:gdLst>
              <a:gd name="T0" fmla="*/ 0 w 152"/>
              <a:gd name="T1" fmla="*/ 27720131 h 11"/>
              <a:gd name="T2" fmla="*/ 191531875 w 152"/>
              <a:gd name="T3" fmla="*/ 0 h 11"/>
              <a:gd name="T4" fmla="*/ 383063750 w 152"/>
              <a:gd name="T5" fmla="*/ 0 h 11"/>
              <a:gd name="T6" fmla="*/ 0 60000 65536"/>
              <a:gd name="T7" fmla="*/ 0 60000 65536"/>
              <a:gd name="T8" fmla="*/ 0 60000 65536"/>
            </a:gdLst>
            <a:ahLst/>
            <a:cxnLst>
              <a:cxn ang="T6">
                <a:pos x="T0" y="T1"/>
              </a:cxn>
              <a:cxn ang="T7">
                <a:pos x="T2" y="T3"/>
              </a:cxn>
              <a:cxn ang="T8">
                <a:pos x="T4" y="T5"/>
              </a:cxn>
            </a:cxnLst>
            <a:rect l="0" t="0" r="r" b="b"/>
            <a:pathLst>
              <a:path w="152" h="11">
                <a:moveTo>
                  <a:pt x="0" y="11"/>
                </a:moveTo>
                <a:lnTo>
                  <a:pt x="76" y="0"/>
                </a:lnTo>
                <a:lnTo>
                  <a:pt x="152"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739" name="Line 782"/>
          <p:cNvSpPr>
            <a:spLocks noChangeShapeType="1"/>
          </p:cNvSpPr>
          <p:nvPr/>
        </p:nvSpPr>
        <p:spPr bwMode="auto">
          <a:xfrm>
            <a:off x="4300538" y="3846513"/>
            <a:ext cx="138112"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40" name="Line 783"/>
          <p:cNvSpPr>
            <a:spLocks noChangeShapeType="1"/>
          </p:cNvSpPr>
          <p:nvPr/>
        </p:nvSpPr>
        <p:spPr bwMode="auto">
          <a:xfrm>
            <a:off x="4300538" y="3846513"/>
            <a:ext cx="138112"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41" name="Line 784"/>
          <p:cNvSpPr>
            <a:spLocks noChangeShapeType="1"/>
          </p:cNvSpPr>
          <p:nvPr/>
        </p:nvSpPr>
        <p:spPr bwMode="auto">
          <a:xfrm flipV="1">
            <a:off x="4283075" y="3897313"/>
            <a:ext cx="12065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42" name="Line 785"/>
          <p:cNvSpPr>
            <a:spLocks noChangeShapeType="1"/>
          </p:cNvSpPr>
          <p:nvPr/>
        </p:nvSpPr>
        <p:spPr bwMode="auto">
          <a:xfrm>
            <a:off x="4024313" y="3725863"/>
            <a:ext cx="17462"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43" name="Line 786"/>
          <p:cNvSpPr>
            <a:spLocks noChangeShapeType="1"/>
          </p:cNvSpPr>
          <p:nvPr/>
        </p:nvSpPr>
        <p:spPr bwMode="auto">
          <a:xfrm>
            <a:off x="4024313" y="3741738"/>
            <a:ext cx="52387"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44" name="Line 787"/>
          <p:cNvSpPr>
            <a:spLocks noChangeShapeType="1"/>
          </p:cNvSpPr>
          <p:nvPr/>
        </p:nvSpPr>
        <p:spPr bwMode="auto">
          <a:xfrm>
            <a:off x="3938588" y="3690938"/>
            <a:ext cx="5080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45" name="Line 788"/>
          <p:cNvSpPr>
            <a:spLocks noChangeShapeType="1"/>
          </p:cNvSpPr>
          <p:nvPr/>
        </p:nvSpPr>
        <p:spPr bwMode="auto">
          <a:xfrm>
            <a:off x="4024313" y="3741738"/>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46" name="Line 789"/>
          <p:cNvSpPr>
            <a:spLocks noChangeShapeType="1"/>
          </p:cNvSpPr>
          <p:nvPr/>
        </p:nvSpPr>
        <p:spPr bwMode="auto">
          <a:xfrm>
            <a:off x="3938588" y="3708400"/>
            <a:ext cx="5080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47" name="Line 790"/>
          <p:cNvSpPr>
            <a:spLocks noChangeShapeType="1"/>
          </p:cNvSpPr>
          <p:nvPr/>
        </p:nvSpPr>
        <p:spPr bwMode="auto">
          <a:xfrm>
            <a:off x="4041775" y="3741738"/>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48" name="Line 791"/>
          <p:cNvSpPr>
            <a:spLocks noChangeShapeType="1"/>
          </p:cNvSpPr>
          <p:nvPr/>
        </p:nvSpPr>
        <p:spPr bwMode="auto">
          <a:xfrm>
            <a:off x="3903663" y="3690938"/>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49" name="Line 792"/>
          <p:cNvSpPr>
            <a:spLocks noChangeShapeType="1"/>
          </p:cNvSpPr>
          <p:nvPr/>
        </p:nvSpPr>
        <p:spPr bwMode="auto">
          <a:xfrm>
            <a:off x="3903663" y="3690938"/>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50" name="Line 793"/>
          <p:cNvSpPr>
            <a:spLocks noChangeShapeType="1"/>
          </p:cNvSpPr>
          <p:nvPr/>
        </p:nvSpPr>
        <p:spPr bwMode="auto">
          <a:xfrm>
            <a:off x="4283075" y="3673475"/>
            <a:ext cx="52388"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51" name="Line 794"/>
          <p:cNvSpPr>
            <a:spLocks noChangeShapeType="1"/>
          </p:cNvSpPr>
          <p:nvPr/>
        </p:nvSpPr>
        <p:spPr bwMode="auto">
          <a:xfrm>
            <a:off x="4386263" y="3725863"/>
            <a:ext cx="3492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52" name="Line 795"/>
          <p:cNvSpPr>
            <a:spLocks noChangeShapeType="1"/>
          </p:cNvSpPr>
          <p:nvPr/>
        </p:nvSpPr>
        <p:spPr bwMode="auto">
          <a:xfrm>
            <a:off x="4265613" y="365601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53" name="Line 796"/>
          <p:cNvSpPr>
            <a:spLocks noChangeShapeType="1"/>
          </p:cNvSpPr>
          <p:nvPr/>
        </p:nvSpPr>
        <p:spPr bwMode="auto">
          <a:xfrm>
            <a:off x="4213225" y="3621088"/>
            <a:ext cx="174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54" name="Line 797"/>
          <p:cNvSpPr>
            <a:spLocks noChangeShapeType="1"/>
          </p:cNvSpPr>
          <p:nvPr/>
        </p:nvSpPr>
        <p:spPr bwMode="auto">
          <a:xfrm>
            <a:off x="4197350" y="3605213"/>
            <a:ext cx="15875"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55" name="Line 798"/>
          <p:cNvSpPr>
            <a:spLocks noChangeShapeType="1"/>
          </p:cNvSpPr>
          <p:nvPr/>
        </p:nvSpPr>
        <p:spPr bwMode="auto">
          <a:xfrm flipV="1">
            <a:off x="4524375" y="3776663"/>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56" name="Line 799"/>
          <p:cNvSpPr>
            <a:spLocks noChangeShapeType="1"/>
          </p:cNvSpPr>
          <p:nvPr/>
        </p:nvSpPr>
        <p:spPr bwMode="auto">
          <a:xfrm flipV="1">
            <a:off x="4800600" y="3759200"/>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57" name="Line 800"/>
          <p:cNvSpPr>
            <a:spLocks noChangeShapeType="1"/>
          </p:cNvSpPr>
          <p:nvPr/>
        </p:nvSpPr>
        <p:spPr bwMode="auto">
          <a:xfrm flipV="1">
            <a:off x="4645025" y="3829050"/>
            <a:ext cx="13811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58" name="Line 801"/>
          <p:cNvSpPr>
            <a:spLocks noChangeShapeType="1"/>
          </p:cNvSpPr>
          <p:nvPr/>
        </p:nvSpPr>
        <p:spPr bwMode="auto">
          <a:xfrm>
            <a:off x="4594225" y="3862388"/>
            <a:ext cx="1587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59" name="Line 802"/>
          <p:cNvSpPr>
            <a:spLocks noChangeShapeType="1"/>
          </p:cNvSpPr>
          <p:nvPr/>
        </p:nvSpPr>
        <p:spPr bwMode="auto">
          <a:xfrm>
            <a:off x="4662488" y="3914775"/>
            <a:ext cx="52387"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60" name="Line 803"/>
          <p:cNvSpPr>
            <a:spLocks noChangeShapeType="1"/>
          </p:cNvSpPr>
          <p:nvPr/>
        </p:nvSpPr>
        <p:spPr bwMode="auto">
          <a:xfrm>
            <a:off x="4645025" y="3897313"/>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61" name="Line 804"/>
          <p:cNvSpPr>
            <a:spLocks noChangeShapeType="1"/>
          </p:cNvSpPr>
          <p:nvPr/>
        </p:nvSpPr>
        <p:spPr bwMode="auto">
          <a:xfrm flipV="1">
            <a:off x="4524375" y="3846513"/>
            <a:ext cx="120650"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62" name="Line 805"/>
          <p:cNvSpPr>
            <a:spLocks noChangeShapeType="1"/>
          </p:cNvSpPr>
          <p:nvPr/>
        </p:nvSpPr>
        <p:spPr bwMode="auto">
          <a:xfrm>
            <a:off x="4576763" y="3846513"/>
            <a:ext cx="17462"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63" name="Line 806"/>
          <p:cNvSpPr>
            <a:spLocks noChangeShapeType="1"/>
          </p:cNvSpPr>
          <p:nvPr/>
        </p:nvSpPr>
        <p:spPr bwMode="auto">
          <a:xfrm>
            <a:off x="4541838" y="3829050"/>
            <a:ext cx="17462"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64" name="Line 807"/>
          <p:cNvSpPr>
            <a:spLocks noChangeShapeType="1"/>
          </p:cNvSpPr>
          <p:nvPr/>
        </p:nvSpPr>
        <p:spPr bwMode="auto">
          <a:xfrm>
            <a:off x="4473575" y="3794125"/>
            <a:ext cx="5080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65" name="Line 808"/>
          <p:cNvSpPr>
            <a:spLocks noChangeShapeType="1"/>
          </p:cNvSpPr>
          <p:nvPr/>
        </p:nvSpPr>
        <p:spPr bwMode="auto">
          <a:xfrm flipV="1">
            <a:off x="4783138" y="3794125"/>
            <a:ext cx="1206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66" name="Line 809"/>
          <p:cNvSpPr>
            <a:spLocks noChangeShapeType="1"/>
          </p:cNvSpPr>
          <p:nvPr/>
        </p:nvSpPr>
        <p:spPr bwMode="auto">
          <a:xfrm flipV="1">
            <a:off x="4559300" y="3656013"/>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67" name="Line 810"/>
          <p:cNvSpPr>
            <a:spLocks noChangeShapeType="1"/>
          </p:cNvSpPr>
          <p:nvPr/>
        </p:nvSpPr>
        <p:spPr bwMode="auto">
          <a:xfrm flipV="1">
            <a:off x="4835525" y="3656013"/>
            <a:ext cx="17463"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68" name="Line 811"/>
          <p:cNvSpPr>
            <a:spLocks noChangeShapeType="1"/>
          </p:cNvSpPr>
          <p:nvPr/>
        </p:nvSpPr>
        <p:spPr bwMode="auto">
          <a:xfrm>
            <a:off x="4818063" y="3621088"/>
            <a:ext cx="138112"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69" name="Line 812"/>
          <p:cNvSpPr>
            <a:spLocks noChangeShapeType="1"/>
          </p:cNvSpPr>
          <p:nvPr/>
        </p:nvSpPr>
        <p:spPr bwMode="auto">
          <a:xfrm>
            <a:off x="4818063" y="3621088"/>
            <a:ext cx="138112"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70" name="Line 813"/>
          <p:cNvSpPr>
            <a:spLocks noChangeShapeType="1"/>
          </p:cNvSpPr>
          <p:nvPr/>
        </p:nvSpPr>
        <p:spPr bwMode="auto">
          <a:xfrm>
            <a:off x="3851275" y="3173413"/>
            <a:ext cx="5238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71" name="Line 814"/>
          <p:cNvSpPr>
            <a:spLocks noChangeShapeType="1"/>
          </p:cNvSpPr>
          <p:nvPr/>
        </p:nvSpPr>
        <p:spPr bwMode="auto">
          <a:xfrm>
            <a:off x="3851275" y="3173413"/>
            <a:ext cx="5238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72" name="Line 815"/>
          <p:cNvSpPr>
            <a:spLocks noChangeShapeType="1"/>
          </p:cNvSpPr>
          <p:nvPr/>
        </p:nvSpPr>
        <p:spPr bwMode="auto">
          <a:xfrm>
            <a:off x="3644900" y="3241675"/>
            <a:ext cx="5080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73" name="Freeform 816"/>
          <p:cNvSpPr>
            <a:spLocks/>
          </p:cNvSpPr>
          <p:nvPr/>
        </p:nvSpPr>
        <p:spPr bwMode="auto">
          <a:xfrm>
            <a:off x="3248025" y="3397250"/>
            <a:ext cx="50800" cy="52388"/>
          </a:xfrm>
          <a:custGeom>
            <a:avLst/>
            <a:gdLst>
              <a:gd name="T0" fmla="*/ 0 w 32"/>
              <a:gd name="T1" fmla="*/ 0 h 33"/>
              <a:gd name="T2" fmla="*/ 80645000 w 32"/>
              <a:gd name="T3" fmla="*/ 0 h 33"/>
              <a:gd name="T4" fmla="*/ 27722513 w 32"/>
              <a:gd name="T5" fmla="*/ 83166744 h 33"/>
              <a:gd name="T6" fmla="*/ 0 60000 65536"/>
              <a:gd name="T7" fmla="*/ 0 60000 65536"/>
              <a:gd name="T8" fmla="*/ 0 60000 65536"/>
            </a:gdLst>
            <a:ahLst/>
            <a:cxnLst>
              <a:cxn ang="T6">
                <a:pos x="T0" y="T1"/>
              </a:cxn>
              <a:cxn ang="T7">
                <a:pos x="T2" y="T3"/>
              </a:cxn>
              <a:cxn ang="T8">
                <a:pos x="T4" y="T5"/>
              </a:cxn>
            </a:cxnLst>
            <a:rect l="0" t="0" r="r" b="b"/>
            <a:pathLst>
              <a:path w="32" h="33">
                <a:moveTo>
                  <a:pt x="0" y="0"/>
                </a:moveTo>
                <a:lnTo>
                  <a:pt x="32" y="0"/>
                </a:lnTo>
                <a:lnTo>
                  <a:pt x="11" y="33"/>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774" name="Freeform 817"/>
          <p:cNvSpPr>
            <a:spLocks/>
          </p:cNvSpPr>
          <p:nvPr/>
        </p:nvSpPr>
        <p:spPr bwMode="auto">
          <a:xfrm>
            <a:off x="3316288" y="3397250"/>
            <a:ext cx="34925" cy="52388"/>
          </a:xfrm>
          <a:custGeom>
            <a:avLst/>
            <a:gdLst>
              <a:gd name="T0" fmla="*/ 27722513 w 22"/>
              <a:gd name="T1" fmla="*/ 0 h 33"/>
              <a:gd name="T2" fmla="*/ 0 w 22"/>
              <a:gd name="T3" fmla="*/ 0 h 33"/>
              <a:gd name="T4" fmla="*/ 0 w 22"/>
              <a:gd name="T5" fmla="*/ 27722777 h 33"/>
              <a:gd name="T6" fmla="*/ 0 w 22"/>
              <a:gd name="T7" fmla="*/ 27722777 h 33"/>
              <a:gd name="T8" fmla="*/ 0 w 22"/>
              <a:gd name="T9" fmla="*/ 55443967 h 33"/>
              <a:gd name="T10" fmla="*/ 0 w 22"/>
              <a:gd name="T11" fmla="*/ 55443967 h 33"/>
              <a:gd name="T12" fmla="*/ 0 w 22"/>
              <a:gd name="T13" fmla="*/ 83166744 h 33"/>
              <a:gd name="T14" fmla="*/ 27722513 w 22"/>
              <a:gd name="T15" fmla="*/ 83166744 h 33"/>
              <a:gd name="T16" fmla="*/ 27722513 w 22"/>
              <a:gd name="T17" fmla="*/ 83166744 h 33"/>
              <a:gd name="T18" fmla="*/ 55443438 w 22"/>
              <a:gd name="T19" fmla="*/ 83166744 h 33"/>
              <a:gd name="T20" fmla="*/ 55443438 w 22"/>
              <a:gd name="T21" fmla="*/ 55443967 h 33"/>
              <a:gd name="T22" fmla="*/ 55443438 w 22"/>
              <a:gd name="T23" fmla="*/ 55443967 h 33"/>
              <a:gd name="T24" fmla="*/ 55443438 w 22"/>
              <a:gd name="T25" fmla="*/ 27722777 h 33"/>
              <a:gd name="T26" fmla="*/ 55443438 w 22"/>
              <a:gd name="T27" fmla="*/ 27722777 h 33"/>
              <a:gd name="T28" fmla="*/ 55443438 w 22"/>
              <a:gd name="T29" fmla="*/ 0 h 33"/>
              <a:gd name="T30" fmla="*/ 27722513 w 22"/>
              <a:gd name="T31" fmla="*/ 0 h 33"/>
              <a:gd name="T32" fmla="*/ 27722513 w 22"/>
              <a:gd name="T33" fmla="*/ 0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3">
                <a:moveTo>
                  <a:pt x="11" y="0"/>
                </a:moveTo>
                <a:lnTo>
                  <a:pt x="0" y="0"/>
                </a:lnTo>
                <a:lnTo>
                  <a:pt x="0" y="11"/>
                </a:lnTo>
                <a:lnTo>
                  <a:pt x="0" y="22"/>
                </a:lnTo>
                <a:lnTo>
                  <a:pt x="0" y="33"/>
                </a:lnTo>
                <a:lnTo>
                  <a:pt x="11" y="33"/>
                </a:lnTo>
                <a:lnTo>
                  <a:pt x="22" y="33"/>
                </a:lnTo>
                <a:lnTo>
                  <a:pt x="22" y="22"/>
                </a:lnTo>
                <a:lnTo>
                  <a:pt x="22"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775" name="Line 818"/>
          <p:cNvSpPr>
            <a:spLocks noChangeShapeType="1"/>
          </p:cNvSpPr>
          <p:nvPr/>
        </p:nvSpPr>
        <p:spPr bwMode="auto">
          <a:xfrm>
            <a:off x="3609975" y="3535363"/>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76" name="Line 819"/>
          <p:cNvSpPr>
            <a:spLocks noChangeShapeType="1"/>
          </p:cNvSpPr>
          <p:nvPr/>
        </p:nvSpPr>
        <p:spPr bwMode="auto">
          <a:xfrm>
            <a:off x="3592513" y="3535363"/>
            <a:ext cx="523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77" name="Line 820"/>
          <p:cNvSpPr>
            <a:spLocks noChangeShapeType="1"/>
          </p:cNvSpPr>
          <p:nvPr/>
        </p:nvSpPr>
        <p:spPr bwMode="auto">
          <a:xfrm>
            <a:off x="3524250" y="3500438"/>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78" name="Line 821"/>
          <p:cNvSpPr>
            <a:spLocks noChangeShapeType="1"/>
          </p:cNvSpPr>
          <p:nvPr/>
        </p:nvSpPr>
        <p:spPr bwMode="auto">
          <a:xfrm>
            <a:off x="3524250" y="3500438"/>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79" name="Line 822"/>
          <p:cNvSpPr>
            <a:spLocks noChangeShapeType="1"/>
          </p:cNvSpPr>
          <p:nvPr/>
        </p:nvSpPr>
        <p:spPr bwMode="auto">
          <a:xfrm flipH="1">
            <a:off x="3386138" y="3605213"/>
            <a:ext cx="8572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80" name="Freeform 823"/>
          <p:cNvSpPr>
            <a:spLocks/>
          </p:cNvSpPr>
          <p:nvPr/>
        </p:nvSpPr>
        <p:spPr bwMode="auto">
          <a:xfrm>
            <a:off x="3471863" y="3432175"/>
            <a:ext cx="52387" cy="52388"/>
          </a:xfrm>
          <a:custGeom>
            <a:avLst/>
            <a:gdLst>
              <a:gd name="T0" fmla="*/ 83163569 w 33"/>
              <a:gd name="T1" fmla="*/ 0 h 33"/>
              <a:gd name="T2" fmla="*/ 27720660 w 33"/>
              <a:gd name="T3" fmla="*/ 0 h 33"/>
              <a:gd name="T4" fmla="*/ 27720660 w 33"/>
              <a:gd name="T5" fmla="*/ 27722777 h 33"/>
              <a:gd name="T6" fmla="*/ 27720660 w 33"/>
              <a:gd name="T7" fmla="*/ 27722777 h 33"/>
              <a:gd name="T8" fmla="*/ 27720660 w 33"/>
              <a:gd name="T9" fmla="*/ 27722777 h 33"/>
              <a:gd name="T10" fmla="*/ 55442908 w 33"/>
              <a:gd name="T11" fmla="*/ 27722777 h 33"/>
              <a:gd name="T12" fmla="*/ 55442908 w 33"/>
              <a:gd name="T13" fmla="*/ 27722777 h 33"/>
              <a:gd name="T14" fmla="*/ 83163569 w 33"/>
              <a:gd name="T15" fmla="*/ 55443967 h 33"/>
              <a:gd name="T16" fmla="*/ 83163569 w 33"/>
              <a:gd name="T17" fmla="*/ 55443967 h 33"/>
              <a:gd name="T18" fmla="*/ 83163569 w 33"/>
              <a:gd name="T19" fmla="*/ 55443967 h 33"/>
              <a:gd name="T20" fmla="*/ 83163569 w 33"/>
              <a:gd name="T21" fmla="*/ 83166744 h 33"/>
              <a:gd name="T22" fmla="*/ 55442908 w 33"/>
              <a:gd name="T23" fmla="*/ 83166744 h 33"/>
              <a:gd name="T24" fmla="*/ 55442908 w 33"/>
              <a:gd name="T25" fmla="*/ 83166744 h 33"/>
              <a:gd name="T26" fmla="*/ 27720660 w 33"/>
              <a:gd name="T27" fmla="*/ 83166744 h 33"/>
              <a:gd name="T28" fmla="*/ 27720660 w 33"/>
              <a:gd name="T29" fmla="*/ 83166744 h 33"/>
              <a:gd name="T30" fmla="*/ 27720660 w 33"/>
              <a:gd name="T31" fmla="*/ 83166744 h 33"/>
              <a:gd name="T32" fmla="*/ 0 w 33"/>
              <a:gd name="T33" fmla="*/ 83166744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33">
                <a:moveTo>
                  <a:pt x="33" y="0"/>
                </a:moveTo>
                <a:lnTo>
                  <a:pt x="11" y="0"/>
                </a:lnTo>
                <a:lnTo>
                  <a:pt x="11" y="11"/>
                </a:lnTo>
                <a:lnTo>
                  <a:pt x="22" y="11"/>
                </a:lnTo>
                <a:lnTo>
                  <a:pt x="33" y="22"/>
                </a:lnTo>
                <a:lnTo>
                  <a:pt x="33" y="33"/>
                </a:lnTo>
                <a:lnTo>
                  <a:pt x="22" y="33"/>
                </a:lnTo>
                <a:lnTo>
                  <a:pt x="11" y="33"/>
                </a:lnTo>
                <a:lnTo>
                  <a:pt x="0" y="33"/>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781" name="Freeform 824"/>
          <p:cNvSpPr>
            <a:spLocks/>
          </p:cNvSpPr>
          <p:nvPr/>
        </p:nvSpPr>
        <p:spPr bwMode="auto">
          <a:xfrm>
            <a:off x="3541713" y="3432175"/>
            <a:ext cx="50800" cy="52388"/>
          </a:xfrm>
          <a:custGeom>
            <a:avLst/>
            <a:gdLst>
              <a:gd name="T0" fmla="*/ 27722513 w 32"/>
              <a:gd name="T1" fmla="*/ 0 h 33"/>
              <a:gd name="T2" fmla="*/ 27722513 w 32"/>
              <a:gd name="T3" fmla="*/ 0 h 33"/>
              <a:gd name="T4" fmla="*/ 0 w 32"/>
              <a:gd name="T5" fmla="*/ 27722777 h 33"/>
              <a:gd name="T6" fmla="*/ 0 w 32"/>
              <a:gd name="T7" fmla="*/ 27722777 h 33"/>
              <a:gd name="T8" fmla="*/ 0 w 32"/>
              <a:gd name="T9" fmla="*/ 55443967 h 33"/>
              <a:gd name="T10" fmla="*/ 0 w 32"/>
              <a:gd name="T11" fmla="*/ 83166744 h 33"/>
              <a:gd name="T12" fmla="*/ 27722513 w 32"/>
              <a:gd name="T13" fmla="*/ 83166744 h 33"/>
              <a:gd name="T14" fmla="*/ 27722513 w 32"/>
              <a:gd name="T15" fmla="*/ 83166744 h 33"/>
              <a:gd name="T16" fmla="*/ 52924075 w 32"/>
              <a:gd name="T17" fmla="*/ 83166744 h 33"/>
              <a:gd name="T18" fmla="*/ 52924075 w 32"/>
              <a:gd name="T19" fmla="*/ 83166744 h 33"/>
              <a:gd name="T20" fmla="*/ 80645000 w 32"/>
              <a:gd name="T21" fmla="*/ 83166744 h 33"/>
              <a:gd name="T22" fmla="*/ 80645000 w 32"/>
              <a:gd name="T23" fmla="*/ 55443967 h 33"/>
              <a:gd name="T24" fmla="*/ 80645000 w 32"/>
              <a:gd name="T25" fmla="*/ 27722777 h 33"/>
              <a:gd name="T26" fmla="*/ 80645000 w 32"/>
              <a:gd name="T27" fmla="*/ 27722777 h 33"/>
              <a:gd name="T28" fmla="*/ 52924075 w 32"/>
              <a:gd name="T29" fmla="*/ 0 h 33"/>
              <a:gd name="T30" fmla="*/ 52924075 w 32"/>
              <a:gd name="T31" fmla="*/ 0 h 33"/>
              <a:gd name="T32" fmla="*/ 27722513 w 32"/>
              <a:gd name="T33" fmla="*/ 0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3">
                <a:moveTo>
                  <a:pt x="11" y="0"/>
                </a:moveTo>
                <a:lnTo>
                  <a:pt x="11" y="0"/>
                </a:lnTo>
                <a:lnTo>
                  <a:pt x="0" y="11"/>
                </a:lnTo>
                <a:lnTo>
                  <a:pt x="0" y="22"/>
                </a:lnTo>
                <a:lnTo>
                  <a:pt x="0" y="33"/>
                </a:lnTo>
                <a:lnTo>
                  <a:pt x="11" y="33"/>
                </a:lnTo>
                <a:lnTo>
                  <a:pt x="21" y="33"/>
                </a:lnTo>
                <a:lnTo>
                  <a:pt x="32" y="33"/>
                </a:lnTo>
                <a:lnTo>
                  <a:pt x="32" y="22"/>
                </a:lnTo>
                <a:lnTo>
                  <a:pt x="32" y="11"/>
                </a:lnTo>
                <a:lnTo>
                  <a:pt x="21"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782" name="Line 825"/>
          <p:cNvSpPr>
            <a:spLocks noChangeShapeType="1"/>
          </p:cNvSpPr>
          <p:nvPr/>
        </p:nvSpPr>
        <p:spPr bwMode="auto">
          <a:xfrm>
            <a:off x="3679825" y="3570288"/>
            <a:ext cx="5080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83" name="Line 826"/>
          <p:cNvSpPr>
            <a:spLocks noChangeShapeType="1"/>
          </p:cNvSpPr>
          <p:nvPr/>
        </p:nvSpPr>
        <p:spPr bwMode="auto">
          <a:xfrm>
            <a:off x="3644900" y="3552825"/>
            <a:ext cx="174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84" name="Line 827"/>
          <p:cNvSpPr>
            <a:spLocks noChangeShapeType="1"/>
          </p:cNvSpPr>
          <p:nvPr/>
        </p:nvSpPr>
        <p:spPr bwMode="auto">
          <a:xfrm>
            <a:off x="3679825" y="3587750"/>
            <a:ext cx="5080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85" name="Line 828"/>
          <p:cNvSpPr>
            <a:spLocks noChangeShapeType="1"/>
          </p:cNvSpPr>
          <p:nvPr/>
        </p:nvSpPr>
        <p:spPr bwMode="auto">
          <a:xfrm>
            <a:off x="3644900" y="3570288"/>
            <a:ext cx="17463"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86" name="Line 829"/>
          <p:cNvSpPr>
            <a:spLocks noChangeShapeType="1"/>
          </p:cNvSpPr>
          <p:nvPr/>
        </p:nvSpPr>
        <p:spPr bwMode="auto">
          <a:xfrm flipH="1">
            <a:off x="3386138" y="3432175"/>
            <a:ext cx="857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87" name="Line 830"/>
          <p:cNvSpPr>
            <a:spLocks noChangeShapeType="1"/>
          </p:cNvSpPr>
          <p:nvPr/>
        </p:nvSpPr>
        <p:spPr bwMode="auto">
          <a:xfrm>
            <a:off x="3886200" y="3414713"/>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88" name="Line 831"/>
          <p:cNvSpPr>
            <a:spLocks noChangeShapeType="1"/>
          </p:cNvSpPr>
          <p:nvPr/>
        </p:nvSpPr>
        <p:spPr bwMode="auto">
          <a:xfrm>
            <a:off x="3833813" y="3379788"/>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89" name="Line 832"/>
          <p:cNvSpPr>
            <a:spLocks noChangeShapeType="1"/>
          </p:cNvSpPr>
          <p:nvPr/>
        </p:nvSpPr>
        <p:spPr bwMode="auto">
          <a:xfrm>
            <a:off x="3817938" y="3362325"/>
            <a:ext cx="1587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90" name="Line 833"/>
          <p:cNvSpPr>
            <a:spLocks noChangeShapeType="1"/>
          </p:cNvSpPr>
          <p:nvPr/>
        </p:nvSpPr>
        <p:spPr bwMode="auto">
          <a:xfrm>
            <a:off x="3800475" y="3346450"/>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91" name="Line 834"/>
          <p:cNvSpPr>
            <a:spLocks noChangeShapeType="1"/>
          </p:cNvSpPr>
          <p:nvPr/>
        </p:nvSpPr>
        <p:spPr bwMode="auto">
          <a:xfrm>
            <a:off x="3730625" y="3294063"/>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92" name="Freeform 835"/>
          <p:cNvSpPr>
            <a:spLocks/>
          </p:cNvSpPr>
          <p:nvPr/>
        </p:nvSpPr>
        <p:spPr bwMode="auto">
          <a:xfrm>
            <a:off x="3248025" y="3052763"/>
            <a:ext cx="50800" cy="34925"/>
          </a:xfrm>
          <a:custGeom>
            <a:avLst/>
            <a:gdLst>
              <a:gd name="T0" fmla="*/ 27722513 w 32"/>
              <a:gd name="T1" fmla="*/ 0 h 22"/>
              <a:gd name="T2" fmla="*/ 0 w 32"/>
              <a:gd name="T3" fmla="*/ 0 h 22"/>
              <a:gd name="T4" fmla="*/ 0 w 32"/>
              <a:gd name="T5" fmla="*/ 0 h 22"/>
              <a:gd name="T6" fmla="*/ 0 w 32"/>
              <a:gd name="T7" fmla="*/ 0 h 22"/>
              <a:gd name="T8" fmla="*/ 0 w 32"/>
              <a:gd name="T9" fmla="*/ 0 h 22"/>
              <a:gd name="T10" fmla="*/ 27722513 w 32"/>
              <a:gd name="T11" fmla="*/ 27722513 h 22"/>
              <a:gd name="T12" fmla="*/ 27722513 w 32"/>
              <a:gd name="T13" fmla="*/ 27722513 h 22"/>
              <a:gd name="T14" fmla="*/ 55443438 w 32"/>
              <a:gd name="T15" fmla="*/ 27722513 h 22"/>
              <a:gd name="T16" fmla="*/ 55443438 w 32"/>
              <a:gd name="T17" fmla="*/ 27722513 h 22"/>
              <a:gd name="T18" fmla="*/ 80645000 w 32"/>
              <a:gd name="T19" fmla="*/ 27722513 h 22"/>
              <a:gd name="T20" fmla="*/ 80645000 w 32"/>
              <a:gd name="T21" fmla="*/ 55443438 h 22"/>
              <a:gd name="T22" fmla="*/ 55443438 w 32"/>
              <a:gd name="T23" fmla="*/ 55443438 h 22"/>
              <a:gd name="T24" fmla="*/ 55443438 w 32"/>
              <a:gd name="T25" fmla="*/ 55443438 h 22"/>
              <a:gd name="T26" fmla="*/ 55443438 w 32"/>
              <a:gd name="T27" fmla="*/ 55443438 h 22"/>
              <a:gd name="T28" fmla="*/ 27722513 w 32"/>
              <a:gd name="T29" fmla="*/ 55443438 h 22"/>
              <a:gd name="T30" fmla="*/ 0 w 32"/>
              <a:gd name="T31" fmla="*/ 55443438 h 22"/>
              <a:gd name="T32" fmla="*/ 0 w 32"/>
              <a:gd name="T33" fmla="*/ 55443438 h 22"/>
              <a:gd name="T34" fmla="*/ 0 w 32"/>
              <a:gd name="T35" fmla="*/ 55443438 h 22"/>
              <a:gd name="T36" fmla="*/ 0 w 32"/>
              <a:gd name="T37" fmla="*/ 27722513 h 22"/>
              <a:gd name="T38" fmla="*/ 0 w 32"/>
              <a:gd name="T39" fmla="*/ 27722513 h 22"/>
              <a:gd name="T40" fmla="*/ 0 w 32"/>
              <a:gd name="T41" fmla="*/ 27722513 h 22"/>
              <a:gd name="T42" fmla="*/ 27722513 w 32"/>
              <a:gd name="T43" fmla="*/ 27722513 h 22"/>
              <a:gd name="T44" fmla="*/ 55443438 w 32"/>
              <a:gd name="T45" fmla="*/ 27722513 h 22"/>
              <a:gd name="T46" fmla="*/ 55443438 w 32"/>
              <a:gd name="T47" fmla="*/ 0 h 22"/>
              <a:gd name="T48" fmla="*/ 55443438 w 32"/>
              <a:gd name="T49" fmla="*/ 0 h 22"/>
              <a:gd name="T50" fmla="*/ 55443438 w 32"/>
              <a:gd name="T51" fmla="*/ 0 h 22"/>
              <a:gd name="T52" fmla="*/ 55443438 w 32"/>
              <a:gd name="T53" fmla="*/ 0 h 22"/>
              <a:gd name="T54" fmla="*/ 55443438 w 32"/>
              <a:gd name="T55" fmla="*/ 0 h 22"/>
              <a:gd name="T56" fmla="*/ 27722513 w 32"/>
              <a:gd name="T57" fmla="*/ 0 h 2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2" h="22">
                <a:moveTo>
                  <a:pt x="11" y="0"/>
                </a:moveTo>
                <a:lnTo>
                  <a:pt x="0" y="0"/>
                </a:lnTo>
                <a:lnTo>
                  <a:pt x="11" y="11"/>
                </a:lnTo>
                <a:lnTo>
                  <a:pt x="22" y="11"/>
                </a:lnTo>
                <a:lnTo>
                  <a:pt x="32" y="11"/>
                </a:lnTo>
                <a:lnTo>
                  <a:pt x="32" y="22"/>
                </a:lnTo>
                <a:lnTo>
                  <a:pt x="22" y="22"/>
                </a:lnTo>
                <a:lnTo>
                  <a:pt x="11" y="22"/>
                </a:lnTo>
                <a:lnTo>
                  <a:pt x="0" y="22"/>
                </a:lnTo>
                <a:lnTo>
                  <a:pt x="0" y="11"/>
                </a:lnTo>
                <a:lnTo>
                  <a:pt x="11" y="11"/>
                </a:lnTo>
                <a:lnTo>
                  <a:pt x="22"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793" name="Freeform 836"/>
          <p:cNvSpPr>
            <a:spLocks/>
          </p:cNvSpPr>
          <p:nvPr/>
        </p:nvSpPr>
        <p:spPr bwMode="auto">
          <a:xfrm>
            <a:off x="3316288" y="3052763"/>
            <a:ext cx="34925" cy="34925"/>
          </a:xfrm>
          <a:custGeom>
            <a:avLst/>
            <a:gdLst>
              <a:gd name="T0" fmla="*/ 27722513 w 22"/>
              <a:gd name="T1" fmla="*/ 0 h 22"/>
              <a:gd name="T2" fmla="*/ 0 w 22"/>
              <a:gd name="T3" fmla="*/ 0 h 22"/>
              <a:gd name="T4" fmla="*/ 0 w 22"/>
              <a:gd name="T5" fmla="*/ 0 h 22"/>
              <a:gd name="T6" fmla="*/ 0 w 22"/>
              <a:gd name="T7" fmla="*/ 27722513 h 22"/>
              <a:gd name="T8" fmla="*/ 0 w 22"/>
              <a:gd name="T9" fmla="*/ 27722513 h 22"/>
              <a:gd name="T10" fmla="*/ 0 w 22"/>
              <a:gd name="T11" fmla="*/ 55443438 h 22"/>
              <a:gd name="T12" fmla="*/ 0 w 22"/>
              <a:gd name="T13" fmla="*/ 55443438 h 22"/>
              <a:gd name="T14" fmla="*/ 27722513 w 22"/>
              <a:gd name="T15" fmla="*/ 55443438 h 22"/>
              <a:gd name="T16" fmla="*/ 27722513 w 22"/>
              <a:gd name="T17" fmla="*/ 55443438 h 22"/>
              <a:gd name="T18" fmla="*/ 55443438 w 22"/>
              <a:gd name="T19" fmla="*/ 55443438 h 22"/>
              <a:gd name="T20" fmla="*/ 55443438 w 22"/>
              <a:gd name="T21" fmla="*/ 55443438 h 22"/>
              <a:gd name="T22" fmla="*/ 55443438 w 22"/>
              <a:gd name="T23" fmla="*/ 27722513 h 22"/>
              <a:gd name="T24" fmla="*/ 55443438 w 22"/>
              <a:gd name="T25" fmla="*/ 27722513 h 22"/>
              <a:gd name="T26" fmla="*/ 55443438 w 22"/>
              <a:gd name="T27" fmla="*/ 0 h 22"/>
              <a:gd name="T28" fmla="*/ 55443438 w 22"/>
              <a:gd name="T29" fmla="*/ 0 h 22"/>
              <a:gd name="T30" fmla="*/ 27722513 w 22"/>
              <a:gd name="T31" fmla="*/ 0 h 22"/>
              <a:gd name="T32" fmla="*/ 27722513 w 22"/>
              <a:gd name="T33" fmla="*/ 0 h 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22">
                <a:moveTo>
                  <a:pt x="11" y="0"/>
                </a:moveTo>
                <a:lnTo>
                  <a:pt x="0" y="0"/>
                </a:lnTo>
                <a:lnTo>
                  <a:pt x="0" y="11"/>
                </a:lnTo>
                <a:lnTo>
                  <a:pt x="0" y="22"/>
                </a:lnTo>
                <a:lnTo>
                  <a:pt x="11" y="22"/>
                </a:lnTo>
                <a:lnTo>
                  <a:pt x="22" y="22"/>
                </a:lnTo>
                <a:lnTo>
                  <a:pt x="22"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794" name="Line 837"/>
          <p:cNvSpPr>
            <a:spLocks noChangeShapeType="1"/>
          </p:cNvSpPr>
          <p:nvPr/>
        </p:nvSpPr>
        <p:spPr bwMode="auto">
          <a:xfrm>
            <a:off x="3679825" y="3070225"/>
            <a:ext cx="5080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95" name="Line 838"/>
          <p:cNvSpPr>
            <a:spLocks noChangeShapeType="1"/>
          </p:cNvSpPr>
          <p:nvPr/>
        </p:nvSpPr>
        <p:spPr bwMode="auto">
          <a:xfrm flipH="1">
            <a:off x="3386138" y="3241675"/>
            <a:ext cx="857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96" name="Line 839"/>
          <p:cNvSpPr>
            <a:spLocks noChangeShapeType="1"/>
          </p:cNvSpPr>
          <p:nvPr/>
        </p:nvSpPr>
        <p:spPr bwMode="auto">
          <a:xfrm>
            <a:off x="3592513" y="3208338"/>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97" name="Line 840"/>
          <p:cNvSpPr>
            <a:spLocks noChangeShapeType="1"/>
          </p:cNvSpPr>
          <p:nvPr/>
        </p:nvSpPr>
        <p:spPr bwMode="auto">
          <a:xfrm>
            <a:off x="3559175" y="3173413"/>
            <a:ext cx="3333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98" name="Line 841"/>
          <p:cNvSpPr>
            <a:spLocks noChangeShapeType="1"/>
          </p:cNvSpPr>
          <p:nvPr/>
        </p:nvSpPr>
        <p:spPr bwMode="auto">
          <a:xfrm>
            <a:off x="3471863" y="3121025"/>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799" name="Line 842"/>
          <p:cNvSpPr>
            <a:spLocks noChangeShapeType="1"/>
          </p:cNvSpPr>
          <p:nvPr/>
        </p:nvSpPr>
        <p:spPr bwMode="auto">
          <a:xfrm>
            <a:off x="3524250" y="3155950"/>
            <a:ext cx="17463"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00" name="Line 843"/>
          <p:cNvSpPr>
            <a:spLocks noChangeShapeType="1"/>
          </p:cNvSpPr>
          <p:nvPr/>
        </p:nvSpPr>
        <p:spPr bwMode="auto">
          <a:xfrm>
            <a:off x="3627438" y="3225800"/>
            <a:ext cx="15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01" name="Line 844"/>
          <p:cNvSpPr>
            <a:spLocks noChangeShapeType="1"/>
          </p:cNvSpPr>
          <p:nvPr/>
        </p:nvSpPr>
        <p:spPr bwMode="auto">
          <a:xfrm>
            <a:off x="3679825" y="3087688"/>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02" name="Line 845"/>
          <p:cNvSpPr>
            <a:spLocks noChangeShapeType="1"/>
          </p:cNvSpPr>
          <p:nvPr/>
        </p:nvSpPr>
        <p:spPr bwMode="auto">
          <a:xfrm>
            <a:off x="3800475" y="3138488"/>
            <a:ext cx="174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03" name="Line 846"/>
          <p:cNvSpPr>
            <a:spLocks noChangeShapeType="1"/>
          </p:cNvSpPr>
          <p:nvPr/>
        </p:nvSpPr>
        <p:spPr bwMode="auto">
          <a:xfrm>
            <a:off x="3765550" y="3121025"/>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04" name="Line 847"/>
          <p:cNvSpPr>
            <a:spLocks noChangeShapeType="1"/>
          </p:cNvSpPr>
          <p:nvPr/>
        </p:nvSpPr>
        <p:spPr bwMode="auto">
          <a:xfrm>
            <a:off x="3800475" y="3155950"/>
            <a:ext cx="17463"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05" name="Line 848"/>
          <p:cNvSpPr>
            <a:spLocks noChangeShapeType="1"/>
          </p:cNvSpPr>
          <p:nvPr/>
        </p:nvSpPr>
        <p:spPr bwMode="auto">
          <a:xfrm>
            <a:off x="3765550" y="3121025"/>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06" name="Line 849"/>
          <p:cNvSpPr>
            <a:spLocks noChangeShapeType="1"/>
          </p:cNvSpPr>
          <p:nvPr/>
        </p:nvSpPr>
        <p:spPr bwMode="auto">
          <a:xfrm>
            <a:off x="3609975" y="3035300"/>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07" name="Line 850"/>
          <p:cNvSpPr>
            <a:spLocks noChangeShapeType="1"/>
          </p:cNvSpPr>
          <p:nvPr/>
        </p:nvSpPr>
        <p:spPr bwMode="auto">
          <a:xfrm>
            <a:off x="3609975" y="3035300"/>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08" name="Line 851"/>
          <p:cNvSpPr>
            <a:spLocks noChangeShapeType="1"/>
          </p:cNvSpPr>
          <p:nvPr/>
        </p:nvSpPr>
        <p:spPr bwMode="auto">
          <a:xfrm>
            <a:off x="3541713" y="2982913"/>
            <a:ext cx="3333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09" name="Line 852"/>
          <p:cNvSpPr>
            <a:spLocks noChangeShapeType="1"/>
          </p:cNvSpPr>
          <p:nvPr/>
        </p:nvSpPr>
        <p:spPr bwMode="auto">
          <a:xfrm flipH="1">
            <a:off x="3386138" y="3070225"/>
            <a:ext cx="857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10" name="Line 853"/>
          <p:cNvSpPr>
            <a:spLocks noChangeShapeType="1"/>
          </p:cNvSpPr>
          <p:nvPr/>
        </p:nvSpPr>
        <p:spPr bwMode="auto">
          <a:xfrm>
            <a:off x="3524250" y="3000375"/>
            <a:ext cx="5080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11" name="Line 854"/>
          <p:cNvSpPr>
            <a:spLocks noChangeShapeType="1"/>
          </p:cNvSpPr>
          <p:nvPr/>
        </p:nvSpPr>
        <p:spPr bwMode="auto">
          <a:xfrm flipV="1">
            <a:off x="4403725" y="3225800"/>
            <a:ext cx="17463"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12" name="Line 855"/>
          <p:cNvSpPr>
            <a:spLocks noChangeShapeType="1"/>
          </p:cNvSpPr>
          <p:nvPr/>
        </p:nvSpPr>
        <p:spPr bwMode="auto">
          <a:xfrm flipV="1">
            <a:off x="4403725" y="3225800"/>
            <a:ext cx="17463"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13" name="Line 856"/>
          <p:cNvSpPr>
            <a:spLocks noChangeShapeType="1"/>
          </p:cNvSpPr>
          <p:nvPr/>
        </p:nvSpPr>
        <p:spPr bwMode="auto">
          <a:xfrm flipV="1">
            <a:off x="4662488" y="3190875"/>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14" name="Line 857"/>
          <p:cNvSpPr>
            <a:spLocks noChangeShapeType="1"/>
          </p:cNvSpPr>
          <p:nvPr/>
        </p:nvSpPr>
        <p:spPr bwMode="auto">
          <a:xfrm flipV="1">
            <a:off x="4956175" y="3225800"/>
            <a:ext cx="34925"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15" name="Line 858"/>
          <p:cNvSpPr>
            <a:spLocks noChangeShapeType="1"/>
          </p:cNvSpPr>
          <p:nvPr/>
        </p:nvSpPr>
        <p:spPr bwMode="auto">
          <a:xfrm>
            <a:off x="4006850" y="3241675"/>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16" name="Line 859"/>
          <p:cNvSpPr>
            <a:spLocks noChangeShapeType="1"/>
          </p:cNvSpPr>
          <p:nvPr/>
        </p:nvSpPr>
        <p:spPr bwMode="auto">
          <a:xfrm>
            <a:off x="4006850" y="3241675"/>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17" name="Line 860"/>
          <p:cNvSpPr>
            <a:spLocks noChangeShapeType="1"/>
          </p:cNvSpPr>
          <p:nvPr/>
        </p:nvSpPr>
        <p:spPr bwMode="auto">
          <a:xfrm>
            <a:off x="4386263" y="3414713"/>
            <a:ext cx="138112"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18" name="Line 861"/>
          <p:cNvSpPr>
            <a:spLocks noChangeShapeType="1"/>
          </p:cNvSpPr>
          <p:nvPr/>
        </p:nvSpPr>
        <p:spPr bwMode="auto">
          <a:xfrm>
            <a:off x="4386263" y="3414713"/>
            <a:ext cx="138112"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19" name="Line 862"/>
          <p:cNvSpPr>
            <a:spLocks noChangeShapeType="1"/>
          </p:cNvSpPr>
          <p:nvPr/>
        </p:nvSpPr>
        <p:spPr bwMode="auto">
          <a:xfrm>
            <a:off x="3921125" y="3432175"/>
            <a:ext cx="3333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20" name="Line 863"/>
          <p:cNvSpPr>
            <a:spLocks noChangeShapeType="1"/>
          </p:cNvSpPr>
          <p:nvPr/>
        </p:nvSpPr>
        <p:spPr bwMode="auto">
          <a:xfrm flipV="1">
            <a:off x="4368800" y="3346450"/>
            <a:ext cx="34925" cy="1381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21" name="Line 864"/>
          <p:cNvSpPr>
            <a:spLocks noChangeShapeType="1"/>
          </p:cNvSpPr>
          <p:nvPr/>
        </p:nvSpPr>
        <p:spPr bwMode="auto">
          <a:xfrm flipV="1">
            <a:off x="4368800" y="3346450"/>
            <a:ext cx="34925" cy="1381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22" name="Line 865"/>
          <p:cNvSpPr>
            <a:spLocks noChangeShapeType="1"/>
          </p:cNvSpPr>
          <p:nvPr/>
        </p:nvSpPr>
        <p:spPr bwMode="auto">
          <a:xfrm>
            <a:off x="4006850" y="3484563"/>
            <a:ext cx="3492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23" name="Line 866"/>
          <p:cNvSpPr>
            <a:spLocks noChangeShapeType="1"/>
          </p:cNvSpPr>
          <p:nvPr/>
        </p:nvSpPr>
        <p:spPr bwMode="auto">
          <a:xfrm>
            <a:off x="4162425" y="3587750"/>
            <a:ext cx="1588"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24" name="Line 867"/>
          <p:cNvSpPr>
            <a:spLocks noChangeShapeType="1"/>
          </p:cNvSpPr>
          <p:nvPr/>
        </p:nvSpPr>
        <p:spPr bwMode="auto">
          <a:xfrm>
            <a:off x="4092575" y="3552825"/>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25" name="Line 868"/>
          <p:cNvSpPr>
            <a:spLocks noChangeShapeType="1"/>
          </p:cNvSpPr>
          <p:nvPr/>
        </p:nvSpPr>
        <p:spPr bwMode="auto">
          <a:xfrm>
            <a:off x="4076700" y="3535363"/>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26" name="Line 869"/>
          <p:cNvSpPr>
            <a:spLocks noChangeShapeType="1"/>
          </p:cNvSpPr>
          <p:nvPr/>
        </p:nvSpPr>
        <p:spPr bwMode="auto">
          <a:xfrm>
            <a:off x="3971925" y="3467100"/>
            <a:ext cx="174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27" name="Line 870"/>
          <p:cNvSpPr>
            <a:spLocks noChangeShapeType="1"/>
          </p:cNvSpPr>
          <p:nvPr/>
        </p:nvSpPr>
        <p:spPr bwMode="auto">
          <a:xfrm flipV="1">
            <a:off x="4351338" y="3484563"/>
            <a:ext cx="17462"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28" name="Line 871"/>
          <p:cNvSpPr>
            <a:spLocks noChangeShapeType="1"/>
          </p:cNvSpPr>
          <p:nvPr/>
        </p:nvSpPr>
        <p:spPr bwMode="auto">
          <a:xfrm flipV="1">
            <a:off x="4351338" y="3484563"/>
            <a:ext cx="17462"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29" name="Line 872"/>
          <p:cNvSpPr>
            <a:spLocks noChangeShapeType="1"/>
          </p:cNvSpPr>
          <p:nvPr/>
        </p:nvSpPr>
        <p:spPr bwMode="auto">
          <a:xfrm>
            <a:off x="4092575" y="3294063"/>
            <a:ext cx="5238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30" name="Line 873"/>
          <p:cNvSpPr>
            <a:spLocks noChangeShapeType="1"/>
          </p:cNvSpPr>
          <p:nvPr/>
        </p:nvSpPr>
        <p:spPr bwMode="auto">
          <a:xfrm>
            <a:off x="4092575" y="3294063"/>
            <a:ext cx="5238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31" name="Line 874"/>
          <p:cNvSpPr>
            <a:spLocks noChangeShapeType="1"/>
          </p:cNvSpPr>
          <p:nvPr/>
        </p:nvSpPr>
        <p:spPr bwMode="auto">
          <a:xfrm>
            <a:off x="4179888" y="3328988"/>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32" name="Line 875"/>
          <p:cNvSpPr>
            <a:spLocks noChangeShapeType="1"/>
          </p:cNvSpPr>
          <p:nvPr/>
        </p:nvSpPr>
        <p:spPr bwMode="auto">
          <a:xfrm>
            <a:off x="4179888" y="3328988"/>
            <a:ext cx="50800"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33" name="Line 876"/>
          <p:cNvSpPr>
            <a:spLocks noChangeShapeType="1"/>
          </p:cNvSpPr>
          <p:nvPr/>
        </p:nvSpPr>
        <p:spPr bwMode="auto">
          <a:xfrm>
            <a:off x="4230688" y="3346450"/>
            <a:ext cx="155575"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34" name="Line 877"/>
          <p:cNvSpPr>
            <a:spLocks noChangeShapeType="1"/>
          </p:cNvSpPr>
          <p:nvPr/>
        </p:nvSpPr>
        <p:spPr bwMode="auto">
          <a:xfrm>
            <a:off x="4230688" y="3362325"/>
            <a:ext cx="155575"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35" name="Line 878"/>
          <p:cNvSpPr>
            <a:spLocks noChangeShapeType="1"/>
          </p:cNvSpPr>
          <p:nvPr/>
        </p:nvSpPr>
        <p:spPr bwMode="auto">
          <a:xfrm flipV="1">
            <a:off x="4645025" y="3311525"/>
            <a:ext cx="17463"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36" name="Line 879"/>
          <p:cNvSpPr>
            <a:spLocks noChangeShapeType="1"/>
          </p:cNvSpPr>
          <p:nvPr/>
        </p:nvSpPr>
        <p:spPr bwMode="auto">
          <a:xfrm flipV="1">
            <a:off x="4921250" y="3328988"/>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37" name="Line 880"/>
          <p:cNvSpPr>
            <a:spLocks noChangeShapeType="1"/>
          </p:cNvSpPr>
          <p:nvPr/>
        </p:nvSpPr>
        <p:spPr bwMode="auto">
          <a:xfrm flipV="1">
            <a:off x="4610100" y="3432175"/>
            <a:ext cx="34925"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38" name="Line 881"/>
          <p:cNvSpPr>
            <a:spLocks noChangeShapeType="1"/>
          </p:cNvSpPr>
          <p:nvPr/>
        </p:nvSpPr>
        <p:spPr bwMode="auto">
          <a:xfrm>
            <a:off x="4524375" y="3484563"/>
            <a:ext cx="155575" cy="682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39" name="Line 882"/>
          <p:cNvSpPr>
            <a:spLocks noChangeShapeType="1"/>
          </p:cNvSpPr>
          <p:nvPr/>
        </p:nvSpPr>
        <p:spPr bwMode="auto">
          <a:xfrm>
            <a:off x="4524375" y="3484563"/>
            <a:ext cx="155575" cy="682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40" name="Line 883"/>
          <p:cNvSpPr>
            <a:spLocks noChangeShapeType="1"/>
          </p:cNvSpPr>
          <p:nvPr/>
        </p:nvSpPr>
        <p:spPr bwMode="auto">
          <a:xfrm flipV="1">
            <a:off x="4886325" y="3449638"/>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41" name="Line 884"/>
          <p:cNvSpPr>
            <a:spLocks noChangeShapeType="1"/>
          </p:cNvSpPr>
          <p:nvPr/>
        </p:nvSpPr>
        <p:spPr bwMode="auto">
          <a:xfrm>
            <a:off x="4921250" y="3328988"/>
            <a:ext cx="34925"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42" name="Line 885"/>
          <p:cNvSpPr>
            <a:spLocks noChangeShapeType="1"/>
          </p:cNvSpPr>
          <p:nvPr/>
        </p:nvSpPr>
        <p:spPr bwMode="auto">
          <a:xfrm>
            <a:off x="4973638" y="3379788"/>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43" name="Line 886"/>
          <p:cNvSpPr>
            <a:spLocks noChangeShapeType="1"/>
          </p:cNvSpPr>
          <p:nvPr/>
        </p:nvSpPr>
        <p:spPr bwMode="auto">
          <a:xfrm>
            <a:off x="4818063" y="3259138"/>
            <a:ext cx="5080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44" name="Line 887"/>
          <p:cNvSpPr>
            <a:spLocks noChangeShapeType="1"/>
          </p:cNvSpPr>
          <p:nvPr/>
        </p:nvSpPr>
        <p:spPr bwMode="auto">
          <a:xfrm flipV="1">
            <a:off x="4438650" y="2949575"/>
            <a:ext cx="34925" cy="1381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45" name="Line 888"/>
          <p:cNvSpPr>
            <a:spLocks noChangeShapeType="1"/>
          </p:cNvSpPr>
          <p:nvPr/>
        </p:nvSpPr>
        <p:spPr bwMode="auto">
          <a:xfrm flipV="1">
            <a:off x="4438650" y="2949575"/>
            <a:ext cx="34925" cy="1381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46" name="Line 889"/>
          <p:cNvSpPr>
            <a:spLocks noChangeShapeType="1"/>
          </p:cNvSpPr>
          <p:nvPr/>
        </p:nvSpPr>
        <p:spPr bwMode="auto">
          <a:xfrm>
            <a:off x="3954463" y="3225800"/>
            <a:ext cx="34925"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47" name="Line 890"/>
          <p:cNvSpPr>
            <a:spLocks noChangeShapeType="1"/>
          </p:cNvSpPr>
          <p:nvPr/>
        </p:nvSpPr>
        <p:spPr bwMode="auto">
          <a:xfrm>
            <a:off x="3921125" y="3208338"/>
            <a:ext cx="3333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48" name="Line 891"/>
          <p:cNvSpPr>
            <a:spLocks noChangeShapeType="1"/>
          </p:cNvSpPr>
          <p:nvPr/>
        </p:nvSpPr>
        <p:spPr bwMode="auto">
          <a:xfrm>
            <a:off x="3938588" y="3225800"/>
            <a:ext cx="33337"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49" name="Line 892"/>
          <p:cNvSpPr>
            <a:spLocks noChangeShapeType="1"/>
          </p:cNvSpPr>
          <p:nvPr/>
        </p:nvSpPr>
        <p:spPr bwMode="auto">
          <a:xfrm>
            <a:off x="3921125" y="3208338"/>
            <a:ext cx="174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50" name="Line 893"/>
          <p:cNvSpPr>
            <a:spLocks noChangeShapeType="1"/>
          </p:cNvSpPr>
          <p:nvPr/>
        </p:nvSpPr>
        <p:spPr bwMode="auto">
          <a:xfrm flipV="1">
            <a:off x="4421188" y="3087688"/>
            <a:ext cx="17462" cy="1381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51" name="Line 894"/>
          <p:cNvSpPr>
            <a:spLocks noChangeShapeType="1"/>
          </p:cNvSpPr>
          <p:nvPr/>
        </p:nvSpPr>
        <p:spPr bwMode="auto">
          <a:xfrm flipV="1">
            <a:off x="4421188" y="3087688"/>
            <a:ext cx="17462" cy="1381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52" name="Line 895"/>
          <p:cNvSpPr>
            <a:spLocks noChangeShapeType="1"/>
          </p:cNvSpPr>
          <p:nvPr/>
        </p:nvSpPr>
        <p:spPr bwMode="auto">
          <a:xfrm>
            <a:off x="4438650" y="3000375"/>
            <a:ext cx="17463"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53" name="Line 896"/>
          <p:cNvSpPr>
            <a:spLocks noChangeShapeType="1"/>
          </p:cNvSpPr>
          <p:nvPr/>
        </p:nvSpPr>
        <p:spPr bwMode="auto">
          <a:xfrm>
            <a:off x="4421188" y="2967038"/>
            <a:ext cx="1587"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54" name="Line 897"/>
          <p:cNvSpPr>
            <a:spLocks noChangeShapeType="1"/>
          </p:cNvSpPr>
          <p:nvPr/>
        </p:nvSpPr>
        <p:spPr bwMode="auto">
          <a:xfrm>
            <a:off x="4386263" y="2949575"/>
            <a:ext cx="34925"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55" name="Line 898"/>
          <p:cNvSpPr>
            <a:spLocks noChangeShapeType="1"/>
          </p:cNvSpPr>
          <p:nvPr/>
        </p:nvSpPr>
        <p:spPr bwMode="auto">
          <a:xfrm>
            <a:off x="4351338" y="293211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56" name="Line 899"/>
          <p:cNvSpPr>
            <a:spLocks noChangeShapeType="1"/>
          </p:cNvSpPr>
          <p:nvPr/>
        </p:nvSpPr>
        <p:spPr bwMode="auto">
          <a:xfrm>
            <a:off x="4559300" y="3070225"/>
            <a:ext cx="17463"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57" name="Line 900"/>
          <p:cNvSpPr>
            <a:spLocks noChangeShapeType="1"/>
          </p:cNvSpPr>
          <p:nvPr/>
        </p:nvSpPr>
        <p:spPr bwMode="auto">
          <a:xfrm flipV="1">
            <a:off x="4697413" y="3070225"/>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58" name="Line 901"/>
          <p:cNvSpPr>
            <a:spLocks noChangeShapeType="1"/>
          </p:cNvSpPr>
          <p:nvPr/>
        </p:nvSpPr>
        <p:spPr bwMode="auto">
          <a:xfrm>
            <a:off x="4627563" y="3017838"/>
            <a:ext cx="155575"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59" name="Line 902"/>
          <p:cNvSpPr>
            <a:spLocks noChangeShapeType="1"/>
          </p:cNvSpPr>
          <p:nvPr/>
        </p:nvSpPr>
        <p:spPr bwMode="auto">
          <a:xfrm>
            <a:off x="4627563" y="3035300"/>
            <a:ext cx="155575"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60" name="Line 903"/>
          <p:cNvSpPr>
            <a:spLocks noChangeShapeType="1"/>
          </p:cNvSpPr>
          <p:nvPr/>
        </p:nvSpPr>
        <p:spPr bwMode="auto">
          <a:xfrm>
            <a:off x="4645025" y="3138488"/>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61" name="Line 904"/>
          <p:cNvSpPr>
            <a:spLocks noChangeShapeType="1"/>
          </p:cNvSpPr>
          <p:nvPr/>
        </p:nvSpPr>
        <p:spPr bwMode="auto">
          <a:xfrm>
            <a:off x="4714875" y="3173413"/>
            <a:ext cx="1588"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62" name="Line 905"/>
          <p:cNvSpPr>
            <a:spLocks noChangeShapeType="1"/>
          </p:cNvSpPr>
          <p:nvPr/>
        </p:nvSpPr>
        <p:spPr bwMode="auto">
          <a:xfrm>
            <a:off x="4576763" y="3087688"/>
            <a:ext cx="17462"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63" name="Line 906"/>
          <p:cNvSpPr>
            <a:spLocks noChangeShapeType="1"/>
          </p:cNvSpPr>
          <p:nvPr/>
        </p:nvSpPr>
        <p:spPr bwMode="auto">
          <a:xfrm>
            <a:off x="4627563" y="3121025"/>
            <a:ext cx="15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64" name="Line 907"/>
          <p:cNvSpPr>
            <a:spLocks noChangeShapeType="1"/>
          </p:cNvSpPr>
          <p:nvPr/>
        </p:nvSpPr>
        <p:spPr bwMode="auto">
          <a:xfrm>
            <a:off x="4783138" y="3105150"/>
            <a:ext cx="15557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65" name="Line 908"/>
          <p:cNvSpPr>
            <a:spLocks noChangeShapeType="1"/>
          </p:cNvSpPr>
          <p:nvPr/>
        </p:nvSpPr>
        <p:spPr bwMode="auto">
          <a:xfrm>
            <a:off x="4783138" y="3105150"/>
            <a:ext cx="155575"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66" name="Line 909"/>
          <p:cNvSpPr>
            <a:spLocks noChangeShapeType="1"/>
          </p:cNvSpPr>
          <p:nvPr/>
        </p:nvSpPr>
        <p:spPr bwMode="auto">
          <a:xfrm>
            <a:off x="4800600" y="3241675"/>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67" name="Line 910"/>
          <p:cNvSpPr>
            <a:spLocks noChangeShapeType="1"/>
          </p:cNvSpPr>
          <p:nvPr/>
        </p:nvSpPr>
        <p:spPr bwMode="auto">
          <a:xfrm>
            <a:off x="4732338" y="3208338"/>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68" name="Freeform 911"/>
          <p:cNvSpPr>
            <a:spLocks/>
          </p:cNvSpPr>
          <p:nvPr/>
        </p:nvSpPr>
        <p:spPr bwMode="auto">
          <a:xfrm>
            <a:off x="4714875" y="3000375"/>
            <a:ext cx="33338" cy="52388"/>
          </a:xfrm>
          <a:custGeom>
            <a:avLst/>
            <a:gdLst>
              <a:gd name="T0" fmla="*/ 0 w 21"/>
              <a:gd name="T1" fmla="*/ 0 h 33"/>
              <a:gd name="T2" fmla="*/ 52924869 w 21"/>
              <a:gd name="T3" fmla="*/ 0 h 33"/>
              <a:gd name="T4" fmla="*/ 27722928 w 21"/>
              <a:gd name="T5" fmla="*/ 83166744 h 33"/>
              <a:gd name="T6" fmla="*/ 0 60000 65536"/>
              <a:gd name="T7" fmla="*/ 0 60000 65536"/>
              <a:gd name="T8" fmla="*/ 0 60000 65536"/>
            </a:gdLst>
            <a:ahLst/>
            <a:cxnLst>
              <a:cxn ang="T6">
                <a:pos x="T0" y="T1"/>
              </a:cxn>
              <a:cxn ang="T7">
                <a:pos x="T2" y="T3"/>
              </a:cxn>
              <a:cxn ang="T8">
                <a:pos x="T4" y="T5"/>
              </a:cxn>
            </a:cxnLst>
            <a:rect l="0" t="0" r="r" b="b"/>
            <a:pathLst>
              <a:path w="21" h="33">
                <a:moveTo>
                  <a:pt x="0" y="0"/>
                </a:moveTo>
                <a:lnTo>
                  <a:pt x="21" y="0"/>
                </a:lnTo>
                <a:lnTo>
                  <a:pt x="11" y="33"/>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69" name="Freeform 912"/>
          <p:cNvSpPr>
            <a:spLocks/>
          </p:cNvSpPr>
          <p:nvPr/>
        </p:nvSpPr>
        <p:spPr bwMode="auto">
          <a:xfrm>
            <a:off x="4765675" y="3000375"/>
            <a:ext cx="52388" cy="52388"/>
          </a:xfrm>
          <a:custGeom>
            <a:avLst/>
            <a:gdLst>
              <a:gd name="T0" fmla="*/ 27722777 w 33"/>
              <a:gd name="T1" fmla="*/ 0 h 33"/>
              <a:gd name="T2" fmla="*/ 27722777 w 33"/>
              <a:gd name="T3" fmla="*/ 0 h 33"/>
              <a:gd name="T4" fmla="*/ 27722777 w 33"/>
              <a:gd name="T5" fmla="*/ 27722777 h 33"/>
              <a:gd name="T6" fmla="*/ 0 w 33"/>
              <a:gd name="T7" fmla="*/ 27722777 h 33"/>
              <a:gd name="T8" fmla="*/ 0 w 33"/>
              <a:gd name="T9" fmla="*/ 55443967 h 33"/>
              <a:gd name="T10" fmla="*/ 27722777 w 33"/>
              <a:gd name="T11" fmla="*/ 55443967 h 33"/>
              <a:gd name="T12" fmla="*/ 27722777 w 33"/>
              <a:gd name="T13" fmla="*/ 55443967 h 33"/>
              <a:gd name="T14" fmla="*/ 27722777 w 33"/>
              <a:gd name="T15" fmla="*/ 83166744 h 33"/>
              <a:gd name="T16" fmla="*/ 55443967 w 33"/>
              <a:gd name="T17" fmla="*/ 83166744 h 33"/>
              <a:gd name="T18" fmla="*/ 55443967 w 33"/>
              <a:gd name="T19" fmla="*/ 55443967 h 33"/>
              <a:gd name="T20" fmla="*/ 83166744 w 33"/>
              <a:gd name="T21" fmla="*/ 55443967 h 33"/>
              <a:gd name="T22" fmla="*/ 83166744 w 33"/>
              <a:gd name="T23" fmla="*/ 55443967 h 33"/>
              <a:gd name="T24" fmla="*/ 83166744 w 33"/>
              <a:gd name="T25" fmla="*/ 27722777 h 33"/>
              <a:gd name="T26" fmla="*/ 83166744 w 33"/>
              <a:gd name="T27" fmla="*/ 27722777 h 33"/>
              <a:gd name="T28" fmla="*/ 55443967 w 33"/>
              <a:gd name="T29" fmla="*/ 0 h 33"/>
              <a:gd name="T30" fmla="*/ 55443967 w 33"/>
              <a:gd name="T31" fmla="*/ 0 h 33"/>
              <a:gd name="T32" fmla="*/ 27722777 w 33"/>
              <a:gd name="T33" fmla="*/ 0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 h="33">
                <a:moveTo>
                  <a:pt x="11" y="0"/>
                </a:moveTo>
                <a:lnTo>
                  <a:pt x="11" y="0"/>
                </a:lnTo>
                <a:lnTo>
                  <a:pt x="11" y="11"/>
                </a:lnTo>
                <a:lnTo>
                  <a:pt x="0" y="11"/>
                </a:lnTo>
                <a:lnTo>
                  <a:pt x="0" y="22"/>
                </a:lnTo>
                <a:lnTo>
                  <a:pt x="11" y="22"/>
                </a:lnTo>
                <a:lnTo>
                  <a:pt x="11" y="33"/>
                </a:lnTo>
                <a:lnTo>
                  <a:pt x="22" y="33"/>
                </a:lnTo>
                <a:lnTo>
                  <a:pt x="22" y="22"/>
                </a:lnTo>
                <a:lnTo>
                  <a:pt x="33" y="22"/>
                </a:lnTo>
                <a:lnTo>
                  <a:pt x="33"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70" name="Line 913"/>
          <p:cNvSpPr>
            <a:spLocks noChangeShapeType="1"/>
          </p:cNvSpPr>
          <p:nvPr/>
        </p:nvSpPr>
        <p:spPr bwMode="auto">
          <a:xfrm>
            <a:off x="4473575" y="2949575"/>
            <a:ext cx="153988"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71" name="Line 914"/>
          <p:cNvSpPr>
            <a:spLocks noChangeShapeType="1"/>
          </p:cNvSpPr>
          <p:nvPr/>
        </p:nvSpPr>
        <p:spPr bwMode="auto">
          <a:xfrm>
            <a:off x="4473575" y="2949575"/>
            <a:ext cx="153988"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72" name="Line 915"/>
          <p:cNvSpPr>
            <a:spLocks noChangeShapeType="1"/>
          </p:cNvSpPr>
          <p:nvPr/>
        </p:nvSpPr>
        <p:spPr bwMode="auto">
          <a:xfrm>
            <a:off x="4541838" y="305276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73" name="Line 916"/>
          <p:cNvSpPr>
            <a:spLocks noChangeShapeType="1"/>
          </p:cNvSpPr>
          <p:nvPr/>
        </p:nvSpPr>
        <p:spPr bwMode="auto">
          <a:xfrm>
            <a:off x="4473575" y="3017838"/>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74" name="Line 917"/>
          <p:cNvSpPr>
            <a:spLocks noChangeShapeType="1"/>
          </p:cNvSpPr>
          <p:nvPr/>
        </p:nvSpPr>
        <p:spPr bwMode="auto">
          <a:xfrm>
            <a:off x="3851275" y="2638425"/>
            <a:ext cx="52388"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75" name="Line 918"/>
          <p:cNvSpPr>
            <a:spLocks noChangeShapeType="1"/>
          </p:cNvSpPr>
          <p:nvPr/>
        </p:nvSpPr>
        <p:spPr bwMode="auto">
          <a:xfrm>
            <a:off x="3833813" y="2638425"/>
            <a:ext cx="52387"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76" name="Line 919"/>
          <p:cNvSpPr>
            <a:spLocks noChangeShapeType="1"/>
          </p:cNvSpPr>
          <p:nvPr/>
        </p:nvSpPr>
        <p:spPr bwMode="auto">
          <a:xfrm>
            <a:off x="3695700" y="2535238"/>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77" name="Line 920"/>
          <p:cNvSpPr>
            <a:spLocks noChangeShapeType="1"/>
          </p:cNvSpPr>
          <p:nvPr/>
        </p:nvSpPr>
        <p:spPr bwMode="auto">
          <a:xfrm>
            <a:off x="3695700" y="2535238"/>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78" name="Freeform 921"/>
          <p:cNvSpPr>
            <a:spLocks/>
          </p:cNvSpPr>
          <p:nvPr/>
        </p:nvSpPr>
        <p:spPr bwMode="auto">
          <a:xfrm>
            <a:off x="3248025" y="2690813"/>
            <a:ext cx="34925" cy="34925"/>
          </a:xfrm>
          <a:custGeom>
            <a:avLst/>
            <a:gdLst>
              <a:gd name="T0" fmla="*/ 55443438 w 22"/>
              <a:gd name="T1" fmla="*/ 27722513 h 22"/>
              <a:gd name="T2" fmla="*/ 55443438 w 22"/>
              <a:gd name="T3" fmla="*/ 27722513 h 22"/>
              <a:gd name="T4" fmla="*/ 55443438 w 22"/>
              <a:gd name="T5" fmla="*/ 27722513 h 22"/>
              <a:gd name="T6" fmla="*/ 27722513 w 22"/>
              <a:gd name="T7" fmla="*/ 27722513 h 22"/>
              <a:gd name="T8" fmla="*/ 27722513 w 22"/>
              <a:gd name="T9" fmla="*/ 27722513 h 22"/>
              <a:gd name="T10" fmla="*/ 0 w 22"/>
              <a:gd name="T11" fmla="*/ 27722513 h 22"/>
              <a:gd name="T12" fmla="*/ 0 w 22"/>
              <a:gd name="T13" fmla="*/ 27722513 h 22"/>
              <a:gd name="T14" fmla="*/ 0 w 22"/>
              <a:gd name="T15" fmla="*/ 27722513 h 22"/>
              <a:gd name="T16" fmla="*/ 0 w 22"/>
              <a:gd name="T17" fmla="*/ 27722513 h 22"/>
              <a:gd name="T18" fmla="*/ 0 w 22"/>
              <a:gd name="T19" fmla="*/ 0 h 22"/>
              <a:gd name="T20" fmla="*/ 0 w 22"/>
              <a:gd name="T21" fmla="*/ 0 h 22"/>
              <a:gd name="T22" fmla="*/ 27722513 w 22"/>
              <a:gd name="T23" fmla="*/ 0 h 22"/>
              <a:gd name="T24" fmla="*/ 27722513 w 22"/>
              <a:gd name="T25" fmla="*/ 0 h 22"/>
              <a:gd name="T26" fmla="*/ 55443438 w 22"/>
              <a:gd name="T27" fmla="*/ 0 h 22"/>
              <a:gd name="T28" fmla="*/ 55443438 w 22"/>
              <a:gd name="T29" fmla="*/ 0 h 22"/>
              <a:gd name="T30" fmla="*/ 55443438 w 22"/>
              <a:gd name="T31" fmla="*/ 27722513 h 22"/>
              <a:gd name="T32" fmla="*/ 55443438 w 22"/>
              <a:gd name="T33" fmla="*/ 27722513 h 22"/>
              <a:gd name="T34" fmla="*/ 55443438 w 22"/>
              <a:gd name="T35" fmla="*/ 55443438 h 22"/>
              <a:gd name="T36" fmla="*/ 55443438 w 22"/>
              <a:gd name="T37" fmla="*/ 55443438 h 22"/>
              <a:gd name="T38" fmla="*/ 27722513 w 22"/>
              <a:gd name="T39" fmla="*/ 55443438 h 22"/>
              <a:gd name="T40" fmla="*/ 27722513 w 22"/>
              <a:gd name="T41" fmla="*/ 55443438 h 22"/>
              <a:gd name="T42" fmla="*/ 0 w 22"/>
              <a:gd name="T43" fmla="*/ 55443438 h 22"/>
              <a:gd name="T44" fmla="*/ 0 w 22"/>
              <a:gd name="T45" fmla="*/ 55443438 h 2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2" h="22">
                <a:moveTo>
                  <a:pt x="22" y="11"/>
                </a:moveTo>
                <a:lnTo>
                  <a:pt x="22" y="11"/>
                </a:lnTo>
                <a:lnTo>
                  <a:pt x="11" y="11"/>
                </a:lnTo>
                <a:lnTo>
                  <a:pt x="0" y="11"/>
                </a:lnTo>
                <a:lnTo>
                  <a:pt x="0" y="0"/>
                </a:lnTo>
                <a:lnTo>
                  <a:pt x="11" y="0"/>
                </a:lnTo>
                <a:lnTo>
                  <a:pt x="22" y="0"/>
                </a:lnTo>
                <a:lnTo>
                  <a:pt x="22" y="11"/>
                </a:lnTo>
                <a:lnTo>
                  <a:pt x="22" y="22"/>
                </a:lnTo>
                <a:lnTo>
                  <a:pt x="11" y="22"/>
                </a:lnTo>
                <a:lnTo>
                  <a:pt x="0"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79" name="Freeform 922"/>
          <p:cNvSpPr>
            <a:spLocks/>
          </p:cNvSpPr>
          <p:nvPr/>
        </p:nvSpPr>
        <p:spPr bwMode="auto">
          <a:xfrm>
            <a:off x="3316288" y="2690813"/>
            <a:ext cx="34925" cy="34925"/>
          </a:xfrm>
          <a:custGeom>
            <a:avLst/>
            <a:gdLst>
              <a:gd name="T0" fmla="*/ 27722513 w 22"/>
              <a:gd name="T1" fmla="*/ 0 h 22"/>
              <a:gd name="T2" fmla="*/ 0 w 22"/>
              <a:gd name="T3" fmla="*/ 0 h 22"/>
              <a:gd name="T4" fmla="*/ 0 w 22"/>
              <a:gd name="T5" fmla="*/ 0 h 22"/>
              <a:gd name="T6" fmla="*/ 0 w 22"/>
              <a:gd name="T7" fmla="*/ 27722513 h 22"/>
              <a:gd name="T8" fmla="*/ 0 w 22"/>
              <a:gd name="T9" fmla="*/ 27722513 h 22"/>
              <a:gd name="T10" fmla="*/ 0 w 22"/>
              <a:gd name="T11" fmla="*/ 55443438 h 22"/>
              <a:gd name="T12" fmla="*/ 0 w 22"/>
              <a:gd name="T13" fmla="*/ 55443438 h 22"/>
              <a:gd name="T14" fmla="*/ 27722513 w 22"/>
              <a:gd name="T15" fmla="*/ 55443438 h 22"/>
              <a:gd name="T16" fmla="*/ 27722513 w 22"/>
              <a:gd name="T17" fmla="*/ 55443438 h 22"/>
              <a:gd name="T18" fmla="*/ 55443438 w 22"/>
              <a:gd name="T19" fmla="*/ 55443438 h 22"/>
              <a:gd name="T20" fmla="*/ 55443438 w 22"/>
              <a:gd name="T21" fmla="*/ 55443438 h 22"/>
              <a:gd name="T22" fmla="*/ 55443438 w 22"/>
              <a:gd name="T23" fmla="*/ 27722513 h 22"/>
              <a:gd name="T24" fmla="*/ 55443438 w 22"/>
              <a:gd name="T25" fmla="*/ 27722513 h 22"/>
              <a:gd name="T26" fmla="*/ 55443438 w 22"/>
              <a:gd name="T27" fmla="*/ 0 h 22"/>
              <a:gd name="T28" fmla="*/ 55443438 w 22"/>
              <a:gd name="T29" fmla="*/ 0 h 22"/>
              <a:gd name="T30" fmla="*/ 27722513 w 22"/>
              <a:gd name="T31" fmla="*/ 0 h 22"/>
              <a:gd name="T32" fmla="*/ 27722513 w 22"/>
              <a:gd name="T33" fmla="*/ 0 h 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22">
                <a:moveTo>
                  <a:pt x="11" y="0"/>
                </a:moveTo>
                <a:lnTo>
                  <a:pt x="0" y="0"/>
                </a:lnTo>
                <a:lnTo>
                  <a:pt x="0" y="11"/>
                </a:lnTo>
                <a:lnTo>
                  <a:pt x="0" y="22"/>
                </a:lnTo>
                <a:lnTo>
                  <a:pt x="11" y="22"/>
                </a:lnTo>
                <a:lnTo>
                  <a:pt x="22" y="22"/>
                </a:lnTo>
                <a:lnTo>
                  <a:pt x="22"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80" name="Line 923"/>
          <p:cNvSpPr>
            <a:spLocks noChangeShapeType="1"/>
          </p:cNvSpPr>
          <p:nvPr/>
        </p:nvSpPr>
        <p:spPr bwMode="auto">
          <a:xfrm flipH="1">
            <a:off x="3386138" y="2897188"/>
            <a:ext cx="8572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81" name="Line 924"/>
          <p:cNvSpPr>
            <a:spLocks noChangeShapeType="1"/>
          </p:cNvSpPr>
          <p:nvPr/>
        </p:nvSpPr>
        <p:spPr bwMode="auto">
          <a:xfrm flipH="1">
            <a:off x="3386138" y="2708275"/>
            <a:ext cx="857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82" name="Line 925"/>
          <p:cNvSpPr>
            <a:spLocks noChangeShapeType="1"/>
          </p:cNvSpPr>
          <p:nvPr/>
        </p:nvSpPr>
        <p:spPr bwMode="auto">
          <a:xfrm>
            <a:off x="3765550" y="2587625"/>
            <a:ext cx="52388"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83" name="Line 926"/>
          <p:cNvSpPr>
            <a:spLocks noChangeShapeType="1"/>
          </p:cNvSpPr>
          <p:nvPr/>
        </p:nvSpPr>
        <p:spPr bwMode="auto">
          <a:xfrm>
            <a:off x="3765550" y="2587625"/>
            <a:ext cx="52388"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84" name="Freeform 927"/>
          <p:cNvSpPr>
            <a:spLocks/>
          </p:cNvSpPr>
          <p:nvPr/>
        </p:nvSpPr>
        <p:spPr bwMode="auto">
          <a:xfrm>
            <a:off x="3195638" y="2328863"/>
            <a:ext cx="17462" cy="50800"/>
          </a:xfrm>
          <a:custGeom>
            <a:avLst/>
            <a:gdLst>
              <a:gd name="T0" fmla="*/ 0 w 11"/>
              <a:gd name="T1" fmla="*/ 27722513 h 32"/>
              <a:gd name="T2" fmla="*/ 27720131 w 11"/>
              <a:gd name="T3" fmla="*/ 0 h 32"/>
              <a:gd name="T4" fmla="*/ 27720131 w 11"/>
              <a:gd name="T5" fmla="*/ 0 h 32"/>
              <a:gd name="T6" fmla="*/ 27720131 w 11"/>
              <a:gd name="T7" fmla="*/ 80645000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 h="32">
                <a:moveTo>
                  <a:pt x="0" y="11"/>
                </a:moveTo>
                <a:lnTo>
                  <a:pt x="11" y="0"/>
                </a:lnTo>
                <a:lnTo>
                  <a:pt x="11"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85" name="Freeform 928"/>
          <p:cNvSpPr>
            <a:spLocks/>
          </p:cNvSpPr>
          <p:nvPr/>
        </p:nvSpPr>
        <p:spPr bwMode="auto">
          <a:xfrm>
            <a:off x="3248025" y="2328863"/>
            <a:ext cx="50800" cy="50800"/>
          </a:xfrm>
          <a:custGeom>
            <a:avLst/>
            <a:gdLst>
              <a:gd name="T0" fmla="*/ 27722513 w 32"/>
              <a:gd name="T1" fmla="*/ 0 h 32"/>
              <a:gd name="T2" fmla="*/ 27722513 w 32"/>
              <a:gd name="T3" fmla="*/ 0 h 32"/>
              <a:gd name="T4" fmla="*/ 0 w 32"/>
              <a:gd name="T5" fmla="*/ 27722513 h 32"/>
              <a:gd name="T6" fmla="*/ 0 w 32"/>
              <a:gd name="T7" fmla="*/ 27722513 h 32"/>
              <a:gd name="T8" fmla="*/ 0 w 32"/>
              <a:gd name="T9" fmla="*/ 52924075 h 32"/>
              <a:gd name="T10" fmla="*/ 0 w 32"/>
              <a:gd name="T11" fmla="*/ 52924075 h 32"/>
              <a:gd name="T12" fmla="*/ 27722513 w 32"/>
              <a:gd name="T13" fmla="*/ 52924075 h 32"/>
              <a:gd name="T14" fmla="*/ 27722513 w 32"/>
              <a:gd name="T15" fmla="*/ 80645000 h 32"/>
              <a:gd name="T16" fmla="*/ 55443438 w 32"/>
              <a:gd name="T17" fmla="*/ 80645000 h 32"/>
              <a:gd name="T18" fmla="*/ 55443438 w 32"/>
              <a:gd name="T19" fmla="*/ 52924075 h 32"/>
              <a:gd name="T20" fmla="*/ 80645000 w 32"/>
              <a:gd name="T21" fmla="*/ 52924075 h 32"/>
              <a:gd name="T22" fmla="*/ 80645000 w 32"/>
              <a:gd name="T23" fmla="*/ 52924075 h 32"/>
              <a:gd name="T24" fmla="*/ 80645000 w 32"/>
              <a:gd name="T25" fmla="*/ 27722513 h 32"/>
              <a:gd name="T26" fmla="*/ 80645000 w 32"/>
              <a:gd name="T27" fmla="*/ 27722513 h 32"/>
              <a:gd name="T28" fmla="*/ 55443438 w 32"/>
              <a:gd name="T29" fmla="*/ 0 h 32"/>
              <a:gd name="T30" fmla="*/ 55443438 w 32"/>
              <a:gd name="T31" fmla="*/ 0 h 32"/>
              <a:gd name="T32" fmla="*/ 27722513 w 3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2">
                <a:moveTo>
                  <a:pt x="11" y="0"/>
                </a:moveTo>
                <a:lnTo>
                  <a:pt x="11" y="0"/>
                </a:lnTo>
                <a:lnTo>
                  <a:pt x="0" y="11"/>
                </a:lnTo>
                <a:lnTo>
                  <a:pt x="0" y="21"/>
                </a:lnTo>
                <a:lnTo>
                  <a:pt x="11" y="21"/>
                </a:lnTo>
                <a:lnTo>
                  <a:pt x="11" y="32"/>
                </a:lnTo>
                <a:lnTo>
                  <a:pt x="22" y="32"/>
                </a:lnTo>
                <a:lnTo>
                  <a:pt x="22" y="21"/>
                </a:lnTo>
                <a:lnTo>
                  <a:pt x="32" y="21"/>
                </a:lnTo>
                <a:lnTo>
                  <a:pt x="32"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86" name="Freeform 929"/>
          <p:cNvSpPr>
            <a:spLocks/>
          </p:cNvSpPr>
          <p:nvPr/>
        </p:nvSpPr>
        <p:spPr bwMode="auto">
          <a:xfrm>
            <a:off x="3316288" y="2328863"/>
            <a:ext cx="34925" cy="50800"/>
          </a:xfrm>
          <a:custGeom>
            <a:avLst/>
            <a:gdLst>
              <a:gd name="T0" fmla="*/ 27722513 w 22"/>
              <a:gd name="T1" fmla="*/ 0 h 32"/>
              <a:gd name="T2" fmla="*/ 0 w 22"/>
              <a:gd name="T3" fmla="*/ 0 h 32"/>
              <a:gd name="T4" fmla="*/ 0 w 22"/>
              <a:gd name="T5" fmla="*/ 27722513 h 32"/>
              <a:gd name="T6" fmla="*/ 0 w 22"/>
              <a:gd name="T7" fmla="*/ 27722513 h 32"/>
              <a:gd name="T8" fmla="*/ 0 w 22"/>
              <a:gd name="T9" fmla="*/ 52924075 h 32"/>
              <a:gd name="T10" fmla="*/ 0 w 22"/>
              <a:gd name="T11" fmla="*/ 52924075 h 32"/>
              <a:gd name="T12" fmla="*/ 0 w 22"/>
              <a:gd name="T13" fmla="*/ 52924075 h 32"/>
              <a:gd name="T14" fmla="*/ 27722513 w 22"/>
              <a:gd name="T15" fmla="*/ 80645000 h 32"/>
              <a:gd name="T16" fmla="*/ 27722513 w 22"/>
              <a:gd name="T17" fmla="*/ 80645000 h 32"/>
              <a:gd name="T18" fmla="*/ 55443438 w 22"/>
              <a:gd name="T19" fmla="*/ 52924075 h 32"/>
              <a:gd name="T20" fmla="*/ 55443438 w 22"/>
              <a:gd name="T21" fmla="*/ 52924075 h 32"/>
              <a:gd name="T22" fmla="*/ 55443438 w 22"/>
              <a:gd name="T23" fmla="*/ 52924075 h 32"/>
              <a:gd name="T24" fmla="*/ 55443438 w 22"/>
              <a:gd name="T25" fmla="*/ 27722513 h 32"/>
              <a:gd name="T26" fmla="*/ 55443438 w 22"/>
              <a:gd name="T27" fmla="*/ 27722513 h 32"/>
              <a:gd name="T28" fmla="*/ 55443438 w 22"/>
              <a:gd name="T29" fmla="*/ 0 h 32"/>
              <a:gd name="T30" fmla="*/ 27722513 w 22"/>
              <a:gd name="T31" fmla="*/ 0 h 32"/>
              <a:gd name="T32" fmla="*/ 27722513 w 22"/>
              <a:gd name="T33" fmla="*/ 0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32">
                <a:moveTo>
                  <a:pt x="11" y="0"/>
                </a:moveTo>
                <a:lnTo>
                  <a:pt x="0" y="0"/>
                </a:lnTo>
                <a:lnTo>
                  <a:pt x="0" y="11"/>
                </a:lnTo>
                <a:lnTo>
                  <a:pt x="0" y="21"/>
                </a:lnTo>
                <a:lnTo>
                  <a:pt x="11" y="32"/>
                </a:lnTo>
                <a:lnTo>
                  <a:pt x="22" y="21"/>
                </a:lnTo>
                <a:lnTo>
                  <a:pt x="22"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87" name="Freeform 930"/>
          <p:cNvSpPr>
            <a:spLocks/>
          </p:cNvSpPr>
          <p:nvPr/>
        </p:nvSpPr>
        <p:spPr bwMode="auto">
          <a:xfrm>
            <a:off x="3127375" y="2190750"/>
            <a:ext cx="34925" cy="85725"/>
          </a:xfrm>
          <a:custGeom>
            <a:avLst/>
            <a:gdLst>
              <a:gd name="T0" fmla="*/ 55443438 w 22"/>
              <a:gd name="T1" fmla="*/ 0 h 54"/>
              <a:gd name="T2" fmla="*/ 27722513 w 22"/>
              <a:gd name="T3" fmla="*/ 27722513 h 54"/>
              <a:gd name="T4" fmla="*/ 27722513 w 22"/>
              <a:gd name="T5" fmla="*/ 27722513 h 54"/>
              <a:gd name="T6" fmla="*/ 0 w 22"/>
              <a:gd name="T7" fmla="*/ 55443438 h 54"/>
              <a:gd name="T8" fmla="*/ 0 w 22"/>
              <a:gd name="T9" fmla="*/ 55443438 h 54"/>
              <a:gd name="T10" fmla="*/ 0 w 22"/>
              <a:gd name="T11" fmla="*/ 80645000 h 54"/>
              <a:gd name="T12" fmla="*/ 0 w 22"/>
              <a:gd name="T13" fmla="*/ 108367513 h 54"/>
              <a:gd name="T14" fmla="*/ 27722513 w 22"/>
              <a:gd name="T15" fmla="*/ 108367513 h 54"/>
              <a:gd name="T16" fmla="*/ 27722513 w 22"/>
              <a:gd name="T17" fmla="*/ 136088438 h 54"/>
              <a:gd name="T18" fmla="*/ 55443438 w 22"/>
              <a:gd name="T19" fmla="*/ 136088438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 h="54">
                <a:moveTo>
                  <a:pt x="22" y="0"/>
                </a:moveTo>
                <a:lnTo>
                  <a:pt x="11" y="11"/>
                </a:lnTo>
                <a:lnTo>
                  <a:pt x="0" y="22"/>
                </a:lnTo>
                <a:lnTo>
                  <a:pt x="0" y="32"/>
                </a:lnTo>
                <a:lnTo>
                  <a:pt x="0" y="43"/>
                </a:lnTo>
                <a:lnTo>
                  <a:pt x="11" y="43"/>
                </a:lnTo>
                <a:lnTo>
                  <a:pt x="11" y="54"/>
                </a:lnTo>
                <a:lnTo>
                  <a:pt x="22" y="54"/>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88" name="Freeform 931"/>
          <p:cNvSpPr>
            <a:spLocks/>
          </p:cNvSpPr>
          <p:nvPr/>
        </p:nvSpPr>
        <p:spPr bwMode="auto">
          <a:xfrm>
            <a:off x="3195638" y="2208213"/>
            <a:ext cx="17462" cy="50800"/>
          </a:xfrm>
          <a:custGeom>
            <a:avLst/>
            <a:gdLst>
              <a:gd name="T0" fmla="*/ 27720131 w 11"/>
              <a:gd name="T1" fmla="*/ 0 h 32"/>
              <a:gd name="T2" fmla="*/ 0 w 11"/>
              <a:gd name="T3" fmla="*/ 0 h 32"/>
              <a:gd name="T4" fmla="*/ 0 w 11"/>
              <a:gd name="T5" fmla="*/ 0 h 32"/>
              <a:gd name="T6" fmla="*/ 0 w 11"/>
              <a:gd name="T7" fmla="*/ 0 h 32"/>
              <a:gd name="T8" fmla="*/ 0 w 11"/>
              <a:gd name="T9" fmla="*/ 80645000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 h="32">
                <a:moveTo>
                  <a:pt x="11" y="0"/>
                </a:moveTo>
                <a:lnTo>
                  <a:pt x="0" y="0"/>
                </a:lnTo>
                <a:lnTo>
                  <a:pt x="0"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89" name="Line 932"/>
          <p:cNvSpPr>
            <a:spLocks noChangeShapeType="1"/>
          </p:cNvSpPr>
          <p:nvPr/>
        </p:nvSpPr>
        <p:spPr bwMode="auto">
          <a:xfrm>
            <a:off x="3178175" y="2225675"/>
            <a:ext cx="349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90" name="Freeform 933"/>
          <p:cNvSpPr>
            <a:spLocks/>
          </p:cNvSpPr>
          <p:nvPr/>
        </p:nvSpPr>
        <p:spPr bwMode="auto">
          <a:xfrm>
            <a:off x="3230563" y="2208213"/>
            <a:ext cx="34925" cy="50800"/>
          </a:xfrm>
          <a:custGeom>
            <a:avLst/>
            <a:gdLst>
              <a:gd name="T0" fmla="*/ 0 w 22"/>
              <a:gd name="T1" fmla="*/ 0 h 32"/>
              <a:gd name="T2" fmla="*/ 0 w 22"/>
              <a:gd name="T3" fmla="*/ 52924075 h 32"/>
              <a:gd name="T4" fmla="*/ 27722513 w 22"/>
              <a:gd name="T5" fmla="*/ 80645000 h 32"/>
              <a:gd name="T6" fmla="*/ 27722513 w 22"/>
              <a:gd name="T7" fmla="*/ 80645000 h 32"/>
              <a:gd name="T8" fmla="*/ 55443438 w 22"/>
              <a:gd name="T9" fmla="*/ 80645000 h 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32">
                <a:moveTo>
                  <a:pt x="0" y="0"/>
                </a:moveTo>
                <a:lnTo>
                  <a:pt x="0" y="21"/>
                </a:lnTo>
                <a:lnTo>
                  <a:pt x="11" y="32"/>
                </a:lnTo>
                <a:lnTo>
                  <a:pt x="22"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91" name="Line 934"/>
          <p:cNvSpPr>
            <a:spLocks noChangeShapeType="1"/>
          </p:cNvSpPr>
          <p:nvPr/>
        </p:nvSpPr>
        <p:spPr bwMode="auto">
          <a:xfrm>
            <a:off x="3230563" y="2225675"/>
            <a:ext cx="17462"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92" name="Freeform 935"/>
          <p:cNvSpPr>
            <a:spLocks/>
          </p:cNvSpPr>
          <p:nvPr/>
        </p:nvSpPr>
        <p:spPr bwMode="auto">
          <a:xfrm>
            <a:off x="3282950" y="2190750"/>
            <a:ext cx="15875" cy="85725"/>
          </a:xfrm>
          <a:custGeom>
            <a:avLst/>
            <a:gdLst>
              <a:gd name="T0" fmla="*/ 0 w 10"/>
              <a:gd name="T1" fmla="*/ 0 h 54"/>
              <a:gd name="T2" fmla="*/ 0 w 10"/>
              <a:gd name="T3" fmla="*/ 27722513 h 54"/>
              <a:gd name="T4" fmla="*/ 25201563 w 10"/>
              <a:gd name="T5" fmla="*/ 27722513 h 54"/>
              <a:gd name="T6" fmla="*/ 25201563 w 10"/>
              <a:gd name="T7" fmla="*/ 55443438 h 54"/>
              <a:gd name="T8" fmla="*/ 25201563 w 10"/>
              <a:gd name="T9" fmla="*/ 55443438 h 54"/>
              <a:gd name="T10" fmla="*/ 25201563 w 10"/>
              <a:gd name="T11" fmla="*/ 80645000 h 54"/>
              <a:gd name="T12" fmla="*/ 25201563 w 10"/>
              <a:gd name="T13" fmla="*/ 108367513 h 54"/>
              <a:gd name="T14" fmla="*/ 25201563 w 10"/>
              <a:gd name="T15" fmla="*/ 108367513 h 54"/>
              <a:gd name="T16" fmla="*/ 0 w 10"/>
              <a:gd name="T17" fmla="*/ 136088438 h 54"/>
              <a:gd name="T18" fmla="*/ 0 w 10"/>
              <a:gd name="T19" fmla="*/ 136088438 h 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4">
                <a:moveTo>
                  <a:pt x="0" y="0"/>
                </a:moveTo>
                <a:lnTo>
                  <a:pt x="0" y="11"/>
                </a:lnTo>
                <a:lnTo>
                  <a:pt x="10" y="11"/>
                </a:lnTo>
                <a:lnTo>
                  <a:pt x="10" y="22"/>
                </a:lnTo>
                <a:lnTo>
                  <a:pt x="10" y="32"/>
                </a:lnTo>
                <a:lnTo>
                  <a:pt x="10" y="43"/>
                </a:lnTo>
                <a:lnTo>
                  <a:pt x="0" y="54"/>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93" name="Line 936"/>
          <p:cNvSpPr>
            <a:spLocks noChangeShapeType="1"/>
          </p:cNvSpPr>
          <p:nvPr/>
        </p:nvSpPr>
        <p:spPr bwMode="auto">
          <a:xfrm>
            <a:off x="3609975" y="2482850"/>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94" name="Line 937"/>
          <p:cNvSpPr>
            <a:spLocks noChangeShapeType="1"/>
          </p:cNvSpPr>
          <p:nvPr/>
        </p:nvSpPr>
        <p:spPr bwMode="auto">
          <a:xfrm>
            <a:off x="3541713" y="2449513"/>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95" name="Line 938"/>
          <p:cNvSpPr>
            <a:spLocks noChangeShapeType="1"/>
          </p:cNvSpPr>
          <p:nvPr/>
        </p:nvSpPr>
        <p:spPr bwMode="auto">
          <a:xfrm>
            <a:off x="3541713" y="2449513"/>
            <a:ext cx="50800"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96" name="Line 939"/>
          <p:cNvSpPr>
            <a:spLocks noChangeShapeType="1"/>
          </p:cNvSpPr>
          <p:nvPr/>
        </p:nvSpPr>
        <p:spPr bwMode="auto">
          <a:xfrm flipH="1">
            <a:off x="3386138" y="2535238"/>
            <a:ext cx="8572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897" name="Freeform 940"/>
          <p:cNvSpPr>
            <a:spLocks/>
          </p:cNvSpPr>
          <p:nvPr/>
        </p:nvSpPr>
        <p:spPr bwMode="auto">
          <a:xfrm>
            <a:off x="3489325" y="2379663"/>
            <a:ext cx="52388" cy="52387"/>
          </a:xfrm>
          <a:custGeom>
            <a:avLst/>
            <a:gdLst>
              <a:gd name="T0" fmla="*/ 83166744 w 33"/>
              <a:gd name="T1" fmla="*/ 27720660 h 33"/>
              <a:gd name="T2" fmla="*/ 55443967 w 33"/>
              <a:gd name="T3" fmla="*/ 0 h 33"/>
              <a:gd name="T4" fmla="*/ 55443967 w 33"/>
              <a:gd name="T5" fmla="*/ 0 h 33"/>
              <a:gd name="T6" fmla="*/ 55443967 w 33"/>
              <a:gd name="T7" fmla="*/ 0 h 33"/>
              <a:gd name="T8" fmla="*/ 27722777 w 33"/>
              <a:gd name="T9" fmla="*/ 0 h 33"/>
              <a:gd name="T10" fmla="*/ 27722777 w 33"/>
              <a:gd name="T11" fmla="*/ 27720660 h 33"/>
              <a:gd name="T12" fmla="*/ 0 w 33"/>
              <a:gd name="T13" fmla="*/ 27720660 h 33"/>
              <a:gd name="T14" fmla="*/ 0 w 33"/>
              <a:gd name="T15" fmla="*/ 55442908 h 33"/>
              <a:gd name="T16" fmla="*/ 27722777 w 33"/>
              <a:gd name="T17" fmla="*/ 83163569 h 33"/>
              <a:gd name="T18" fmla="*/ 27722777 w 33"/>
              <a:gd name="T19" fmla="*/ 83163569 h 33"/>
              <a:gd name="T20" fmla="*/ 55443967 w 33"/>
              <a:gd name="T21" fmla="*/ 83163569 h 33"/>
              <a:gd name="T22" fmla="*/ 55443967 w 33"/>
              <a:gd name="T23" fmla="*/ 83163569 h 33"/>
              <a:gd name="T24" fmla="*/ 55443967 w 33"/>
              <a:gd name="T25" fmla="*/ 83163569 h 33"/>
              <a:gd name="T26" fmla="*/ 83166744 w 33"/>
              <a:gd name="T27" fmla="*/ 83163569 h 33"/>
              <a:gd name="T28" fmla="*/ 83166744 w 33"/>
              <a:gd name="T29" fmla="*/ 55442908 h 33"/>
              <a:gd name="T30" fmla="*/ 83166744 w 33"/>
              <a:gd name="T31" fmla="*/ 55442908 h 33"/>
              <a:gd name="T32" fmla="*/ 83166744 w 33"/>
              <a:gd name="T33" fmla="*/ 55442908 h 33"/>
              <a:gd name="T34" fmla="*/ 55443967 w 33"/>
              <a:gd name="T35" fmla="*/ 27720660 h 33"/>
              <a:gd name="T36" fmla="*/ 55443967 w 33"/>
              <a:gd name="T37" fmla="*/ 27720660 h 33"/>
              <a:gd name="T38" fmla="*/ 55443967 w 33"/>
              <a:gd name="T39" fmla="*/ 27720660 h 33"/>
              <a:gd name="T40" fmla="*/ 27722777 w 33"/>
              <a:gd name="T41" fmla="*/ 27720660 h 33"/>
              <a:gd name="T42" fmla="*/ 27722777 w 33"/>
              <a:gd name="T43" fmla="*/ 55442908 h 33"/>
              <a:gd name="T44" fmla="*/ 0 w 33"/>
              <a:gd name="T45" fmla="*/ 55442908 h 3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33" h="33">
                <a:moveTo>
                  <a:pt x="33" y="11"/>
                </a:moveTo>
                <a:lnTo>
                  <a:pt x="22" y="0"/>
                </a:lnTo>
                <a:lnTo>
                  <a:pt x="11" y="0"/>
                </a:lnTo>
                <a:lnTo>
                  <a:pt x="11" y="11"/>
                </a:lnTo>
                <a:lnTo>
                  <a:pt x="0" y="11"/>
                </a:lnTo>
                <a:lnTo>
                  <a:pt x="0" y="22"/>
                </a:lnTo>
                <a:lnTo>
                  <a:pt x="11" y="33"/>
                </a:lnTo>
                <a:lnTo>
                  <a:pt x="22" y="33"/>
                </a:lnTo>
                <a:lnTo>
                  <a:pt x="33" y="33"/>
                </a:lnTo>
                <a:lnTo>
                  <a:pt x="33" y="22"/>
                </a:lnTo>
                <a:lnTo>
                  <a:pt x="22" y="11"/>
                </a:lnTo>
                <a:lnTo>
                  <a:pt x="11" y="11"/>
                </a:lnTo>
                <a:lnTo>
                  <a:pt x="11" y="22"/>
                </a:lnTo>
                <a:lnTo>
                  <a:pt x="0"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98" name="Freeform 941"/>
          <p:cNvSpPr>
            <a:spLocks/>
          </p:cNvSpPr>
          <p:nvPr/>
        </p:nvSpPr>
        <p:spPr bwMode="auto">
          <a:xfrm>
            <a:off x="3559175" y="2379663"/>
            <a:ext cx="50800" cy="52387"/>
          </a:xfrm>
          <a:custGeom>
            <a:avLst/>
            <a:gdLst>
              <a:gd name="T0" fmla="*/ 25201563 w 32"/>
              <a:gd name="T1" fmla="*/ 0 h 33"/>
              <a:gd name="T2" fmla="*/ 25201563 w 32"/>
              <a:gd name="T3" fmla="*/ 0 h 33"/>
              <a:gd name="T4" fmla="*/ 0 w 32"/>
              <a:gd name="T5" fmla="*/ 27720660 h 33"/>
              <a:gd name="T6" fmla="*/ 0 w 32"/>
              <a:gd name="T7" fmla="*/ 27720660 h 33"/>
              <a:gd name="T8" fmla="*/ 0 w 32"/>
              <a:gd name="T9" fmla="*/ 55442908 h 33"/>
              <a:gd name="T10" fmla="*/ 0 w 32"/>
              <a:gd name="T11" fmla="*/ 83163569 h 33"/>
              <a:gd name="T12" fmla="*/ 25201563 w 32"/>
              <a:gd name="T13" fmla="*/ 83163569 h 33"/>
              <a:gd name="T14" fmla="*/ 25201563 w 32"/>
              <a:gd name="T15" fmla="*/ 83163569 h 33"/>
              <a:gd name="T16" fmla="*/ 52924075 w 32"/>
              <a:gd name="T17" fmla="*/ 83163569 h 33"/>
              <a:gd name="T18" fmla="*/ 80645000 w 32"/>
              <a:gd name="T19" fmla="*/ 83163569 h 33"/>
              <a:gd name="T20" fmla="*/ 80645000 w 32"/>
              <a:gd name="T21" fmla="*/ 83163569 h 33"/>
              <a:gd name="T22" fmla="*/ 80645000 w 32"/>
              <a:gd name="T23" fmla="*/ 55442908 h 33"/>
              <a:gd name="T24" fmla="*/ 80645000 w 32"/>
              <a:gd name="T25" fmla="*/ 27720660 h 33"/>
              <a:gd name="T26" fmla="*/ 80645000 w 32"/>
              <a:gd name="T27" fmla="*/ 27720660 h 33"/>
              <a:gd name="T28" fmla="*/ 80645000 w 32"/>
              <a:gd name="T29" fmla="*/ 0 h 33"/>
              <a:gd name="T30" fmla="*/ 52924075 w 32"/>
              <a:gd name="T31" fmla="*/ 0 h 33"/>
              <a:gd name="T32" fmla="*/ 25201563 w 32"/>
              <a:gd name="T33" fmla="*/ 0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3">
                <a:moveTo>
                  <a:pt x="10" y="0"/>
                </a:moveTo>
                <a:lnTo>
                  <a:pt x="10" y="0"/>
                </a:lnTo>
                <a:lnTo>
                  <a:pt x="0" y="11"/>
                </a:lnTo>
                <a:lnTo>
                  <a:pt x="0" y="22"/>
                </a:lnTo>
                <a:lnTo>
                  <a:pt x="0" y="33"/>
                </a:lnTo>
                <a:lnTo>
                  <a:pt x="10" y="33"/>
                </a:lnTo>
                <a:lnTo>
                  <a:pt x="21" y="33"/>
                </a:lnTo>
                <a:lnTo>
                  <a:pt x="32" y="33"/>
                </a:lnTo>
                <a:lnTo>
                  <a:pt x="32" y="22"/>
                </a:lnTo>
                <a:lnTo>
                  <a:pt x="32" y="11"/>
                </a:lnTo>
                <a:lnTo>
                  <a:pt x="32" y="0"/>
                </a:lnTo>
                <a:lnTo>
                  <a:pt x="21" y="0"/>
                </a:lnTo>
                <a:lnTo>
                  <a:pt x="10"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899" name="Line 942"/>
          <p:cNvSpPr>
            <a:spLocks noChangeShapeType="1"/>
          </p:cNvSpPr>
          <p:nvPr/>
        </p:nvSpPr>
        <p:spPr bwMode="auto">
          <a:xfrm>
            <a:off x="3609975" y="2482850"/>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00" name="Line 943"/>
          <p:cNvSpPr>
            <a:spLocks noChangeShapeType="1"/>
          </p:cNvSpPr>
          <p:nvPr/>
        </p:nvSpPr>
        <p:spPr bwMode="auto">
          <a:xfrm flipH="1">
            <a:off x="3386138" y="2362200"/>
            <a:ext cx="85725"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01" name="Line 944"/>
          <p:cNvSpPr>
            <a:spLocks noChangeShapeType="1"/>
          </p:cNvSpPr>
          <p:nvPr/>
        </p:nvSpPr>
        <p:spPr bwMode="auto">
          <a:xfrm>
            <a:off x="4006850" y="2725738"/>
            <a:ext cx="52388" cy="158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02" name="Line 945"/>
          <p:cNvSpPr>
            <a:spLocks noChangeShapeType="1"/>
          </p:cNvSpPr>
          <p:nvPr/>
        </p:nvSpPr>
        <p:spPr bwMode="auto">
          <a:xfrm>
            <a:off x="4006850" y="2725738"/>
            <a:ext cx="52388"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03" name="Line 946"/>
          <p:cNvSpPr>
            <a:spLocks noChangeShapeType="1"/>
          </p:cNvSpPr>
          <p:nvPr/>
        </p:nvSpPr>
        <p:spPr bwMode="auto">
          <a:xfrm>
            <a:off x="4179888" y="2811463"/>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04" name="Line 947"/>
          <p:cNvSpPr>
            <a:spLocks noChangeShapeType="1"/>
          </p:cNvSpPr>
          <p:nvPr/>
        </p:nvSpPr>
        <p:spPr bwMode="auto">
          <a:xfrm>
            <a:off x="4162425" y="2811463"/>
            <a:ext cx="50800"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05" name="Line 948"/>
          <p:cNvSpPr>
            <a:spLocks noChangeShapeType="1"/>
          </p:cNvSpPr>
          <p:nvPr/>
        </p:nvSpPr>
        <p:spPr bwMode="auto">
          <a:xfrm>
            <a:off x="4110038" y="2759075"/>
            <a:ext cx="5238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06" name="Line 949"/>
          <p:cNvSpPr>
            <a:spLocks noChangeShapeType="1"/>
          </p:cNvSpPr>
          <p:nvPr/>
        </p:nvSpPr>
        <p:spPr bwMode="auto">
          <a:xfrm>
            <a:off x="4092575" y="2759075"/>
            <a:ext cx="5238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07" name="Line 950"/>
          <p:cNvSpPr>
            <a:spLocks noChangeShapeType="1"/>
          </p:cNvSpPr>
          <p:nvPr/>
        </p:nvSpPr>
        <p:spPr bwMode="auto">
          <a:xfrm>
            <a:off x="4076700" y="2759075"/>
            <a:ext cx="68263"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08" name="Line 951"/>
          <p:cNvSpPr>
            <a:spLocks noChangeShapeType="1"/>
          </p:cNvSpPr>
          <p:nvPr/>
        </p:nvSpPr>
        <p:spPr bwMode="auto">
          <a:xfrm>
            <a:off x="4197350" y="2828925"/>
            <a:ext cx="50800"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09" name="Line 952"/>
          <p:cNvSpPr>
            <a:spLocks noChangeShapeType="1"/>
          </p:cNvSpPr>
          <p:nvPr/>
        </p:nvSpPr>
        <p:spPr bwMode="auto">
          <a:xfrm>
            <a:off x="4248150" y="2846388"/>
            <a:ext cx="52388"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10" name="Line 953"/>
          <p:cNvSpPr>
            <a:spLocks noChangeShapeType="1"/>
          </p:cNvSpPr>
          <p:nvPr/>
        </p:nvSpPr>
        <p:spPr bwMode="auto">
          <a:xfrm>
            <a:off x="4248150" y="2846388"/>
            <a:ext cx="52388"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11" name="Line 954"/>
          <p:cNvSpPr>
            <a:spLocks noChangeShapeType="1"/>
          </p:cNvSpPr>
          <p:nvPr/>
        </p:nvSpPr>
        <p:spPr bwMode="auto">
          <a:xfrm>
            <a:off x="4179888" y="2811463"/>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12" name="Line 955"/>
          <p:cNvSpPr>
            <a:spLocks noChangeShapeType="1"/>
          </p:cNvSpPr>
          <p:nvPr/>
        </p:nvSpPr>
        <p:spPr bwMode="auto">
          <a:xfrm>
            <a:off x="3921125" y="2673350"/>
            <a:ext cx="5080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13" name="Line 956"/>
          <p:cNvSpPr>
            <a:spLocks noChangeShapeType="1"/>
          </p:cNvSpPr>
          <p:nvPr/>
        </p:nvSpPr>
        <p:spPr bwMode="auto">
          <a:xfrm>
            <a:off x="3921125" y="2673350"/>
            <a:ext cx="5080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14" name="Line 957"/>
          <p:cNvSpPr>
            <a:spLocks noChangeShapeType="1"/>
          </p:cNvSpPr>
          <p:nvPr/>
        </p:nvSpPr>
        <p:spPr bwMode="auto">
          <a:xfrm flipV="1">
            <a:off x="2886075" y="2052638"/>
            <a:ext cx="1588" cy="682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15" name="Line 958"/>
          <p:cNvSpPr>
            <a:spLocks noChangeShapeType="1"/>
          </p:cNvSpPr>
          <p:nvPr/>
        </p:nvSpPr>
        <p:spPr bwMode="auto">
          <a:xfrm>
            <a:off x="2971800" y="2052638"/>
            <a:ext cx="1588" cy="682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16" name="Line 959"/>
          <p:cNvSpPr>
            <a:spLocks noChangeShapeType="1"/>
          </p:cNvSpPr>
          <p:nvPr/>
        </p:nvSpPr>
        <p:spPr bwMode="auto">
          <a:xfrm>
            <a:off x="2903538" y="2087563"/>
            <a:ext cx="68262"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17" name="Freeform 960"/>
          <p:cNvSpPr>
            <a:spLocks/>
          </p:cNvSpPr>
          <p:nvPr/>
        </p:nvSpPr>
        <p:spPr bwMode="auto">
          <a:xfrm>
            <a:off x="3024188" y="2052638"/>
            <a:ext cx="68262" cy="68262"/>
          </a:xfrm>
          <a:custGeom>
            <a:avLst/>
            <a:gdLst>
              <a:gd name="T0" fmla="*/ 0 w 43"/>
              <a:gd name="T1" fmla="*/ 108365131 h 43"/>
              <a:gd name="T2" fmla="*/ 0 w 43"/>
              <a:gd name="T3" fmla="*/ 0 h 43"/>
              <a:gd name="T4" fmla="*/ 108365131 w 43"/>
              <a:gd name="T5" fmla="*/ 0 h 43"/>
              <a:gd name="T6" fmla="*/ 0 60000 65536"/>
              <a:gd name="T7" fmla="*/ 0 60000 65536"/>
              <a:gd name="T8" fmla="*/ 0 60000 65536"/>
            </a:gdLst>
            <a:ahLst/>
            <a:cxnLst>
              <a:cxn ang="T6">
                <a:pos x="T0" y="T1"/>
              </a:cxn>
              <a:cxn ang="T7">
                <a:pos x="T2" y="T3"/>
              </a:cxn>
              <a:cxn ang="T8">
                <a:pos x="T4" y="T5"/>
              </a:cxn>
            </a:cxnLst>
            <a:rect l="0" t="0" r="r" b="b"/>
            <a:pathLst>
              <a:path w="43" h="43">
                <a:moveTo>
                  <a:pt x="0" y="43"/>
                </a:moveTo>
                <a:lnTo>
                  <a:pt x="0" y="0"/>
                </a:lnTo>
                <a:lnTo>
                  <a:pt x="43"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918" name="Line 961"/>
          <p:cNvSpPr>
            <a:spLocks noChangeShapeType="1"/>
          </p:cNvSpPr>
          <p:nvPr/>
        </p:nvSpPr>
        <p:spPr bwMode="auto">
          <a:xfrm>
            <a:off x="3024188" y="2087563"/>
            <a:ext cx="3333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19" name="Line 962"/>
          <p:cNvSpPr>
            <a:spLocks noChangeShapeType="1"/>
          </p:cNvSpPr>
          <p:nvPr/>
        </p:nvSpPr>
        <p:spPr bwMode="auto">
          <a:xfrm>
            <a:off x="3024188" y="2120900"/>
            <a:ext cx="68262"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20" name="Freeform 963"/>
          <p:cNvSpPr>
            <a:spLocks/>
          </p:cNvSpPr>
          <p:nvPr/>
        </p:nvSpPr>
        <p:spPr bwMode="auto">
          <a:xfrm>
            <a:off x="3127375" y="2052638"/>
            <a:ext cx="85725" cy="68262"/>
          </a:xfrm>
          <a:custGeom>
            <a:avLst/>
            <a:gdLst>
              <a:gd name="T0" fmla="*/ 0 w 54"/>
              <a:gd name="T1" fmla="*/ 108365131 h 43"/>
              <a:gd name="T2" fmla="*/ 80645000 w 54"/>
              <a:gd name="T3" fmla="*/ 0 h 43"/>
              <a:gd name="T4" fmla="*/ 136088438 w 54"/>
              <a:gd name="T5" fmla="*/ 108365131 h 43"/>
              <a:gd name="T6" fmla="*/ 0 60000 65536"/>
              <a:gd name="T7" fmla="*/ 0 60000 65536"/>
              <a:gd name="T8" fmla="*/ 0 60000 65536"/>
            </a:gdLst>
            <a:ahLst/>
            <a:cxnLst>
              <a:cxn ang="T6">
                <a:pos x="T0" y="T1"/>
              </a:cxn>
              <a:cxn ang="T7">
                <a:pos x="T2" y="T3"/>
              </a:cxn>
              <a:cxn ang="T8">
                <a:pos x="T4" y="T5"/>
              </a:cxn>
            </a:cxnLst>
            <a:rect l="0" t="0" r="r" b="b"/>
            <a:pathLst>
              <a:path w="54" h="43">
                <a:moveTo>
                  <a:pt x="0" y="43"/>
                </a:moveTo>
                <a:lnTo>
                  <a:pt x="32" y="0"/>
                </a:lnTo>
                <a:lnTo>
                  <a:pt x="54" y="43"/>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921" name="Line 964"/>
          <p:cNvSpPr>
            <a:spLocks noChangeShapeType="1"/>
          </p:cNvSpPr>
          <p:nvPr/>
        </p:nvSpPr>
        <p:spPr bwMode="auto">
          <a:xfrm>
            <a:off x="3144838" y="2105025"/>
            <a:ext cx="50800"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22" name="Freeform 965"/>
          <p:cNvSpPr>
            <a:spLocks/>
          </p:cNvSpPr>
          <p:nvPr/>
        </p:nvSpPr>
        <p:spPr bwMode="auto">
          <a:xfrm>
            <a:off x="3248025" y="2052638"/>
            <a:ext cx="85725" cy="68262"/>
          </a:xfrm>
          <a:custGeom>
            <a:avLst/>
            <a:gdLst>
              <a:gd name="T0" fmla="*/ 0 w 54"/>
              <a:gd name="T1" fmla="*/ 108365131 h 43"/>
              <a:gd name="T2" fmla="*/ 0 w 54"/>
              <a:gd name="T3" fmla="*/ 0 h 43"/>
              <a:gd name="T4" fmla="*/ 55443438 w 54"/>
              <a:gd name="T5" fmla="*/ 0 h 43"/>
              <a:gd name="T6" fmla="*/ 80645000 w 54"/>
              <a:gd name="T7" fmla="*/ 0 h 43"/>
              <a:gd name="T8" fmla="*/ 108367513 w 54"/>
              <a:gd name="T9" fmla="*/ 27720722 h 43"/>
              <a:gd name="T10" fmla="*/ 108367513 w 54"/>
              <a:gd name="T11" fmla="*/ 27720722 h 43"/>
              <a:gd name="T12" fmla="*/ 136088438 w 54"/>
              <a:gd name="T13" fmla="*/ 55443031 h 43"/>
              <a:gd name="T14" fmla="*/ 136088438 w 54"/>
              <a:gd name="T15" fmla="*/ 83163753 h 43"/>
              <a:gd name="T16" fmla="*/ 108367513 w 54"/>
              <a:gd name="T17" fmla="*/ 83163753 h 43"/>
              <a:gd name="T18" fmla="*/ 108367513 w 54"/>
              <a:gd name="T19" fmla="*/ 108365131 h 43"/>
              <a:gd name="T20" fmla="*/ 80645000 w 54"/>
              <a:gd name="T21" fmla="*/ 108365131 h 43"/>
              <a:gd name="T22" fmla="*/ 55443438 w 54"/>
              <a:gd name="T23" fmla="*/ 108365131 h 43"/>
              <a:gd name="T24" fmla="*/ 0 w 54"/>
              <a:gd name="T25" fmla="*/ 108365131 h 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4" h="43">
                <a:moveTo>
                  <a:pt x="0" y="43"/>
                </a:moveTo>
                <a:lnTo>
                  <a:pt x="0" y="0"/>
                </a:lnTo>
                <a:lnTo>
                  <a:pt x="22" y="0"/>
                </a:lnTo>
                <a:lnTo>
                  <a:pt x="32" y="0"/>
                </a:lnTo>
                <a:lnTo>
                  <a:pt x="43" y="11"/>
                </a:lnTo>
                <a:lnTo>
                  <a:pt x="54" y="22"/>
                </a:lnTo>
                <a:lnTo>
                  <a:pt x="54" y="33"/>
                </a:lnTo>
                <a:lnTo>
                  <a:pt x="43" y="33"/>
                </a:lnTo>
                <a:lnTo>
                  <a:pt x="43" y="43"/>
                </a:lnTo>
                <a:lnTo>
                  <a:pt x="32" y="43"/>
                </a:lnTo>
                <a:lnTo>
                  <a:pt x="22" y="43"/>
                </a:lnTo>
                <a:lnTo>
                  <a:pt x="0" y="43"/>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923" name="Line 966"/>
          <p:cNvSpPr>
            <a:spLocks noChangeShapeType="1"/>
          </p:cNvSpPr>
          <p:nvPr/>
        </p:nvSpPr>
        <p:spPr bwMode="auto">
          <a:xfrm flipH="1">
            <a:off x="3386138" y="2173288"/>
            <a:ext cx="85725"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24" name="Line 967"/>
          <p:cNvSpPr>
            <a:spLocks noChangeShapeType="1"/>
          </p:cNvSpPr>
          <p:nvPr/>
        </p:nvSpPr>
        <p:spPr bwMode="auto">
          <a:xfrm flipV="1">
            <a:off x="5853113" y="2673350"/>
            <a:ext cx="85725" cy="2587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25" name="Line 968"/>
          <p:cNvSpPr>
            <a:spLocks noChangeShapeType="1"/>
          </p:cNvSpPr>
          <p:nvPr/>
        </p:nvSpPr>
        <p:spPr bwMode="auto">
          <a:xfrm flipV="1">
            <a:off x="5541963" y="3414713"/>
            <a:ext cx="104775" cy="2238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26" name="Line 969"/>
          <p:cNvSpPr>
            <a:spLocks noChangeShapeType="1"/>
          </p:cNvSpPr>
          <p:nvPr/>
        </p:nvSpPr>
        <p:spPr bwMode="auto">
          <a:xfrm flipV="1">
            <a:off x="5508625" y="3587750"/>
            <a:ext cx="120650"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27" name="Line 970"/>
          <p:cNvSpPr>
            <a:spLocks noChangeShapeType="1"/>
          </p:cNvSpPr>
          <p:nvPr/>
        </p:nvSpPr>
        <p:spPr bwMode="auto">
          <a:xfrm>
            <a:off x="5232400" y="3605213"/>
            <a:ext cx="33338"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28" name="Line 971"/>
          <p:cNvSpPr>
            <a:spLocks noChangeShapeType="1"/>
          </p:cNvSpPr>
          <p:nvPr/>
        </p:nvSpPr>
        <p:spPr bwMode="auto">
          <a:xfrm flipV="1">
            <a:off x="5180013" y="3500438"/>
            <a:ext cx="52387"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29" name="Line 972"/>
          <p:cNvSpPr>
            <a:spLocks noChangeShapeType="1"/>
          </p:cNvSpPr>
          <p:nvPr/>
        </p:nvSpPr>
        <p:spPr bwMode="auto">
          <a:xfrm>
            <a:off x="5541963" y="3570288"/>
            <a:ext cx="138112"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30" name="Line 973"/>
          <p:cNvSpPr>
            <a:spLocks noChangeShapeType="1"/>
          </p:cNvSpPr>
          <p:nvPr/>
        </p:nvSpPr>
        <p:spPr bwMode="auto">
          <a:xfrm>
            <a:off x="5524500" y="3587750"/>
            <a:ext cx="138113"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31" name="Line 974"/>
          <p:cNvSpPr>
            <a:spLocks noChangeShapeType="1"/>
          </p:cNvSpPr>
          <p:nvPr/>
        </p:nvSpPr>
        <p:spPr bwMode="auto">
          <a:xfrm>
            <a:off x="6076950" y="4035425"/>
            <a:ext cx="120650"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32" name="Line 975"/>
          <p:cNvSpPr>
            <a:spLocks noChangeShapeType="1"/>
          </p:cNvSpPr>
          <p:nvPr/>
        </p:nvSpPr>
        <p:spPr bwMode="auto">
          <a:xfrm>
            <a:off x="6059488" y="4035425"/>
            <a:ext cx="138112"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33" name="Line 976"/>
          <p:cNvSpPr>
            <a:spLocks noChangeShapeType="1"/>
          </p:cNvSpPr>
          <p:nvPr/>
        </p:nvSpPr>
        <p:spPr bwMode="auto">
          <a:xfrm flipV="1">
            <a:off x="5335588" y="3846513"/>
            <a:ext cx="103187" cy="2063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34" name="Line 977"/>
          <p:cNvSpPr>
            <a:spLocks noChangeShapeType="1"/>
          </p:cNvSpPr>
          <p:nvPr/>
        </p:nvSpPr>
        <p:spPr bwMode="auto">
          <a:xfrm flipV="1">
            <a:off x="5594350" y="3949700"/>
            <a:ext cx="68263"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35" name="Line 978"/>
          <p:cNvSpPr>
            <a:spLocks noChangeShapeType="1"/>
          </p:cNvSpPr>
          <p:nvPr/>
        </p:nvSpPr>
        <p:spPr bwMode="auto">
          <a:xfrm flipV="1">
            <a:off x="5024438" y="3932238"/>
            <a:ext cx="34925"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36" name="Line 979"/>
          <p:cNvSpPr>
            <a:spLocks noChangeShapeType="1"/>
          </p:cNvSpPr>
          <p:nvPr/>
        </p:nvSpPr>
        <p:spPr bwMode="auto">
          <a:xfrm>
            <a:off x="5938838" y="3914775"/>
            <a:ext cx="138112"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37" name="Line 980"/>
          <p:cNvSpPr>
            <a:spLocks noChangeShapeType="1"/>
          </p:cNvSpPr>
          <p:nvPr/>
        </p:nvSpPr>
        <p:spPr bwMode="auto">
          <a:xfrm>
            <a:off x="5938838" y="3914775"/>
            <a:ext cx="120650"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38" name="Line 981"/>
          <p:cNvSpPr>
            <a:spLocks noChangeShapeType="1"/>
          </p:cNvSpPr>
          <p:nvPr/>
        </p:nvSpPr>
        <p:spPr bwMode="auto">
          <a:xfrm>
            <a:off x="5370513" y="3949700"/>
            <a:ext cx="120650"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39" name="Line 982"/>
          <p:cNvSpPr>
            <a:spLocks noChangeShapeType="1"/>
          </p:cNvSpPr>
          <p:nvPr/>
        </p:nvSpPr>
        <p:spPr bwMode="auto">
          <a:xfrm>
            <a:off x="5370513" y="3949700"/>
            <a:ext cx="120650"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40" name="Line 983"/>
          <p:cNvSpPr>
            <a:spLocks noChangeShapeType="1"/>
          </p:cNvSpPr>
          <p:nvPr/>
        </p:nvSpPr>
        <p:spPr bwMode="auto">
          <a:xfrm flipV="1">
            <a:off x="5524500" y="4105275"/>
            <a:ext cx="52388" cy="682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41" name="Line 984"/>
          <p:cNvSpPr>
            <a:spLocks noChangeShapeType="1"/>
          </p:cNvSpPr>
          <p:nvPr/>
        </p:nvSpPr>
        <p:spPr bwMode="auto">
          <a:xfrm>
            <a:off x="5491163" y="4035425"/>
            <a:ext cx="120650"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42" name="Line 985"/>
          <p:cNvSpPr>
            <a:spLocks noChangeShapeType="1"/>
          </p:cNvSpPr>
          <p:nvPr/>
        </p:nvSpPr>
        <p:spPr bwMode="auto">
          <a:xfrm>
            <a:off x="5491163" y="4035425"/>
            <a:ext cx="120650"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43" name="Line 986"/>
          <p:cNvSpPr>
            <a:spLocks noChangeShapeType="1"/>
          </p:cNvSpPr>
          <p:nvPr/>
        </p:nvSpPr>
        <p:spPr bwMode="auto">
          <a:xfrm flipV="1">
            <a:off x="5249863" y="4052888"/>
            <a:ext cx="85725" cy="1889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44" name="Line 987"/>
          <p:cNvSpPr>
            <a:spLocks noChangeShapeType="1"/>
          </p:cNvSpPr>
          <p:nvPr/>
        </p:nvSpPr>
        <p:spPr bwMode="auto">
          <a:xfrm>
            <a:off x="5076825" y="4208463"/>
            <a:ext cx="120650" cy="682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45" name="Line 988"/>
          <p:cNvSpPr>
            <a:spLocks noChangeShapeType="1"/>
          </p:cNvSpPr>
          <p:nvPr/>
        </p:nvSpPr>
        <p:spPr bwMode="auto">
          <a:xfrm>
            <a:off x="5076825" y="4208463"/>
            <a:ext cx="103188"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46" name="Line 989"/>
          <p:cNvSpPr>
            <a:spLocks noChangeShapeType="1"/>
          </p:cNvSpPr>
          <p:nvPr/>
        </p:nvSpPr>
        <p:spPr bwMode="auto">
          <a:xfrm>
            <a:off x="5145088" y="4294188"/>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47" name="Line 990"/>
          <p:cNvSpPr>
            <a:spLocks noChangeShapeType="1"/>
          </p:cNvSpPr>
          <p:nvPr/>
        </p:nvSpPr>
        <p:spPr bwMode="auto">
          <a:xfrm>
            <a:off x="5094288" y="4241800"/>
            <a:ext cx="3333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48" name="Line 991"/>
          <p:cNvSpPr>
            <a:spLocks noChangeShapeType="1"/>
          </p:cNvSpPr>
          <p:nvPr/>
        </p:nvSpPr>
        <p:spPr bwMode="auto">
          <a:xfrm>
            <a:off x="5076825" y="4225925"/>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49" name="Line 992"/>
          <p:cNvSpPr>
            <a:spLocks noChangeShapeType="1"/>
          </p:cNvSpPr>
          <p:nvPr/>
        </p:nvSpPr>
        <p:spPr bwMode="auto">
          <a:xfrm>
            <a:off x="5006975" y="4173538"/>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50" name="Line 993"/>
          <p:cNvSpPr>
            <a:spLocks noChangeShapeType="1"/>
          </p:cNvSpPr>
          <p:nvPr/>
        </p:nvSpPr>
        <p:spPr bwMode="auto">
          <a:xfrm flipV="1">
            <a:off x="5473700" y="4173538"/>
            <a:ext cx="50800"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51" name="Line 994"/>
          <p:cNvSpPr>
            <a:spLocks noChangeShapeType="1"/>
          </p:cNvSpPr>
          <p:nvPr/>
        </p:nvSpPr>
        <p:spPr bwMode="auto">
          <a:xfrm>
            <a:off x="5697538" y="4121150"/>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52" name="Line 995"/>
          <p:cNvSpPr>
            <a:spLocks noChangeShapeType="1"/>
          </p:cNvSpPr>
          <p:nvPr/>
        </p:nvSpPr>
        <p:spPr bwMode="auto">
          <a:xfrm flipV="1">
            <a:off x="6076950" y="4087813"/>
            <a:ext cx="34925" cy="682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53" name="Line 996"/>
          <p:cNvSpPr>
            <a:spLocks noChangeShapeType="1"/>
          </p:cNvSpPr>
          <p:nvPr/>
        </p:nvSpPr>
        <p:spPr bwMode="auto">
          <a:xfrm>
            <a:off x="5611813" y="4121150"/>
            <a:ext cx="120650" cy="1047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54" name="Line 997"/>
          <p:cNvSpPr>
            <a:spLocks noChangeShapeType="1"/>
          </p:cNvSpPr>
          <p:nvPr/>
        </p:nvSpPr>
        <p:spPr bwMode="auto">
          <a:xfrm>
            <a:off x="5611813" y="4121150"/>
            <a:ext cx="120650" cy="10477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55" name="Line 998"/>
          <p:cNvSpPr>
            <a:spLocks noChangeShapeType="1"/>
          </p:cNvSpPr>
          <p:nvPr/>
        </p:nvSpPr>
        <p:spPr bwMode="auto">
          <a:xfrm>
            <a:off x="5835650" y="4294188"/>
            <a:ext cx="3492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56" name="Line 999"/>
          <p:cNvSpPr>
            <a:spLocks noChangeShapeType="1"/>
          </p:cNvSpPr>
          <p:nvPr/>
        </p:nvSpPr>
        <p:spPr bwMode="auto">
          <a:xfrm>
            <a:off x="5767388" y="4191000"/>
            <a:ext cx="3333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57" name="Line 1000"/>
          <p:cNvSpPr>
            <a:spLocks noChangeShapeType="1"/>
          </p:cNvSpPr>
          <p:nvPr/>
        </p:nvSpPr>
        <p:spPr bwMode="auto">
          <a:xfrm>
            <a:off x="5835650" y="4276725"/>
            <a:ext cx="1588"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58" name="Line 1001"/>
          <p:cNvSpPr>
            <a:spLocks noChangeShapeType="1"/>
          </p:cNvSpPr>
          <p:nvPr/>
        </p:nvSpPr>
        <p:spPr bwMode="auto">
          <a:xfrm>
            <a:off x="5818188" y="4241800"/>
            <a:ext cx="1587"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59" name="Line 1002"/>
          <p:cNvSpPr>
            <a:spLocks noChangeShapeType="1"/>
          </p:cNvSpPr>
          <p:nvPr/>
        </p:nvSpPr>
        <p:spPr bwMode="auto">
          <a:xfrm flipV="1">
            <a:off x="6008688" y="4156075"/>
            <a:ext cx="68262"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60" name="Line 1003"/>
          <p:cNvSpPr>
            <a:spLocks noChangeShapeType="1"/>
          </p:cNvSpPr>
          <p:nvPr/>
        </p:nvSpPr>
        <p:spPr bwMode="auto">
          <a:xfrm>
            <a:off x="5629275" y="4052888"/>
            <a:ext cx="33338"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61" name="Line 1004"/>
          <p:cNvSpPr>
            <a:spLocks noChangeShapeType="1"/>
          </p:cNvSpPr>
          <p:nvPr/>
        </p:nvSpPr>
        <p:spPr bwMode="auto">
          <a:xfrm>
            <a:off x="5680075" y="4105275"/>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62" name="Line 1005"/>
          <p:cNvSpPr>
            <a:spLocks noChangeShapeType="1"/>
          </p:cNvSpPr>
          <p:nvPr/>
        </p:nvSpPr>
        <p:spPr bwMode="auto">
          <a:xfrm flipV="1">
            <a:off x="5576888" y="4052888"/>
            <a:ext cx="17462"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63" name="Line 1006"/>
          <p:cNvSpPr>
            <a:spLocks noChangeShapeType="1"/>
          </p:cNvSpPr>
          <p:nvPr/>
        </p:nvSpPr>
        <p:spPr bwMode="auto">
          <a:xfrm>
            <a:off x="5611813" y="4017963"/>
            <a:ext cx="1587"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64" name="Line 1007"/>
          <p:cNvSpPr>
            <a:spLocks noChangeShapeType="1"/>
          </p:cNvSpPr>
          <p:nvPr/>
        </p:nvSpPr>
        <p:spPr bwMode="auto">
          <a:xfrm>
            <a:off x="5576888" y="3967163"/>
            <a:ext cx="17462"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65" name="Line 1008"/>
          <p:cNvSpPr>
            <a:spLocks noChangeShapeType="1"/>
          </p:cNvSpPr>
          <p:nvPr/>
        </p:nvSpPr>
        <p:spPr bwMode="auto">
          <a:xfrm flipV="1">
            <a:off x="5438775" y="3638550"/>
            <a:ext cx="103188" cy="2079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66" name="Line 1009"/>
          <p:cNvSpPr>
            <a:spLocks noChangeShapeType="1"/>
          </p:cNvSpPr>
          <p:nvPr/>
        </p:nvSpPr>
        <p:spPr bwMode="auto">
          <a:xfrm flipV="1">
            <a:off x="5094288" y="3741738"/>
            <a:ext cx="50800"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67" name="Line 1010"/>
          <p:cNvSpPr>
            <a:spLocks noChangeShapeType="1"/>
          </p:cNvSpPr>
          <p:nvPr/>
        </p:nvSpPr>
        <p:spPr bwMode="auto">
          <a:xfrm>
            <a:off x="5094288" y="3776663"/>
            <a:ext cx="138112"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68" name="Line 1011"/>
          <p:cNvSpPr>
            <a:spLocks noChangeShapeType="1"/>
          </p:cNvSpPr>
          <p:nvPr/>
        </p:nvSpPr>
        <p:spPr bwMode="auto">
          <a:xfrm>
            <a:off x="5094288" y="3776663"/>
            <a:ext cx="138112" cy="857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69" name="Line 1012"/>
          <p:cNvSpPr>
            <a:spLocks noChangeShapeType="1"/>
          </p:cNvSpPr>
          <p:nvPr/>
        </p:nvSpPr>
        <p:spPr bwMode="auto">
          <a:xfrm>
            <a:off x="5232400" y="3862388"/>
            <a:ext cx="138113"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70" name="Line 1013"/>
          <p:cNvSpPr>
            <a:spLocks noChangeShapeType="1"/>
          </p:cNvSpPr>
          <p:nvPr/>
        </p:nvSpPr>
        <p:spPr bwMode="auto">
          <a:xfrm>
            <a:off x="5232400" y="3862388"/>
            <a:ext cx="138113"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71" name="Line 1014"/>
          <p:cNvSpPr>
            <a:spLocks noChangeShapeType="1"/>
          </p:cNvSpPr>
          <p:nvPr/>
        </p:nvSpPr>
        <p:spPr bwMode="auto">
          <a:xfrm flipV="1">
            <a:off x="5059363" y="3829050"/>
            <a:ext cx="34925"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72" name="Line 1015"/>
          <p:cNvSpPr>
            <a:spLocks noChangeShapeType="1"/>
          </p:cNvSpPr>
          <p:nvPr/>
        </p:nvSpPr>
        <p:spPr bwMode="auto">
          <a:xfrm>
            <a:off x="5541963" y="3949700"/>
            <a:ext cx="17462"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73" name="Line 1016"/>
          <p:cNvSpPr>
            <a:spLocks noChangeShapeType="1"/>
          </p:cNvSpPr>
          <p:nvPr/>
        </p:nvSpPr>
        <p:spPr bwMode="auto">
          <a:xfrm>
            <a:off x="5508625" y="3897313"/>
            <a:ext cx="1587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74" name="Line 1017"/>
          <p:cNvSpPr>
            <a:spLocks noChangeShapeType="1"/>
          </p:cNvSpPr>
          <p:nvPr/>
        </p:nvSpPr>
        <p:spPr bwMode="auto">
          <a:xfrm>
            <a:off x="5508625" y="3897313"/>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75" name="Line 1018"/>
          <p:cNvSpPr>
            <a:spLocks noChangeShapeType="1"/>
          </p:cNvSpPr>
          <p:nvPr/>
        </p:nvSpPr>
        <p:spPr bwMode="auto">
          <a:xfrm>
            <a:off x="5491163" y="3879850"/>
            <a:ext cx="1587"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76" name="Line 1019"/>
          <p:cNvSpPr>
            <a:spLocks noChangeShapeType="1"/>
          </p:cNvSpPr>
          <p:nvPr/>
        </p:nvSpPr>
        <p:spPr bwMode="auto">
          <a:xfrm>
            <a:off x="5421313" y="3811588"/>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77" name="Line 1020"/>
          <p:cNvSpPr>
            <a:spLocks noChangeShapeType="1"/>
          </p:cNvSpPr>
          <p:nvPr/>
        </p:nvSpPr>
        <p:spPr bwMode="auto">
          <a:xfrm>
            <a:off x="5438775" y="3829050"/>
            <a:ext cx="17463"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78" name="Line 1021"/>
          <p:cNvSpPr>
            <a:spLocks noChangeShapeType="1"/>
          </p:cNvSpPr>
          <p:nvPr/>
        </p:nvSpPr>
        <p:spPr bwMode="auto">
          <a:xfrm flipV="1">
            <a:off x="5265738" y="3656013"/>
            <a:ext cx="122237"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79" name="Line 1022"/>
          <p:cNvSpPr>
            <a:spLocks noChangeShapeType="1"/>
          </p:cNvSpPr>
          <p:nvPr/>
        </p:nvSpPr>
        <p:spPr bwMode="auto">
          <a:xfrm flipV="1">
            <a:off x="5145088" y="3621088"/>
            <a:ext cx="349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80" name="Line 1023"/>
          <p:cNvSpPr>
            <a:spLocks noChangeShapeType="1"/>
          </p:cNvSpPr>
          <p:nvPr/>
        </p:nvSpPr>
        <p:spPr bwMode="auto">
          <a:xfrm flipV="1">
            <a:off x="5145088" y="3690938"/>
            <a:ext cx="1206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81" name="Line 1024"/>
          <p:cNvSpPr>
            <a:spLocks noChangeShapeType="1"/>
          </p:cNvSpPr>
          <p:nvPr/>
        </p:nvSpPr>
        <p:spPr bwMode="auto">
          <a:xfrm flipV="1">
            <a:off x="5024438" y="3725863"/>
            <a:ext cx="120650" cy="3333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82" name="Line 1025"/>
          <p:cNvSpPr>
            <a:spLocks noChangeShapeType="1"/>
          </p:cNvSpPr>
          <p:nvPr/>
        </p:nvSpPr>
        <p:spPr bwMode="auto">
          <a:xfrm>
            <a:off x="5300663" y="3673475"/>
            <a:ext cx="34925"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83" name="Line 1026"/>
          <p:cNvSpPr>
            <a:spLocks noChangeShapeType="1"/>
          </p:cNvSpPr>
          <p:nvPr/>
        </p:nvSpPr>
        <p:spPr bwMode="auto">
          <a:xfrm>
            <a:off x="5387975" y="3776663"/>
            <a:ext cx="15875"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84" name="Line 1027"/>
          <p:cNvSpPr>
            <a:spLocks noChangeShapeType="1"/>
          </p:cNvSpPr>
          <p:nvPr/>
        </p:nvSpPr>
        <p:spPr bwMode="auto">
          <a:xfrm>
            <a:off x="5370513" y="3759200"/>
            <a:ext cx="17462" cy="1746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85" name="Line 1028"/>
          <p:cNvSpPr>
            <a:spLocks noChangeShapeType="1"/>
          </p:cNvSpPr>
          <p:nvPr/>
        </p:nvSpPr>
        <p:spPr bwMode="auto">
          <a:xfrm>
            <a:off x="5353050" y="3725863"/>
            <a:ext cx="1588"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86" name="Line 1029"/>
          <p:cNvSpPr>
            <a:spLocks noChangeShapeType="1"/>
          </p:cNvSpPr>
          <p:nvPr/>
        </p:nvSpPr>
        <p:spPr bwMode="auto">
          <a:xfrm flipV="1">
            <a:off x="5387975" y="3621088"/>
            <a:ext cx="1206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87" name="Line 1030"/>
          <p:cNvSpPr>
            <a:spLocks noChangeShapeType="1"/>
          </p:cNvSpPr>
          <p:nvPr/>
        </p:nvSpPr>
        <p:spPr bwMode="auto">
          <a:xfrm flipV="1">
            <a:off x="5715000" y="3759200"/>
            <a:ext cx="52388" cy="87313"/>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88" name="Line 1031"/>
          <p:cNvSpPr>
            <a:spLocks noChangeShapeType="1"/>
          </p:cNvSpPr>
          <p:nvPr/>
        </p:nvSpPr>
        <p:spPr bwMode="auto">
          <a:xfrm>
            <a:off x="5680075" y="3690938"/>
            <a:ext cx="120650"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89" name="Line 1032"/>
          <p:cNvSpPr>
            <a:spLocks noChangeShapeType="1"/>
          </p:cNvSpPr>
          <p:nvPr/>
        </p:nvSpPr>
        <p:spPr bwMode="auto">
          <a:xfrm>
            <a:off x="5662613" y="3690938"/>
            <a:ext cx="138112"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90" name="Line 1033"/>
          <p:cNvSpPr>
            <a:spLocks noChangeShapeType="1"/>
          </p:cNvSpPr>
          <p:nvPr/>
        </p:nvSpPr>
        <p:spPr bwMode="auto">
          <a:xfrm>
            <a:off x="5800725" y="3794125"/>
            <a:ext cx="138113"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91" name="Line 1034"/>
          <p:cNvSpPr>
            <a:spLocks noChangeShapeType="1"/>
          </p:cNvSpPr>
          <p:nvPr/>
        </p:nvSpPr>
        <p:spPr bwMode="auto">
          <a:xfrm>
            <a:off x="5800725" y="3794125"/>
            <a:ext cx="138113"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92" name="Line 1035"/>
          <p:cNvSpPr>
            <a:spLocks noChangeShapeType="1"/>
          </p:cNvSpPr>
          <p:nvPr/>
        </p:nvSpPr>
        <p:spPr bwMode="auto">
          <a:xfrm flipV="1">
            <a:off x="5662613" y="3846513"/>
            <a:ext cx="52387" cy="1031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93" name="Freeform 1036"/>
          <p:cNvSpPr>
            <a:spLocks/>
          </p:cNvSpPr>
          <p:nvPr/>
        </p:nvSpPr>
        <p:spPr bwMode="auto">
          <a:xfrm>
            <a:off x="5767388" y="3690938"/>
            <a:ext cx="33337" cy="34925"/>
          </a:xfrm>
          <a:custGeom>
            <a:avLst/>
            <a:gdLst>
              <a:gd name="T0" fmla="*/ 25201185 w 21"/>
              <a:gd name="T1" fmla="*/ 0 h 22"/>
              <a:gd name="T2" fmla="*/ 0 w 21"/>
              <a:gd name="T3" fmla="*/ 0 h 22"/>
              <a:gd name="T4" fmla="*/ 0 w 21"/>
              <a:gd name="T5" fmla="*/ 0 h 22"/>
              <a:gd name="T6" fmla="*/ 0 w 21"/>
              <a:gd name="T7" fmla="*/ 0 h 22"/>
              <a:gd name="T8" fmla="*/ 0 w 21"/>
              <a:gd name="T9" fmla="*/ 27722513 h 22"/>
              <a:gd name="T10" fmla="*/ 25201185 w 21"/>
              <a:gd name="T11" fmla="*/ 27722513 h 22"/>
              <a:gd name="T12" fmla="*/ 25201185 w 21"/>
              <a:gd name="T13" fmla="*/ 27722513 h 22"/>
              <a:gd name="T14" fmla="*/ 52921694 w 21"/>
              <a:gd name="T15" fmla="*/ 27722513 h 22"/>
              <a:gd name="T16" fmla="*/ 52921694 w 21"/>
              <a:gd name="T17" fmla="*/ 27722513 h 22"/>
              <a:gd name="T18" fmla="*/ 52921694 w 21"/>
              <a:gd name="T19" fmla="*/ 55443438 h 22"/>
              <a:gd name="T20" fmla="*/ 52921694 w 21"/>
              <a:gd name="T21" fmla="*/ 55443438 h 22"/>
              <a:gd name="T22" fmla="*/ 52921694 w 21"/>
              <a:gd name="T23" fmla="*/ 55443438 h 22"/>
              <a:gd name="T24" fmla="*/ 52921694 w 21"/>
              <a:gd name="T25" fmla="*/ 55443438 h 22"/>
              <a:gd name="T26" fmla="*/ 25201185 w 21"/>
              <a:gd name="T27" fmla="*/ 55443438 h 22"/>
              <a:gd name="T28" fmla="*/ 25201185 w 21"/>
              <a:gd name="T29" fmla="*/ 55443438 h 22"/>
              <a:gd name="T30" fmla="*/ 0 w 21"/>
              <a:gd name="T31" fmla="*/ 55443438 h 22"/>
              <a:gd name="T32" fmla="*/ 0 w 21"/>
              <a:gd name="T33" fmla="*/ 55443438 h 22"/>
              <a:gd name="T34" fmla="*/ 0 w 21"/>
              <a:gd name="T35" fmla="*/ 55443438 h 22"/>
              <a:gd name="T36" fmla="*/ 0 w 21"/>
              <a:gd name="T37" fmla="*/ 55443438 h 22"/>
              <a:gd name="T38" fmla="*/ 0 w 21"/>
              <a:gd name="T39" fmla="*/ 27722513 h 22"/>
              <a:gd name="T40" fmla="*/ 0 w 21"/>
              <a:gd name="T41" fmla="*/ 27722513 h 22"/>
              <a:gd name="T42" fmla="*/ 25201185 w 21"/>
              <a:gd name="T43" fmla="*/ 27722513 h 22"/>
              <a:gd name="T44" fmla="*/ 52921694 w 21"/>
              <a:gd name="T45" fmla="*/ 27722513 h 22"/>
              <a:gd name="T46" fmla="*/ 52921694 w 21"/>
              <a:gd name="T47" fmla="*/ 27722513 h 22"/>
              <a:gd name="T48" fmla="*/ 52921694 w 21"/>
              <a:gd name="T49" fmla="*/ 0 h 22"/>
              <a:gd name="T50" fmla="*/ 52921694 w 21"/>
              <a:gd name="T51" fmla="*/ 0 h 22"/>
              <a:gd name="T52" fmla="*/ 52921694 w 21"/>
              <a:gd name="T53" fmla="*/ 0 h 22"/>
              <a:gd name="T54" fmla="*/ 25201185 w 21"/>
              <a:gd name="T55" fmla="*/ 0 h 22"/>
              <a:gd name="T56" fmla="*/ 25201185 w 21"/>
              <a:gd name="T57" fmla="*/ 0 h 2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1" h="22">
                <a:moveTo>
                  <a:pt x="10" y="0"/>
                </a:moveTo>
                <a:lnTo>
                  <a:pt x="0" y="0"/>
                </a:lnTo>
                <a:lnTo>
                  <a:pt x="0" y="11"/>
                </a:lnTo>
                <a:lnTo>
                  <a:pt x="10" y="11"/>
                </a:lnTo>
                <a:lnTo>
                  <a:pt x="21" y="11"/>
                </a:lnTo>
                <a:lnTo>
                  <a:pt x="21" y="22"/>
                </a:lnTo>
                <a:lnTo>
                  <a:pt x="10" y="22"/>
                </a:lnTo>
                <a:lnTo>
                  <a:pt x="0" y="22"/>
                </a:lnTo>
                <a:lnTo>
                  <a:pt x="0" y="11"/>
                </a:lnTo>
                <a:lnTo>
                  <a:pt x="10" y="11"/>
                </a:lnTo>
                <a:lnTo>
                  <a:pt x="21" y="11"/>
                </a:lnTo>
                <a:lnTo>
                  <a:pt x="21" y="0"/>
                </a:lnTo>
                <a:lnTo>
                  <a:pt x="10"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994" name="Freeform 1037"/>
          <p:cNvSpPr>
            <a:spLocks/>
          </p:cNvSpPr>
          <p:nvPr/>
        </p:nvSpPr>
        <p:spPr bwMode="auto">
          <a:xfrm>
            <a:off x="5818188" y="3690938"/>
            <a:ext cx="52387" cy="34925"/>
          </a:xfrm>
          <a:custGeom>
            <a:avLst/>
            <a:gdLst>
              <a:gd name="T0" fmla="*/ 27720660 w 33"/>
              <a:gd name="T1" fmla="*/ 0 h 22"/>
              <a:gd name="T2" fmla="*/ 83163569 w 33"/>
              <a:gd name="T3" fmla="*/ 0 h 22"/>
              <a:gd name="T4" fmla="*/ 55442908 w 33"/>
              <a:gd name="T5" fmla="*/ 27722513 h 22"/>
              <a:gd name="T6" fmla="*/ 55442908 w 33"/>
              <a:gd name="T7" fmla="*/ 27722513 h 22"/>
              <a:gd name="T8" fmla="*/ 55442908 w 33"/>
              <a:gd name="T9" fmla="*/ 27722513 h 22"/>
              <a:gd name="T10" fmla="*/ 83163569 w 33"/>
              <a:gd name="T11" fmla="*/ 27722513 h 22"/>
              <a:gd name="T12" fmla="*/ 83163569 w 33"/>
              <a:gd name="T13" fmla="*/ 27722513 h 22"/>
              <a:gd name="T14" fmla="*/ 83163569 w 33"/>
              <a:gd name="T15" fmla="*/ 55443438 h 22"/>
              <a:gd name="T16" fmla="*/ 83163569 w 33"/>
              <a:gd name="T17" fmla="*/ 55443438 h 22"/>
              <a:gd name="T18" fmla="*/ 55442908 w 33"/>
              <a:gd name="T19" fmla="*/ 55443438 h 22"/>
              <a:gd name="T20" fmla="*/ 55442908 w 33"/>
              <a:gd name="T21" fmla="*/ 55443438 h 22"/>
              <a:gd name="T22" fmla="*/ 27720660 w 33"/>
              <a:gd name="T23" fmla="*/ 55443438 h 22"/>
              <a:gd name="T24" fmla="*/ 27720660 w 33"/>
              <a:gd name="T25" fmla="*/ 55443438 h 22"/>
              <a:gd name="T26" fmla="*/ 0 w 33"/>
              <a:gd name="T27" fmla="*/ 55443438 h 22"/>
              <a:gd name="T28" fmla="*/ 0 w 33"/>
              <a:gd name="T29" fmla="*/ 55443438 h 2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3" h="22">
                <a:moveTo>
                  <a:pt x="11" y="0"/>
                </a:moveTo>
                <a:lnTo>
                  <a:pt x="33" y="0"/>
                </a:lnTo>
                <a:lnTo>
                  <a:pt x="22" y="11"/>
                </a:lnTo>
                <a:lnTo>
                  <a:pt x="33" y="11"/>
                </a:lnTo>
                <a:lnTo>
                  <a:pt x="33" y="22"/>
                </a:lnTo>
                <a:lnTo>
                  <a:pt x="22" y="22"/>
                </a:lnTo>
                <a:lnTo>
                  <a:pt x="11" y="22"/>
                </a:lnTo>
                <a:lnTo>
                  <a:pt x="0"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995" name="Line 1038"/>
          <p:cNvSpPr>
            <a:spLocks noChangeShapeType="1"/>
          </p:cNvSpPr>
          <p:nvPr/>
        </p:nvSpPr>
        <p:spPr bwMode="auto">
          <a:xfrm>
            <a:off x="6197600" y="4156075"/>
            <a:ext cx="120650"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96" name="Line 1039"/>
          <p:cNvSpPr>
            <a:spLocks noChangeShapeType="1"/>
          </p:cNvSpPr>
          <p:nvPr/>
        </p:nvSpPr>
        <p:spPr bwMode="auto">
          <a:xfrm>
            <a:off x="6197600" y="4156075"/>
            <a:ext cx="120650"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1997" name="Freeform 1040"/>
          <p:cNvSpPr>
            <a:spLocks/>
          </p:cNvSpPr>
          <p:nvPr/>
        </p:nvSpPr>
        <p:spPr bwMode="auto">
          <a:xfrm>
            <a:off x="6129338" y="4017963"/>
            <a:ext cx="50800" cy="34925"/>
          </a:xfrm>
          <a:custGeom>
            <a:avLst/>
            <a:gdLst>
              <a:gd name="T0" fmla="*/ 0 w 32"/>
              <a:gd name="T1" fmla="*/ 0 h 22"/>
              <a:gd name="T2" fmla="*/ 80645000 w 32"/>
              <a:gd name="T3" fmla="*/ 0 h 22"/>
              <a:gd name="T4" fmla="*/ 27722513 w 32"/>
              <a:gd name="T5" fmla="*/ 55443438 h 22"/>
              <a:gd name="T6" fmla="*/ 0 60000 65536"/>
              <a:gd name="T7" fmla="*/ 0 60000 65536"/>
              <a:gd name="T8" fmla="*/ 0 60000 65536"/>
            </a:gdLst>
            <a:ahLst/>
            <a:cxnLst>
              <a:cxn ang="T6">
                <a:pos x="T0" y="T1"/>
              </a:cxn>
              <a:cxn ang="T7">
                <a:pos x="T2" y="T3"/>
              </a:cxn>
              <a:cxn ang="T8">
                <a:pos x="T4" y="T5"/>
              </a:cxn>
            </a:cxnLst>
            <a:rect l="0" t="0" r="r" b="b"/>
            <a:pathLst>
              <a:path w="32" h="22">
                <a:moveTo>
                  <a:pt x="0" y="0"/>
                </a:moveTo>
                <a:lnTo>
                  <a:pt x="32" y="0"/>
                </a:lnTo>
                <a:lnTo>
                  <a:pt x="11"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998" name="Freeform 1041"/>
          <p:cNvSpPr>
            <a:spLocks/>
          </p:cNvSpPr>
          <p:nvPr/>
        </p:nvSpPr>
        <p:spPr bwMode="auto">
          <a:xfrm>
            <a:off x="6197600" y="4017963"/>
            <a:ext cx="34925" cy="34925"/>
          </a:xfrm>
          <a:custGeom>
            <a:avLst/>
            <a:gdLst>
              <a:gd name="T0" fmla="*/ 27722513 w 22"/>
              <a:gd name="T1" fmla="*/ 0 h 22"/>
              <a:gd name="T2" fmla="*/ 0 w 22"/>
              <a:gd name="T3" fmla="*/ 0 h 22"/>
              <a:gd name="T4" fmla="*/ 0 w 22"/>
              <a:gd name="T5" fmla="*/ 0 h 22"/>
              <a:gd name="T6" fmla="*/ 0 w 22"/>
              <a:gd name="T7" fmla="*/ 0 h 22"/>
              <a:gd name="T8" fmla="*/ 0 w 22"/>
              <a:gd name="T9" fmla="*/ 27722513 h 22"/>
              <a:gd name="T10" fmla="*/ 0 w 22"/>
              <a:gd name="T11" fmla="*/ 27722513 h 22"/>
              <a:gd name="T12" fmla="*/ 27722513 w 22"/>
              <a:gd name="T13" fmla="*/ 27722513 h 22"/>
              <a:gd name="T14" fmla="*/ 55443438 w 22"/>
              <a:gd name="T15" fmla="*/ 27722513 h 22"/>
              <a:gd name="T16" fmla="*/ 55443438 w 22"/>
              <a:gd name="T17" fmla="*/ 27722513 h 22"/>
              <a:gd name="T18" fmla="*/ 55443438 w 22"/>
              <a:gd name="T19" fmla="*/ 27722513 h 22"/>
              <a:gd name="T20" fmla="*/ 55443438 w 22"/>
              <a:gd name="T21" fmla="*/ 55443438 h 22"/>
              <a:gd name="T22" fmla="*/ 55443438 w 22"/>
              <a:gd name="T23" fmla="*/ 55443438 h 22"/>
              <a:gd name="T24" fmla="*/ 55443438 w 22"/>
              <a:gd name="T25" fmla="*/ 55443438 h 22"/>
              <a:gd name="T26" fmla="*/ 27722513 w 22"/>
              <a:gd name="T27" fmla="*/ 55443438 h 22"/>
              <a:gd name="T28" fmla="*/ 27722513 w 22"/>
              <a:gd name="T29" fmla="*/ 55443438 h 22"/>
              <a:gd name="T30" fmla="*/ 0 w 22"/>
              <a:gd name="T31" fmla="*/ 55443438 h 22"/>
              <a:gd name="T32" fmla="*/ 0 w 22"/>
              <a:gd name="T33" fmla="*/ 55443438 h 22"/>
              <a:gd name="T34" fmla="*/ 0 w 22"/>
              <a:gd name="T35" fmla="*/ 55443438 h 22"/>
              <a:gd name="T36" fmla="*/ 0 w 22"/>
              <a:gd name="T37" fmla="*/ 27722513 h 22"/>
              <a:gd name="T38" fmla="*/ 0 w 22"/>
              <a:gd name="T39" fmla="*/ 27722513 h 22"/>
              <a:gd name="T40" fmla="*/ 0 w 22"/>
              <a:gd name="T41" fmla="*/ 27722513 h 22"/>
              <a:gd name="T42" fmla="*/ 27722513 w 22"/>
              <a:gd name="T43" fmla="*/ 27722513 h 22"/>
              <a:gd name="T44" fmla="*/ 27722513 w 22"/>
              <a:gd name="T45" fmla="*/ 27722513 h 22"/>
              <a:gd name="T46" fmla="*/ 55443438 w 22"/>
              <a:gd name="T47" fmla="*/ 27722513 h 22"/>
              <a:gd name="T48" fmla="*/ 55443438 w 22"/>
              <a:gd name="T49" fmla="*/ 0 h 22"/>
              <a:gd name="T50" fmla="*/ 55443438 w 22"/>
              <a:gd name="T51" fmla="*/ 0 h 22"/>
              <a:gd name="T52" fmla="*/ 55443438 w 22"/>
              <a:gd name="T53" fmla="*/ 0 h 22"/>
              <a:gd name="T54" fmla="*/ 27722513 w 22"/>
              <a:gd name="T55" fmla="*/ 0 h 22"/>
              <a:gd name="T56" fmla="*/ 27722513 w 22"/>
              <a:gd name="T57" fmla="*/ 0 h 2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2" h="22">
                <a:moveTo>
                  <a:pt x="11" y="0"/>
                </a:moveTo>
                <a:lnTo>
                  <a:pt x="0" y="0"/>
                </a:lnTo>
                <a:lnTo>
                  <a:pt x="0" y="11"/>
                </a:lnTo>
                <a:lnTo>
                  <a:pt x="11" y="11"/>
                </a:lnTo>
                <a:lnTo>
                  <a:pt x="22" y="11"/>
                </a:lnTo>
                <a:lnTo>
                  <a:pt x="22" y="22"/>
                </a:lnTo>
                <a:lnTo>
                  <a:pt x="11" y="22"/>
                </a:lnTo>
                <a:lnTo>
                  <a:pt x="0" y="22"/>
                </a:lnTo>
                <a:lnTo>
                  <a:pt x="0" y="11"/>
                </a:lnTo>
                <a:lnTo>
                  <a:pt x="11" y="11"/>
                </a:lnTo>
                <a:lnTo>
                  <a:pt x="22" y="11"/>
                </a:lnTo>
                <a:lnTo>
                  <a:pt x="22" y="0"/>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1999" name="Line 1042"/>
          <p:cNvSpPr>
            <a:spLocks noChangeShapeType="1"/>
          </p:cNvSpPr>
          <p:nvPr/>
        </p:nvSpPr>
        <p:spPr bwMode="auto">
          <a:xfrm flipV="1">
            <a:off x="6111875" y="3346450"/>
            <a:ext cx="12065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00" name="Line 1043"/>
          <p:cNvSpPr>
            <a:spLocks noChangeShapeType="1"/>
          </p:cNvSpPr>
          <p:nvPr/>
        </p:nvSpPr>
        <p:spPr bwMode="auto">
          <a:xfrm flipV="1">
            <a:off x="5646738" y="3173413"/>
            <a:ext cx="103187" cy="2413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01" name="Freeform 1044"/>
          <p:cNvSpPr>
            <a:spLocks/>
          </p:cNvSpPr>
          <p:nvPr/>
        </p:nvSpPr>
        <p:spPr bwMode="auto">
          <a:xfrm>
            <a:off x="5508625" y="3484563"/>
            <a:ext cx="50800" cy="50800"/>
          </a:xfrm>
          <a:custGeom>
            <a:avLst/>
            <a:gdLst>
              <a:gd name="T0" fmla="*/ 25201563 w 32"/>
              <a:gd name="T1" fmla="*/ 0 h 32"/>
              <a:gd name="T2" fmla="*/ 0 w 32"/>
              <a:gd name="T3" fmla="*/ 0 h 32"/>
              <a:gd name="T4" fmla="*/ 0 w 32"/>
              <a:gd name="T5" fmla="*/ 25201563 h 32"/>
              <a:gd name="T6" fmla="*/ 0 w 32"/>
              <a:gd name="T7" fmla="*/ 25201563 h 32"/>
              <a:gd name="T8" fmla="*/ 0 w 32"/>
              <a:gd name="T9" fmla="*/ 25201563 h 32"/>
              <a:gd name="T10" fmla="*/ 0 w 32"/>
              <a:gd name="T11" fmla="*/ 25201563 h 32"/>
              <a:gd name="T12" fmla="*/ 25201563 w 32"/>
              <a:gd name="T13" fmla="*/ 25201563 h 32"/>
              <a:gd name="T14" fmla="*/ 52924075 w 32"/>
              <a:gd name="T15" fmla="*/ 52924075 h 32"/>
              <a:gd name="T16" fmla="*/ 52924075 w 32"/>
              <a:gd name="T17" fmla="*/ 52924075 h 32"/>
              <a:gd name="T18" fmla="*/ 80645000 w 32"/>
              <a:gd name="T19" fmla="*/ 52924075 h 32"/>
              <a:gd name="T20" fmla="*/ 80645000 w 32"/>
              <a:gd name="T21" fmla="*/ 80645000 h 32"/>
              <a:gd name="T22" fmla="*/ 52924075 w 32"/>
              <a:gd name="T23" fmla="*/ 80645000 h 32"/>
              <a:gd name="T24" fmla="*/ 52924075 w 32"/>
              <a:gd name="T25" fmla="*/ 80645000 h 32"/>
              <a:gd name="T26" fmla="*/ 25201563 w 32"/>
              <a:gd name="T27" fmla="*/ 80645000 h 32"/>
              <a:gd name="T28" fmla="*/ 25201563 w 32"/>
              <a:gd name="T29" fmla="*/ 80645000 h 32"/>
              <a:gd name="T30" fmla="*/ 0 w 32"/>
              <a:gd name="T31" fmla="*/ 80645000 h 32"/>
              <a:gd name="T32" fmla="*/ 0 w 32"/>
              <a:gd name="T33" fmla="*/ 80645000 h 32"/>
              <a:gd name="T34" fmla="*/ 0 w 32"/>
              <a:gd name="T35" fmla="*/ 80645000 h 32"/>
              <a:gd name="T36" fmla="*/ 0 w 32"/>
              <a:gd name="T37" fmla="*/ 52924075 h 32"/>
              <a:gd name="T38" fmla="*/ 0 w 32"/>
              <a:gd name="T39" fmla="*/ 52924075 h 32"/>
              <a:gd name="T40" fmla="*/ 0 w 32"/>
              <a:gd name="T41" fmla="*/ 52924075 h 32"/>
              <a:gd name="T42" fmla="*/ 25201563 w 32"/>
              <a:gd name="T43" fmla="*/ 25201563 h 32"/>
              <a:gd name="T44" fmla="*/ 52924075 w 32"/>
              <a:gd name="T45" fmla="*/ 25201563 h 32"/>
              <a:gd name="T46" fmla="*/ 52924075 w 32"/>
              <a:gd name="T47" fmla="*/ 25201563 h 32"/>
              <a:gd name="T48" fmla="*/ 52924075 w 32"/>
              <a:gd name="T49" fmla="*/ 25201563 h 32"/>
              <a:gd name="T50" fmla="*/ 52924075 w 32"/>
              <a:gd name="T51" fmla="*/ 25201563 h 32"/>
              <a:gd name="T52" fmla="*/ 52924075 w 32"/>
              <a:gd name="T53" fmla="*/ 0 h 32"/>
              <a:gd name="T54" fmla="*/ 25201563 w 32"/>
              <a:gd name="T55" fmla="*/ 0 h 32"/>
              <a:gd name="T56" fmla="*/ 25201563 w 32"/>
              <a:gd name="T57" fmla="*/ 0 h 3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2" h="32">
                <a:moveTo>
                  <a:pt x="10" y="0"/>
                </a:moveTo>
                <a:lnTo>
                  <a:pt x="0" y="0"/>
                </a:lnTo>
                <a:lnTo>
                  <a:pt x="0" y="10"/>
                </a:lnTo>
                <a:lnTo>
                  <a:pt x="10" y="10"/>
                </a:lnTo>
                <a:lnTo>
                  <a:pt x="21" y="21"/>
                </a:lnTo>
                <a:lnTo>
                  <a:pt x="32" y="21"/>
                </a:lnTo>
                <a:lnTo>
                  <a:pt x="32" y="32"/>
                </a:lnTo>
                <a:lnTo>
                  <a:pt x="21" y="32"/>
                </a:lnTo>
                <a:lnTo>
                  <a:pt x="10" y="32"/>
                </a:lnTo>
                <a:lnTo>
                  <a:pt x="0" y="32"/>
                </a:lnTo>
                <a:lnTo>
                  <a:pt x="0" y="21"/>
                </a:lnTo>
                <a:lnTo>
                  <a:pt x="10" y="10"/>
                </a:lnTo>
                <a:lnTo>
                  <a:pt x="21" y="10"/>
                </a:lnTo>
                <a:lnTo>
                  <a:pt x="21" y="0"/>
                </a:lnTo>
                <a:lnTo>
                  <a:pt x="10"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2002" name="Freeform 1045"/>
          <p:cNvSpPr>
            <a:spLocks/>
          </p:cNvSpPr>
          <p:nvPr/>
        </p:nvSpPr>
        <p:spPr bwMode="auto">
          <a:xfrm>
            <a:off x="5576888" y="3484563"/>
            <a:ext cx="52387" cy="33337"/>
          </a:xfrm>
          <a:custGeom>
            <a:avLst/>
            <a:gdLst>
              <a:gd name="T0" fmla="*/ 55442908 w 33"/>
              <a:gd name="T1" fmla="*/ 0 h 21"/>
              <a:gd name="T2" fmla="*/ 0 w 33"/>
              <a:gd name="T3" fmla="*/ 52921694 h 21"/>
              <a:gd name="T4" fmla="*/ 83163569 w 33"/>
              <a:gd name="T5" fmla="*/ 52921694 h 21"/>
              <a:gd name="T6" fmla="*/ 0 60000 65536"/>
              <a:gd name="T7" fmla="*/ 0 60000 65536"/>
              <a:gd name="T8" fmla="*/ 0 60000 65536"/>
            </a:gdLst>
            <a:ahLst/>
            <a:cxnLst>
              <a:cxn ang="T6">
                <a:pos x="T0" y="T1"/>
              </a:cxn>
              <a:cxn ang="T7">
                <a:pos x="T2" y="T3"/>
              </a:cxn>
              <a:cxn ang="T8">
                <a:pos x="T4" y="T5"/>
              </a:cxn>
            </a:cxnLst>
            <a:rect l="0" t="0" r="r" b="b"/>
            <a:pathLst>
              <a:path w="33" h="21">
                <a:moveTo>
                  <a:pt x="22" y="0"/>
                </a:moveTo>
                <a:lnTo>
                  <a:pt x="0" y="21"/>
                </a:lnTo>
                <a:lnTo>
                  <a:pt x="33" y="21"/>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2003" name="Line 1046"/>
          <p:cNvSpPr>
            <a:spLocks noChangeShapeType="1"/>
          </p:cNvSpPr>
          <p:nvPr/>
        </p:nvSpPr>
        <p:spPr bwMode="auto">
          <a:xfrm>
            <a:off x="5611813" y="3484563"/>
            <a:ext cx="1587"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04" name="Freeform 1047"/>
          <p:cNvSpPr>
            <a:spLocks/>
          </p:cNvSpPr>
          <p:nvPr/>
        </p:nvSpPr>
        <p:spPr bwMode="auto">
          <a:xfrm>
            <a:off x="5646738" y="3535363"/>
            <a:ext cx="15875" cy="17462"/>
          </a:xfrm>
          <a:custGeom>
            <a:avLst/>
            <a:gdLst>
              <a:gd name="T0" fmla="*/ 25201563 w 10"/>
              <a:gd name="T1" fmla="*/ 0 h 11"/>
              <a:gd name="T2" fmla="*/ 0 w 10"/>
              <a:gd name="T3" fmla="*/ 0 h 11"/>
              <a:gd name="T4" fmla="*/ 25201563 w 10"/>
              <a:gd name="T5" fmla="*/ 27720131 h 11"/>
              <a:gd name="T6" fmla="*/ 25201563 w 10"/>
              <a:gd name="T7" fmla="*/ 0 h 1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11">
                <a:moveTo>
                  <a:pt x="10" y="0"/>
                </a:moveTo>
                <a:lnTo>
                  <a:pt x="0" y="0"/>
                </a:lnTo>
                <a:lnTo>
                  <a:pt x="10" y="11"/>
                </a:lnTo>
                <a:lnTo>
                  <a:pt x="10"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2005" name="Freeform 1048"/>
          <p:cNvSpPr>
            <a:spLocks/>
          </p:cNvSpPr>
          <p:nvPr/>
        </p:nvSpPr>
        <p:spPr bwMode="auto">
          <a:xfrm>
            <a:off x="5680075" y="3484563"/>
            <a:ext cx="52388" cy="50800"/>
          </a:xfrm>
          <a:custGeom>
            <a:avLst/>
            <a:gdLst>
              <a:gd name="T0" fmla="*/ 0 w 33"/>
              <a:gd name="T1" fmla="*/ 0 h 32"/>
              <a:gd name="T2" fmla="*/ 83166744 w 33"/>
              <a:gd name="T3" fmla="*/ 0 h 32"/>
              <a:gd name="T4" fmla="*/ 27722777 w 33"/>
              <a:gd name="T5" fmla="*/ 25201563 h 32"/>
              <a:gd name="T6" fmla="*/ 55443967 w 33"/>
              <a:gd name="T7" fmla="*/ 25201563 h 32"/>
              <a:gd name="T8" fmla="*/ 83166744 w 33"/>
              <a:gd name="T9" fmla="*/ 25201563 h 32"/>
              <a:gd name="T10" fmla="*/ 83166744 w 33"/>
              <a:gd name="T11" fmla="*/ 52924075 h 32"/>
              <a:gd name="T12" fmla="*/ 83166744 w 33"/>
              <a:gd name="T13" fmla="*/ 52924075 h 32"/>
              <a:gd name="T14" fmla="*/ 83166744 w 33"/>
              <a:gd name="T15" fmla="*/ 52924075 h 32"/>
              <a:gd name="T16" fmla="*/ 83166744 w 33"/>
              <a:gd name="T17" fmla="*/ 80645000 h 32"/>
              <a:gd name="T18" fmla="*/ 55443967 w 33"/>
              <a:gd name="T19" fmla="*/ 80645000 h 32"/>
              <a:gd name="T20" fmla="*/ 55443967 w 33"/>
              <a:gd name="T21" fmla="*/ 80645000 h 32"/>
              <a:gd name="T22" fmla="*/ 27722777 w 33"/>
              <a:gd name="T23" fmla="*/ 80645000 h 32"/>
              <a:gd name="T24" fmla="*/ 0 w 33"/>
              <a:gd name="T25" fmla="*/ 80645000 h 32"/>
              <a:gd name="T26" fmla="*/ 0 w 33"/>
              <a:gd name="T27" fmla="*/ 80645000 h 32"/>
              <a:gd name="T28" fmla="*/ 0 w 33"/>
              <a:gd name="T29" fmla="*/ 80645000 h 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3" h="32">
                <a:moveTo>
                  <a:pt x="0" y="0"/>
                </a:moveTo>
                <a:lnTo>
                  <a:pt x="33" y="0"/>
                </a:lnTo>
                <a:lnTo>
                  <a:pt x="11" y="10"/>
                </a:lnTo>
                <a:lnTo>
                  <a:pt x="22" y="10"/>
                </a:lnTo>
                <a:lnTo>
                  <a:pt x="33" y="10"/>
                </a:lnTo>
                <a:lnTo>
                  <a:pt x="33" y="21"/>
                </a:lnTo>
                <a:lnTo>
                  <a:pt x="33" y="32"/>
                </a:lnTo>
                <a:lnTo>
                  <a:pt x="22" y="32"/>
                </a:lnTo>
                <a:lnTo>
                  <a:pt x="11" y="32"/>
                </a:lnTo>
                <a:lnTo>
                  <a:pt x="0" y="3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2006" name="Line 1049"/>
          <p:cNvSpPr>
            <a:spLocks noChangeShapeType="1"/>
          </p:cNvSpPr>
          <p:nvPr/>
        </p:nvSpPr>
        <p:spPr bwMode="auto">
          <a:xfrm flipV="1">
            <a:off x="5232400" y="3397250"/>
            <a:ext cx="33338"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07" name="Line 1050"/>
          <p:cNvSpPr>
            <a:spLocks noChangeShapeType="1"/>
          </p:cNvSpPr>
          <p:nvPr/>
        </p:nvSpPr>
        <p:spPr bwMode="auto">
          <a:xfrm>
            <a:off x="5249863" y="3379788"/>
            <a:ext cx="138112"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08" name="Line 1051"/>
          <p:cNvSpPr>
            <a:spLocks noChangeShapeType="1"/>
          </p:cNvSpPr>
          <p:nvPr/>
        </p:nvSpPr>
        <p:spPr bwMode="auto">
          <a:xfrm>
            <a:off x="5249863" y="3379788"/>
            <a:ext cx="138112" cy="8731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09" name="Line 1052"/>
          <p:cNvSpPr>
            <a:spLocks noChangeShapeType="1"/>
          </p:cNvSpPr>
          <p:nvPr/>
        </p:nvSpPr>
        <p:spPr bwMode="auto">
          <a:xfrm>
            <a:off x="5197475" y="3587750"/>
            <a:ext cx="17463"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10" name="Line 1053"/>
          <p:cNvSpPr>
            <a:spLocks noChangeShapeType="1"/>
          </p:cNvSpPr>
          <p:nvPr/>
        </p:nvSpPr>
        <p:spPr bwMode="auto">
          <a:xfrm>
            <a:off x="5162550" y="3535363"/>
            <a:ext cx="17463"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11" name="Line 1054"/>
          <p:cNvSpPr>
            <a:spLocks noChangeShapeType="1"/>
          </p:cNvSpPr>
          <p:nvPr/>
        </p:nvSpPr>
        <p:spPr bwMode="auto">
          <a:xfrm>
            <a:off x="5127625" y="3517900"/>
            <a:ext cx="1588"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12" name="Line 1055"/>
          <p:cNvSpPr>
            <a:spLocks noChangeShapeType="1"/>
          </p:cNvSpPr>
          <p:nvPr/>
        </p:nvSpPr>
        <p:spPr bwMode="auto">
          <a:xfrm>
            <a:off x="5076825" y="3467100"/>
            <a:ext cx="34925" cy="3333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13" name="Line 1056"/>
          <p:cNvSpPr>
            <a:spLocks noChangeShapeType="1"/>
          </p:cNvSpPr>
          <p:nvPr/>
        </p:nvSpPr>
        <p:spPr bwMode="auto">
          <a:xfrm>
            <a:off x="5059363" y="3449638"/>
            <a:ext cx="158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14" name="Line 1057"/>
          <p:cNvSpPr>
            <a:spLocks noChangeShapeType="1"/>
          </p:cNvSpPr>
          <p:nvPr/>
        </p:nvSpPr>
        <p:spPr bwMode="auto">
          <a:xfrm>
            <a:off x="5387975" y="3467100"/>
            <a:ext cx="153988"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15" name="Line 1058"/>
          <p:cNvSpPr>
            <a:spLocks noChangeShapeType="1"/>
          </p:cNvSpPr>
          <p:nvPr/>
        </p:nvSpPr>
        <p:spPr bwMode="auto">
          <a:xfrm>
            <a:off x="5387975" y="3467100"/>
            <a:ext cx="136525" cy="1206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16" name="Line 1059"/>
          <p:cNvSpPr>
            <a:spLocks noChangeShapeType="1"/>
          </p:cNvSpPr>
          <p:nvPr/>
        </p:nvSpPr>
        <p:spPr bwMode="auto">
          <a:xfrm>
            <a:off x="5508625" y="3552825"/>
            <a:ext cx="1588"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17" name="Line 1060"/>
          <p:cNvSpPr>
            <a:spLocks noChangeShapeType="1"/>
          </p:cNvSpPr>
          <p:nvPr/>
        </p:nvSpPr>
        <p:spPr bwMode="auto">
          <a:xfrm>
            <a:off x="5438775" y="3552825"/>
            <a:ext cx="69850"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18" name="Line 1061"/>
          <p:cNvSpPr>
            <a:spLocks noChangeShapeType="1"/>
          </p:cNvSpPr>
          <p:nvPr/>
        </p:nvSpPr>
        <p:spPr bwMode="auto">
          <a:xfrm>
            <a:off x="5421313" y="3552825"/>
            <a:ext cx="17462"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19" name="Line 1062"/>
          <p:cNvSpPr>
            <a:spLocks noChangeShapeType="1"/>
          </p:cNvSpPr>
          <p:nvPr/>
        </p:nvSpPr>
        <p:spPr bwMode="auto">
          <a:xfrm flipH="1">
            <a:off x="5421313" y="3552825"/>
            <a:ext cx="69850" cy="15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20" name="Line 1063"/>
          <p:cNvSpPr>
            <a:spLocks noChangeShapeType="1"/>
          </p:cNvSpPr>
          <p:nvPr/>
        </p:nvSpPr>
        <p:spPr bwMode="auto">
          <a:xfrm flipV="1">
            <a:off x="5491163" y="3552825"/>
            <a:ext cx="1587"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21" name="Freeform 1064"/>
          <p:cNvSpPr>
            <a:spLocks/>
          </p:cNvSpPr>
          <p:nvPr/>
        </p:nvSpPr>
        <p:spPr bwMode="auto">
          <a:xfrm>
            <a:off x="5265738" y="3311525"/>
            <a:ext cx="34925" cy="50800"/>
          </a:xfrm>
          <a:custGeom>
            <a:avLst/>
            <a:gdLst>
              <a:gd name="T0" fmla="*/ 27722513 w 22"/>
              <a:gd name="T1" fmla="*/ 0 h 32"/>
              <a:gd name="T2" fmla="*/ 0 w 22"/>
              <a:gd name="T3" fmla="*/ 27722513 h 32"/>
              <a:gd name="T4" fmla="*/ 0 w 22"/>
              <a:gd name="T5" fmla="*/ 27722513 h 32"/>
              <a:gd name="T6" fmla="*/ 0 w 22"/>
              <a:gd name="T7" fmla="*/ 27722513 h 32"/>
              <a:gd name="T8" fmla="*/ 0 w 22"/>
              <a:gd name="T9" fmla="*/ 27722513 h 32"/>
              <a:gd name="T10" fmla="*/ 0 w 22"/>
              <a:gd name="T11" fmla="*/ 27722513 h 32"/>
              <a:gd name="T12" fmla="*/ 27722513 w 22"/>
              <a:gd name="T13" fmla="*/ 27722513 h 32"/>
              <a:gd name="T14" fmla="*/ 55443438 w 22"/>
              <a:gd name="T15" fmla="*/ 55443438 h 32"/>
              <a:gd name="T16" fmla="*/ 55443438 w 22"/>
              <a:gd name="T17" fmla="*/ 55443438 h 32"/>
              <a:gd name="T18" fmla="*/ 55443438 w 22"/>
              <a:gd name="T19" fmla="*/ 55443438 h 32"/>
              <a:gd name="T20" fmla="*/ 55443438 w 22"/>
              <a:gd name="T21" fmla="*/ 55443438 h 32"/>
              <a:gd name="T22" fmla="*/ 55443438 w 22"/>
              <a:gd name="T23" fmla="*/ 55443438 h 32"/>
              <a:gd name="T24" fmla="*/ 55443438 w 22"/>
              <a:gd name="T25" fmla="*/ 80645000 h 32"/>
              <a:gd name="T26" fmla="*/ 27722513 w 22"/>
              <a:gd name="T27" fmla="*/ 80645000 h 32"/>
              <a:gd name="T28" fmla="*/ 27722513 w 22"/>
              <a:gd name="T29" fmla="*/ 80645000 h 32"/>
              <a:gd name="T30" fmla="*/ 0 w 22"/>
              <a:gd name="T31" fmla="*/ 80645000 h 32"/>
              <a:gd name="T32" fmla="*/ 0 w 22"/>
              <a:gd name="T33" fmla="*/ 55443438 h 32"/>
              <a:gd name="T34" fmla="*/ 0 w 22"/>
              <a:gd name="T35" fmla="*/ 55443438 h 32"/>
              <a:gd name="T36" fmla="*/ 0 w 22"/>
              <a:gd name="T37" fmla="*/ 55443438 h 32"/>
              <a:gd name="T38" fmla="*/ 0 w 22"/>
              <a:gd name="T39" fmla="*/ 55443438 h 32"/>
              <a:gd name="T40" fmla="*/ 0 w 22"/>
              <a:gd name="T41" fmla="*/ 55443438 h 32"/>
              <a:gd name="T42" fmla="*/ 27722513 w 22"/>
              <a:gd name="T43" fmla="*/ 27722513 h 32"/>
              <a:gd name="T44" fmla="*/ 55443438 w 22"/>
              <a:gd name="T45" fmla="*/ 27722513 h 32"/>
              <a:gd name="T46" fmla="*/ 55443438 w 22"/>
              <a:gd name="T47" fmla="*/ 27722513 h 32"/>
              <a:gd name="T48" fmla="*/ 55443438 w 22"/>
              <a:gd name="T49" fmla="*/ 27722513 h 32"/>
              <a:gd name="T50" fmla="*/ 55443438 w 22"/>
              <a:gd name="T51" fmla="*/ 27722513 h 32"/>
              <a:gd name="T52" fmla="*/ 55443438 w 22"/>
              <a:gd name="T53" fmla="*/ 27722513 h 32"/>
              <a:gd name="T54" fmla="*/ 27722513 w 22"/>
              <a:gd name="T55" fmla="*/ 0 h 32"/>
              <a:gd name="T56" fmla="*/ 27722513 w 22"/>
              <a:gd name="T57" fmla="*/ 0 h 3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2" h="32">
                <a:moveTo>
                  <a:pt x="11" y="0"/>
                </a:moveTo>
                <a:lnTo>
                  <a:pt x="0" y="11"/>
                </a:lnTo>
                <a:lnTo>
                  <a:pt x="11" y="11"/>
                </a:lnTo>
                <a:lnTo>
                  <a:pt x="22" y="22"/>
                </a:lnTo>
                <a:lnTo>
                  <a:pt x="22" y="32"/>
                </a:lnTo>
                <a:lnTo>
                  <a:pt x="11" y="32"/>
                </a:lnTo>
                <a:lnTo>
                  <a:pt x="0" y="32"/>
                </a:lnTo>
                <a:lnTo>
                  <a:pt x="0" y="22"/>
                </a:lnTo>
                <a:lnTo>
                  <a:pt x="11" y="11"/>
                </a:lnTo>
                <a:lnTo>
                  <a:pt x="22" y="11"/>
                </a:lnTo>
                <a:lnTo>
                  <a:pt x="11"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2022" name="Freeform 1065"/>
          <p:cNvSpPr>
            <a:spLocks/>
          </p:cNvSpPr>
          <p:nvPr/>
        </p:nvSpPr>
        <p:spPr bwMode="auto">
          <a:xfrm>
            <a:off x="5318125" y="3311525"/>
            <a:ext cx="52388" cy="50800"/>
          </a:xfrm>
          <a:custGeom>
            <a:avLst/>
            <a:gdLst>
              <a:gd name="T0" fmla="*/ 27722777 w 33"/>
              <a:gd name="T1" fmla="*/ 0 h 32"/>
              <a:gd name="T2" fmla="*/ 83166744 w 33"/>
              <a:gd name="T3" fmla="*/ 0 h 32"/>
              <a:gd name="T4" fmla="*/ 55443967 w 33"/>
              <a:gd name="T5" fmla="*/ 27722513 h 32"/>
              <a:gd name="T6" fmla="*/ 55443967 w 33"/>
              <a:gd name="T7" fmla="*/ 27722513 h 32"/>
              <a:gd name="T8" fmla="*/ 55443967 w 33"/>
              <a:gd name="T9" fmla="*/ 27722513 h 32"/>
              <a:gd name="T10" fmla="*/ 83166744 w 33"/>
              <a:gd name="T11" fmla="*/ 55443438 h 32"/>
              <a:gd name="T12" fmla="*/ 83166744 w 33"/>
              <a:gd name="T13" fmla="*/ 55443438 h 32"/>
              <a:gd name="T14" fmla="*/ 83166744 w 33"/>
              <a:gd name="T15" fmla="*/ 55443438 h 32"/>
              <a:gd name="T16" fmla="*/ 83166744 w 33"/>
              <a:gd name="T17" fmla="*/ 55443438 h 32"/>
              <a:gd name="T18" fmla="*/ 55443967 w 33"/>
              <a:gd name="T19" fmla="*/ 80645000 h 32"/>
              <a:gd name="T20" fmla="*/ 55443967 w 33"/>
              <a:gd name="T21" fmla="*/ 80645000 h 32"/>
              <a:gd name="T22" fmla="*/ 27722777 w 33"/>
              <a:gd name="T23" fmla="*/ 80645000 h 32"/>
              <a:gd name="T24" fmla="*/ 27722777 w 33"/>
              <a:gd name="T25" fmla="*/ 80645000 h 32"/>
              <a:gd name="T26" fmla="*/ 27722777 w 33"/>
              <a:gd name="T27" fmla="*/ 55443438 h 32"/>
              <a:gd name="T28" fmla="*/ 0 w 33"/>
              <a:gd name="T29" fmla="*/ 55443438 h 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3" h="32">
                <a:moveTo>
                  <a:pt x="11" y="0"/>
                </a:moveTo>
                <a:lnTo>
                  <a:pt x="33" y="0"/>
                </a:lnTo>
                <a:lnTo>
                  <a:pt x="22" y="11"/>
                </a:lnTo>
                <a:lnTo>
                  <a:pt x="33" y="22"/>
                </a:lnTo>
                <a:lnTo>
                  <a:pt x="22" y="32"/>
                </a:lnTo>
                <a:lnTo>
                  <a:pt x="11" y="32"/>
                </a:lnTo>
                <a:lnTo>
                  <a:pt x="11" y="22"/>
                </a:lnTo>
                <a:lnTo>
                  <a:pt x="0" y="22"/>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2023" name="Line 1066"/>
          <p:cNvSpPr>
            <a:spLocks noChangeShapeType="1"/>
          </p:cNvSpPr>
          <p:nvPr/>
        </p:nvSpPr>
        <p:spPr bwMode="auto">
          <a:xfrm>
            <a:off x="5094288" y="3276600"/>
            <a:ext cx="155575"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24" name="Line 1067"/>
          <p:cNvSpPr>
            <a:spLocks noChangeShapeType="1"/>
          </p:cNvSpPr>
          <p:nvPr/>
        </p:nvSpPr>
        <p:spPr bwMode="auto">
          <a:xfrm>
            <a:off x="5094288" y="3276600"/>
            <a:ext cx="155575" cy="1031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25" name="Line 1068"/>
          <p:cNvSpPr>
            <a:spLocks noChangeShapeType="1"/>
          </p:cNvSpPr>
          <p:nvPr/>
        </p:nvSpPr>
        <p:spPr bwMode="auto">
          <a:xfrm>
            <a:off x="5006975" y="3414713"/>
            <a:ext cx="17463" cy="17462"/>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26" name="Line 1069"/>
          <p:cNvSpPr>
            <a:spLocks noChangeShapeType="1"/>
          </p:cNvSpPr>
          <p:nvPr/>
        </p:nvSpPr>
        <p:spPr bwMode="auto">
          <a:xfrm flipV="1">
            <a:off x="5991225" y="3397250"/>
            <a:ext cx="120650" cy="52388"/>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27" name="Line 1070"/>
          <p:cNvSpPr>
            <a:spLocks noChangeShapeType="1"/>
          </p:cNvSpPr>
          <p:nvPr/>
        </p:nvSpPr>
        <p:spPr bwMode="auto">
          <a:xfrm flipV="1">
            <a:off x="5749925" y="3484563"/>
            <a:ext cx="12065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28" name="Line 1071"/>
          <p:cNvSpPr>
            <a:spLocks noChangeShapeType="1"/>
          </p:cNvSpPr>
          <p:nvPr/>
        </p:nvSpPr>
        <p:spPr bwMode="auto">
          <a:xfrm flipV="1">
            <a:off x="5629275" y="3535363"/>
            <a:ext cx="120650" cy="523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29" name="Line 1072"/>
          <p:cNvSpPr>
            <a:spLocks noChangeShapeType="1"/>
          </p:cNvSpPr>
          <p:nvPr/>
        </p:nvSpPr>
        <p:spPr bwMode="auto">
          <a:xfrm flipV="1">
            <a:off x="5870575" y="3449638"/>
            <a:ext cx="120650" cy="34925"/>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30" name="Line 1073"/>
          <p:cNvSpPr>
            <a:spLocks noChangeShapeType="1"/>
          </p:cNvSpPr>
          <p:nvPr/>
        </p:nvSpPr>
        <p:spPr bwMode="auto">
          <a:xfrm flipV="1">
            <a:off x="5749925" y="2932113"/>
            <a:ext cx="103188" cy="2413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31" name="Line 1074"/>
          <p:cNvSpPr>
            <a:spLocks noChangeShapeType="1"/>
          </p:cNvSpPr>
          <p:nvPr/>
        </p:nvSpPr>
        <p:spPr bwMode="auto">
          <a:xfrm flipV="1">
            <a:off x="6370638" y="3225800"/>
            <a:ext cx="120650" cy="5080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32" name="Line 1075"/>
          <p:cNvSpPr>
            <a:spLocks noChangeShapeType="1"/>
          </p:cNvSpPr>
          <p:nvPr/>
        </p:nvSpPr>
        <p:spPr bwMode="auto">
          <a:xfrm flipV="1">
            <a:off x="6232525" y="3276600"/>
            <a:ext cx="138113" cy="69850"/>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33" name="Oval 1076"/>
          <p:cNvSpPr>
            <a:spLocks noChangeArrowheads="1"/>
          </p:cNvSpPr>
          <p:nvPr/>
        </p:nvSpPr>
        <p:spPr bwMode="auto">
          <a:xfrm>
            <a:off x="5335588" y="3932238"/>
            <a:ext cx="85725" cy="52387"/>
          </a:xfrm>
          <a:prstGeom prst="ellipse">
            <a:avLst/>
          </a:prstGeom>
          <a:solidFill>
            <a:srgbClr val="FC0128"/>
          </a:solidFill>
          <a:ln w="17463">
            <a:solidFill>
              <a:srgbClr val="000000"/>
            </a:solidFill>
            <a:round/>
            <a:headEnd/>
            <a:tailEnd/>
          </a:ln>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2034" name="Oval 1077"/>
          <p:cNvSpPr>
            <a:spLocks noChangeArrowheads="1"/>
          </p:cNvSpPr>
          <p:nvPr/>
        </p:nvSpPr>
        <p:spPr bwMode="auto">
          <a:xfrm>
            <a:off x="5162550" y="4276725"/>
            <a:ext cx="87313" cy="52388"/>
          </a:xfrm>
          <a:prstGeom prst="ellipse">
            <a:avLst/>
          </a:prstGeom>
          <a:solidFill>
            <a:srgbClr val="FC0128"/>
          </a:solidFill>
          <a:ln w="17463">
            <a:solidFill>
              <a:srgbClr val="000000"/>
            </a:solidFill>
            <a:round/>
            <a:headEnd/>
            <a:tailEnd/>
          </a:ln>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2035" name="Oval 1078"/>
          <p:cNvSpPr>
            <a:spLocks noChangeArrowheads="1"/>
          </p:cNvSpPr>
          <p:nvPr/>
        </p:nvSpPr>
        <p:spPr bwMode="auto">
          <a:xfrm>
            <a:off x="4991100" y="4570413"/>
            <a:ext cx="85725" cy="68262"/>
          </a:xfrm>
          <a:prstGeom prst="ellipse">
            <a:avLst/>
          </a:prstGeom>
          <a:solidFill>
            <a:srgbClr val="FC0128"/>
          </a:solidFill>
          <a:ln w="17463">
            <a:solidFill>
              <a:srgbClr val="000000"/>
            </a:solidFill>
            <a:round/>
            <a:headEnd/>
            <a:tailEnd/>
          </a:ln>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2036" name="Oval 1079"/>
          <p:cNvSpPr>
            <a:spLocks noChangeArrowheads="1"/>
          </p:cNvSpPr>
          <p:nvPr/>
        </p:nvSpPr>
        <p:spPr bwMode="auto">
          <a:xfrm>
            <a:off x="5524500" y="3587750"/>
            <a:ext cx="69850" cy="50800"/>
          </a:xfrm>
          <a:prstGeom prst="ellipse">
            <a:avLst/>
          </a:prstGeom>
          <a:solidFill>
            <a:srgbClr val="FC0128"/>
          </a:solidFill>
          <a:ln w="17463">
            <a:solidFill>
              <a:srgbClr val="000000"/>
            </a:solidFill>
            <a:round/>
            <a:headEnd/>
            <a:tailEnd/>
          </a:ln>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2037" name="Oval 1080"/>
          <p:cNvSpPr>
            <a:spLocks noChangeArrowheads="1"/>
          </p:cNvSpPr>
          <p:nvPr/>
        </p:nvSpPr>
        <p:spPr bwMode="auto">
          <a:xfrm>
            <a:off x="5006975" y="3725863"/>
            <a:ext cx="87313" cy="50800"/>
          </a:xfrm>
          <a:prstGeom prst="ellipse">
            <a:avLst/>
          </a:prstGeom>
          <a:solidFill>
            <a:srgbClr val="FC0128"/>
          </a:solidFill>
          <a:ln w="17463">
            <a:solidFill>
              <a:srgbClr val="000000"/>
            </a:solidFill>
            <a:round/>
            <a:headEnd/>
            <a:tailEnd/>
          </a:ln>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2038" name="Oval 1081"/>
          <p:cNvSpPr>
            <a:spLocks noChangeArrowheads="1"/>
          </p:cNvSpPr>
          <p:nvPr/>
        </p:nvSpPr>
        <p:spPr bwMode="auto">
          <a:xfrm>
            <a:off x="4351338" y="3862388"/>
            <a:ext cx="87312" cy="52387"/>
          </a:xfrm>
          <a:prstGeom prst="ellipse">
            <a:avLst/>
          </a:prstGeom>
          <a:solidFill>
            <a:srgbClr val="FC0128"/>
          </a:solidFill>
          <a:ln w="17463">
            <a:solidFill>
              <a:srgbClr val="000000"/>
            </a:solidFill>
            <a:round/>
            <a:headEnd/>
            <a:tailEnd/>
          </a:ln>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2039" name="Oval 1082"/>
          <p:cNvSpPr>
            <a:spLocks noChangeArrowheads="1"/>
          </p:cNvSpPr>
          <p:nvPr/>
        </p:nvSpPr>
        <p:spPr bwMode="auto">
          <a:xfrm>
            <a:off x="4818063" y="4862513"/>
            <a:ext cx="85725" cy="52387"/>
          </a:xfrm>
          <a:prstGeom prst="ellipse">
            <a:avLst/>
          </a:prstGeom>
          <a:solidFill>
            <a:srgbClr val="FC0128"/>
          </a:solidFill>
          <a:ln w="17463">
            <a:solidFill>
              <a:srgbClr val="000000"/>
            </a:solidFill>
            <a:round/>
            <a:headEnd/>
            <a:tailEnd/>
          </a:ln>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2040" name="Oval 1083"/>
          <p:cNvSpPr>
            <a:spLocks noChangeArrowheads="1"/>
          </p:cNvSpPr>
          <p:nvPr/>
        </p:nvSpPr>
        <p:spPr bwMode="auto">
          <a:xfrm>
            <a:off x="4645025" y="5105400"/>
            <a:ext cx="87313" cy="50800"/>
          </a:xfrm>
          <a:prstGeom prst="ellipse">
            <a:avLst/>
          </a:prstGeom>
          <a:solidFill>
            <a:srgbClr val="FC0128"/>
          </a:solidFill>
          <a:ln w="17463">
            <a:solidFill>
              <a:srgbClr val="000000"/>
            </a:solidFill>
            <a:round/>
            <a:headEnd/>
            <a:tailEnd/>
          </a:ln>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2041" name="Oval 1084"/>
          <p:cNvSpPr>
            <a:spLocks noChangeArrowheads="1"/>
          </p:cNvSpPr>
          <p:nvPr/>
        </p:nvSpPr>
        <p:spPr bwMode="auto">
          <a:xfrm>
            <a:off x="3489325" y="3932238"/>
            <a:ext cx="85725" cy="52387"/>
          </a:xfrm>
          <a:prstGeom prst="ellipse">
            <a:avLst/>
          </a:prstGeom>
          <a:solidFill>
            <a:srgbClr val="FC0128"/>
          </a:solidFill>
          <a:ln w="17463">
            <a:solidFill>
              <a:srgbClr val="000000"/>
            </a:solidFill>
            <a:round/>
            <a:headEnd/>
            <a:tailEnd/>
          </a:ln>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2042" name="Oval 1085"/>
          <p:cNvSpPr>
            <a:spLocks noChangeArrowheads="1"/>
          </p:cNvSpPr>
          <p:nvPr/>
        </p:nvSpPr>
        <p:spPr bwMode="auto">
          <a:xfrm>
            <a:off x="4473575" y="5311775"/>
            <a:ext cx="68263" cy="50800"/>
          </a:xfrm>
          <a:prstGeom prst="ellipse">
            <a:avLst/>
          </a:prstGeom>
          <a:solidFill>
            <a:srgbClr val="FC0128"/>
          </a:solidFill>
          <a:ln w="17463">
            <a:solidFill>
              <a:srgbClr val="000000"/>
            </a:solidFill>
            <a:round/>
            <a:headEnd/>
            <a:tailEnd/>
          </a:ln>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2043" name="Freeform 1086"/>
          <p:cNvSpPr>
            <a:spLocks/>
          </p:cNvSpPr>
          <p:nvPr/>
        </p:nvSpPr>
        <p:spPr bwMode="auto">
          <a:xfrm>
            <a:off x="6905625" y="6121400"/>
            <a:ext cx="68263" cy="87313"/>
          </a:xfrm>
          <a:custGeom>
            <a:avLst/>
            <a:gdLst>
              <a:gd name="T0" fmla="*/ 0 w 43"/>
              <a:gd name="T1" fmla="*/ 138610181 h 55"/>
              <a:gd name="T2" fmla="*/ 0 w 43"/>
              <a:gd name="T3" fmla="*/ 0 h 55"/>
              <a:gd name="T4" fmla="*/ 108368306 w 43"/>
              <a:gd name="T5" fmla="*/ 0 h 55"/>
              <a:gd name="T6" fmla="*/ 0 60000 65536"/>
              <a:gd name="T7" fmla="*/ 0 60000 65536"/>
              <a:gd name="T8" fmla="*/ 0 60000 65536"/>
            </a:gdLst>
            <a:ahLst/>
            <a:cxnLst>
              <a:cxn ang="T6">
                <a:pos x="T0" y="T1"/>
              </a:cxn>
              <a:cxn ang="T7">
                <a:pos x="T2" y="T3"/>
              </a:cxn>
              <a:cxn ang="T8">
                <a:pos x="T4" y="T5"/>
              </a:cxn>
            </a:cxnLst>
            <a:rect l="0" t="0" r="r" b="b"/>
            <a:pathLst>
              <a:path w="43" h="55">
                <a:moveTo>
                  <a:pt x="0" y="55"/>
                </a:moveTo>
                <a:lnTo>
                  <a:pt x="0" y="0"/>
                </a:lnTo>
                <a:lnTo>
                  <a:pt x="43"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2044" name="Line 1087"/>
          <p:cNvSpPr>
            <a:spLocks noChangeShapeType="1"/>
          </p:cNvSpPr>
          <p:nvPr/>
        </p:nvSpPr>
        <p:spPr bwMode="auto">
          <a:xfrm>
            <a:off x="6905625" y="6173788"/>
            <a:ext cx="50800"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2045" name="Freeform 1088"/>
          <p:cNvSpPr>
            <a:spLocks/>
          </p:cNvSpPr>
          <p:nvPr/>
        </p:nvSpPr>
        <p:spPr bwMode="auto">
          <a:xfrm>
            <a:off x="7008813" y="6121400"/>
            <a:ext cx="85725" cy="87313"/>
          </a:xfrm>
          <a:custGeom>
            <a:avLst/>
            <a:gdLst>
              <a:gd name="T0" fmla="*/ 0 w 54"/>
              <a:gd name="T1" fmla="*/ 0 h 55"/>
              <a:gd name="T2" fmla="*/ 0 w 54"/>
              <a:gd name="T3" fmla="*/ 138610181 h 55"/>
              <a:gd name="T4" fmla="*/ 136088438 w 54"/>
              <a:gd name="T5" fmla="*/ 138610181 h 55"/>
              <a:gd name="T6" fmla="*/ 0 60000 65536"/>
              <a:gd name="T7" fmla="*/ 0 60000 65536"/>
              <a:gd name="T8" fmla="*/ 0 60000 65536"/>
            </a:gdLst>
            <a:ahLst/>
            <a:cxnLst>
              <a:cxn ang="T6">
                <a:pos x="T0" y="T1"/>
              </a:cxn>
              <a:cxn ang="T7">
                <a:pos x="T2" y="T3"/>
              </a:cxn>
              <a:cxn ang="T8">
                <a:pos x="T4" y="T5"/>
              </a:cxn>
            </a:cxnLst>
            <a:rect l="0" t="0" r="r" b="b"/>
            <a:pathLst>
              <a:path w="54" h="55">
                <a:moveTo>
                  <a:pt x="0" y="0"/>
                </a:moveTo>
                <a:lnTo>
                  <a:pt x="0" y="55"/>
                </a:lnTo>
                <a:lnTo>
                  <a:pt x="54" y="55"/>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2046" name="Freeform 1089"/>
          <p:cNvSpPr>
            <a:spLocks/>
          </p:cNvSpPr>
          <p:nvPr/>
        </p:nvSpPr>
        <p:spPr bwMode="auto">
          <a:xfrm>
            <a:off x="7112000" y="6121400"/>
            <a:ext cx="104775" cy="87313"/>
          </a:xfrm>
          <a:custGeom>
            <a:avLst/>
            <a:gdLst>
              <a:gd name="T0" fmla="*/ 83165950 w 66"/>
              <a:gd name="T1" fmla="*/ 0 h 55"/>
              <a:gd name="T2" fmla="*/ 55443438 w 66"/>
              <a:gd name="T3" fmla="*/ 27722671 h 55"/>
              <a:gd name="T4" fmla="*/ 27722513 w 66"/>
              <a:gd name="T5" fmla="*/ 27722671 h 55"/>
              <a:gd name="T6" fmla="*/ 27722513 w 66"/>
              <a:gd name="T7" fmla="*/ 55443755 h 55"/>
              <a:gd name="T8" fmla="*/ 0 w 66"/>
              <a:gd name="T9" fmla="*/ 55443755 h 55"/>
              <a:gd name="T10" fmla="*/ 0 w 66"/>
              <a:gd name="T11" fmla="*/ 83166426 h 55"/>
              <a:gd name="T12" fmla="*/ 27722513 w 66"/>
              <a:gd name="T13" fmla="*/ 110887510 h 55"/>
              <a:gd name="T14" fmla="*/ 27722513 w 66"/>
              <a:gd name="T15" fmla="*/ 138610181 h 55"/>
              <a:gd name="T16" fmla="*/ 55443438 w 66"/>
              <a:gd name="T17" fmla="*/ 138610181 h 55"/>
              <a:gd name="T18" fmla="*/ 83165950 w 66"/>
              <a:gd name="T19" fmla="*/ 138610181 h 55"/>
              <a:gd name="T20" fmla="*/ 110886875 w 66"/>
              <a:gd name="T21" fmla="*/ 138610181 h 55"/>
              <a:gd name="T22" fmla="*/ 138609388 w 66"/>
              <a:gd name="T23" fmla="*/ 138610181 h 55"/>
              <a:gd name="T24" fmla="*/ 138609388 w 66"/>
              <a:gd name="T25" fmla="*/ 138610181 h 55"/>
              <a:gd name="T26" fmla="*/ 166330313 w 66"/>
              <a:gd name="T27" fmla="*/ 110887510 h 55"/>
              <a:gd name="T28" fmla="*/ 166330313 w 66"/>
              <a:gd name="T29" fmla="*/ 83166426 h 55"/>
              <a:gd name="T30" fmla="*/ 166330313 w 66"/>
              <a:gd name="T31" fmla="*/ 55443755 h 55"/>
              <a:gd name="T32" fmla="*/ 166330313 w 66"/>
              <a:gd name="T33" fmla="*/ 55443755 h 55"/>
              <a:gd name="T34" fmla="*/ 138609388 w 66"/>
              <a:gd name="T35" fmla="*/ 27722671 h 55"/>
              <a:gd name="T36" fmla="*/ 138609388 w 66"/>
              <a:gd name="T37" fmla="*/ 27722671 h 55"/>
              <a:gd name="T38" fmla="*/ 110886875 w 66"/>
              <a:gd name="T39" fmla="*/ 0 h 55"/>
              <a:gd name="T40" fmla="*/ 83165950 w 66"/>
              <a:gd name="T41" fmla="*/ 0 h 5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66" h="55">
                <a:moveTo>
                  <a:pt x="33" y="0"/>
                </a:moveTo>
                <a:lnTo>
                  <a:pt x="22" y="11"/>
                </a:lnTo>
                <a:lnTo>
                  <a:pt x="11" y="11"/>
                </a:lnTo>
                <a:lnTo>
                  <a:pt x="11" y="22"/>
                </a:lnTo>
                <a:lnTo>
                  <a:pt x="0" y="22"/>
                </a:lnTo>
                <a:lnTo>
                  <a:pt x="0" y="33"/>
                </a:lnTo>
                <a:lnTo>
                  <a:pt x="11" y="44"/>
                </a:lnTo>
                <a:lnTo>
                  <a:pt x="11" y="55"/>
                </a:lnTo>
                <a:lnTo>
                  <a:pt x="22" y="55"/>
                </a:lnTo>
                <a:lnTo>
                  <a:pt x="33" y="55"/>
                </a:lnTo>
                <a:lnTo>
                  <a:pt x="44" y="55"/>
                </a:lnTo>
                <a:lnTo>
                  <a:pt x="55" y="55"/>
                </a:lnTo>
                <a:lnTo>
                  <a:pt x="66" y="44"/>
                </a:lnTo>
                <a:lnTo>
                  <a:pt x="66" y="33"/>
                </a:lnTo>
                <a:lnTo>
                  <a:pt x="66" y="22"/>
                </a:lnTo>
                <a:lnTo>
                  <a:pt x="55" y="11"/>
                </a:lnTo>
                <a:lnTo>
                  <a:pt x="44" y="0"/>
                </a:lnTo>
                <a:lnTo>
                  <a:pt x="33"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2047" name="Freeform 1090"/>
          <p:cNvSpPr>
            <a:spLocks/>
          </p:cNvSpPr>
          <p:nvPr/>
        </p:nvSpPr>
        <p:spPr bwMode="auto">
          <a:xfrm>
            <a:off x="7250113" y="6121400"/>
            <a:ext cx="120650" cy="87313"/>
          </a:xfrm>
          <a:custGeom>
            <a:avLst/>
            <a:gdLst>
              <a:gd name="T0" fmla="*/ 0 w 76"/>
              <a:gd name="T1" fmla="*/ 0 h 55"/>
              <a:gd name="T2" fmla="*/ 55443438 w 76"/>
              <a:gd name="T3" fmla="*/ 138610181 h 55"/>
              <a:gd name="T4" fmla="*/ 110886875 w 76"/>
              <a:gd name="T5" fmla="*/ 0 h 55"/>
              <a:gd name="T6" fmla="*/ 163810950 w 76"/>
              <a:gd name="T7" fmla="*/ 138610181 h 55"/>
              <a:gd name="T8" fmla="*/ 191531875 w 76"/>
              <a:gd name="T9" fmla="*/ 0 h 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6" h="55">
                <a:moveTo>
                  <a:pt x="0" y="0"/>
                </a:moveTo>
                <a:lnTo>
                  <a:pt x="22" y="55"/>
                </a:lnTo>
                <a:lnTo>
                  <a:pt x="44" y="0"/>
                </a:lnTo>
                <a:lnTo>
                  <a:pt x="65" y="55"/>
                </a:lnTo>
                <a:lnTo>
                  <a:pt x="76" y="0"/>
                </a:lnTo>
              </a:path>
            </a:pathLst>
          </a:custGeom>
          <a:noFill/>
          <a:ln w="174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2048" name="Rectangle 1091"/>
          <p:cNvSpPr>
            <a:spLocks noChangeArrowheads="1"/>
          </p:cNvSpPr>
          <p:nvPr/>
        </p:nvSpPr>
        <p:spPr bwMode="auto">
          <a:xfrm>
            <a:off x="4456113" y="6208713"/>
            <a:ext cx="155257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2049" name="Rectangle 1092"/>
          <p:cNvSpPr>
            <a:spLocks noChangeArrowheads="1"/>
          </p:cNvSpPr>
          <p:nvPr/>
        </p:nvSpPr>
        <p:spPr bwMode="auto">
          <a:xfrm>
            <a:off x="4541838" y="6261100"/>
            <a:ext cx="15875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600" baseline="0" dirty="0">
                <a:solidFill>
                  <a:srgbClr val="FC0128"/>
                </a:solidFill>
                <a:latin typeface="Times New Roman" panose="02020603050405020304" pitchFamily="18" charset="0"/>
              </a:rPr>
              <a:t>FLYGT C 3531</a:t>
            </a:r>
            <a:endParaRPr lang="en-US" altLang="bg-BG" dirty="0"/>
          </a:p>
        </p:txBody>
      </p:sp>
      <p:sp>
        <p:nvSpPr>
          <p:cNvPr id="42050" name="Rectangle 1093"/>
          <p:cNvSpPr>
            <a:spLocks noChangeArrowheads="1"/>
          </p:cNvSpPr>
          <p:nvPr/>
        </p:nvSpPr>
        <p:spPr bwMode="auto">
          <a:xfrm>
            <a:off x="4679950" y="1949450"/>
            <a:ext cx="2398713"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2051" name="Rectangle 1094"/>
          <p:cNvSpPr>
            <a:spLocks noChangeArrowheads="1"/>
          </p:cNvSpPr>
          <p:nvPr/>
        </p:nvSpPr>
        <p:spPr bwMode="auto">
          <a:xfrm>
            <a:off x="4765675" y="2001838"/>
            <a:ext cx="2519363"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1600" baseline="0" dirty="0">
                <a:solidFill>
                  <a:srgbClr val="FC0128"/>
                </a:solidFill>
                <a:latin typeface="Times New Roman" panose="02020603050405020304" pitchFamily="18" charset="0"/>
              </a:rPr>
              <a:t>30-60 HZ (295-590 RPM)</a:t>
            </a:r>
            <a:endParaRPr lang="en-US" altLang="bg-BG" dirty="0"/>
          </a:p>
        </p:txBody>
      </p:sp>
    </p:spTree>
  </p:cSld>
  <p:clrMapOvr>
    <a:masterClrMapping/>
  </p:clrMapOvr>
  <p:transition>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0" y="304800"/>
            <a:ext cx="10515600" cy="1143000"/>
          </a:xfrm>
        </p:spPr>
        <p:txBody>
          <a:bodyPr/>
          <a:lstStyle/>
          <a:p>
            <a:r>
              <a:rPr lang="bg-BG" altLang="bg-BG" sz="3200" dirty="0" smtClean="0"/>
              <a:t>Специфична енергия при три различни</a:t>
            </a:r>
            <a:r>
              <a:rPr lang="en-US" altLang="bg-BG" sz="3200" dirty="0" smtClean="0"/>
              <a:t> </a:t>
            </a:r>
            <a:br>
              <a:rPr lang="en-US" altLang="bg-BG" sz="3200" dirty="0" smtClean="0"/>
            </a:br>
            <a:r>
              <a:rPr lang="bg-BG" altLang="bg-BG" sz="3200" dirty="0" smtClean="0"/>
              <a:t>помпени системи</a:t>
            </a:r>
            <a:endParaRPr lang="en-US" altLang="bg-BG" sz="3200" dirty="0" smtClean="0"/>
          </a:p>
        </p:txBody>
      </p:sp>
      <p:sp>
        <p:nvSpPr>
          <p:cNvPr id="43011" name="Rectangle 4"/>
          <p:cNvSpPr>
            <a:spLocks noChangeAspect="1" noChangeArrowheads="1"/>
          </p:cNvSpPr>
          <p:nvPr/>
        </p:nvSpPr>
        <p:spPr bwMode="auto">
          <a:xfrm>
            <a:off x="-76200" y="3208338"/>
            <a:ext cx="5849938" cy="309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grpSp>
        <p:nvGrpSpPr>
          <p:cNvPr id="43012" name="Group 57"/>
          <p:cNvGrpSpPr>
            <a:grpSpLocks/>
          </p:cNvGrpSpPr>
          <p:nvPr/>
        </p:nvGrpSpPr>
        <p:grpSpPr bwMode="auto">
          <a:xfrm>
            <a:off x="-152400" y="1676400"/>
            <a:ext cx="10460038" cy="4773613"/>
            <a:chOff x="-39" y="1217"/>
            <a:chExt cx="6589" cy="3007"/>
          </a:xfrm>
        </p:grpSpPr>
        <p:sp>
          <p:nvSpPr>
            <p:cNvPr id="43013" name="Rectangle 3"/>
            <p:cNvSpPr>
              <a:spLocks noChangeArrowheads="1"/>
            </p:cNvSpPr>
            <p:nvPr/>
          </p:nvSpPr>
          <p:spPr bwMode="auto">
            <a:xfrm>
              <a:off x="1819" y="1217"/>
              <a:ext cx="2860"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3014" name="Rectangle 5"/>
            <p:cNvSpPr>
              <a:spLocks noChangeAspect="1" noChangeArrowheads="1"/>
            </p:cNvSpPr>
            <p:nvPr/>
          </p:nvSpPr>
          <p:spPr bwMode="auto">
            <a:xfrm>
              <a:off x="-39" y="4008"/>
              <a:ext cx="3523"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pic>
          <p:nvPicPr>
            <p:cNvPr id="4301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2" y="1399"/>
              <a:ext cx="1999"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6" name="Rectangle 10"/>
            <p:cNvSpPr>
              <a:spLocks noChangeAspect="1" noChangeArrowheads="1"/>
            </p:cNvSpPr>
            <p:nvPr/>
          </p:nvSpPr>
          <p:spPr bwMode="auto">
            <a:xfrm>
              <a:off x="1872" y="2373"/>
              <a:ext cx="570" cy="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3017" name="Rectangle 14"/>
            <p:cNvSpPr>
              <a:spLocks noChangeAspect="1" noChangeArrowheads="1"/>
            </p:cNvSpPr>
            <p:nvPr/>
          </p:nvSpPr>
          <p:spPr bwMode="auto">
            <a:xfrm>
              <a:off x="1872" y="3095"/>
              <a:ext cx="831" cy="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3018" name="Rectangle 15"/>
            <p:cNvSpPr>
              <a:spLocks noChangeAspect="1" noChangeArrowheads="1"/>
            </p:cNvSpPr>
            <p:nvPr/>
          </p:nvSpPr>
          <p:spPr bwMode="auto">
            <a:xfrm>
              <a:off x="1951" y="3167"/>
              <a:ext cx="947" cy="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pic>
          <p:nvPicPr>
            <p:cNvPr id="43019" name="Picture 20"/>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0" y="1392"/>
              <a:ext cx="1990" cy="2640"/>
            </a:xfrm>
            <a:prstGeom prst="rect">
              <a:avLst/>
            </a:prstGeom>
            <a:noFill/>
            <a:ln w="12699">
              <a:solidFill>
                <a:srgbClr val="081D58"/>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020" name="Rectangle 22"/>
            <p:cNvSpPr>
              <a:spLocks noChangeArrowheads="1"/>
            </p:cNvSpPr>
            <p:nvPr/>
          </p:nvSpPr>
          <p:spPr bwMode="auto">
            <a:xfrm>
              <a:off x="5472" y="1776"/>
              <a:ext cx="1078"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400" baseline="0" dirty="0">
                  <a:solidFill>
                    <a:schemeClr val="bg1"/>
                  </a:solidFill>
                  <a:latin typeface="Times New Roman" panose="02020603050405020304" pitchFamily="18" charset="0"/>
                </a:rPr>
                <a:t>Притваряне на СК</a:t>
              </a:r>
              <a:endParaRPr lang="en-US" altLang="bg-BG" sz="1400" baseline="0" dirty="0">
                <a:solidFill>
                  <a:schemeClr val="bg1"/>
                </a:solidFill>
                <a:latin typeface="Times New Roman" panose="02020603050405020304" pitchFamily="18" charset="0"/>
              </a:endParaRPr>
            </a:p>
          </p:txBody>
        </p:sp>
        <p:sp>
          <p:nvSpPr>
            <p:cNvPr id="43021" name="Rectangle 24"/>
            <p:cNvSpPr>
              <a:spLocks noChangeArrowheads="1"/>
            </p:cNvSpPr>
            <p:nvPr/>
          </p:nvSpPr>
          <p:spPr bwMode="auto">
            <a:xfrm>
              <a:off x="5280" y="2688"/>
              <a:ext cx="1193"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400" baseline="0" dirty="0">
                  <a:solidFill>
                    <a:schemeClr val="bg1"/>
                  </a:solidFill>
                  <a:latin typeface="Times New Roman" panose="02020603050405020304" pitchFamily="18" charset="0"/>
                </a:rPr>
                <a:t>Честотно регулиране</a:t>
              </a:r>
              <a:endParaRPr lang="en-US" altLang="bg-BG" sz="1400" baseline="0" dirty="0">
                <a:solidFill>
                  <a:schemeClr val="bg1"/>
                </a:solidFill>
                <a:latin typeface="Times New Roman" panose="02020603050405020304" pitchFamily="18" charset="0"/>
              </a:endParaRPr>
            </a:p>
          </p:txBody>
        </p:sp>
        <p:sp>
          <p:nvSpPr>
            <p:cNvPr id="43022" name="Text Box 27"/>
            <p:cNvSpPr txBox="1">
              <a:spLocks noChangeArrowheads="1"/>
            </p:cNvSpPr>
            <p:nvPr/>
          </p:nvSpPr>
          <p:spPr bwMode="auto">
            <a:xfrm>
              <a:off x="3615" y="3887"/>
              <a:ext cx="645" cy="230"/>
            </a:xfrm>
            <a:prstGeom prst="rect">
              <a:avLst/>
            </a:prstGeom>
            <a:solidFill>
              <a:schemeClr val="fo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400" dirty="0">
                  <a:solidFill>
                    <a:schemeClr val="bg1"/>
                  </a:solidFill>
                </a:rPr>
                <a:t>Скорост/Дебит</a:t>
              </a:r>
              <a:endParaRPr lang="en-US" altLang="bg-BG" sz="1400" dirty="0">
                <a:solidFill>
                  <a:schemeClr val="bg1"/>
                </a:solidFill>
              </a:endParaRPr>
            </a:p>
            <a:p>
              <a:pPr>
                <a:spcBef>
                  <a:spcPct val="0"/>
                </a:spcBef>
                <a:buSzTx/>
                <a:buFontTx/>
                <a:buNone/>
              </a:pPr>
              <a:endParaRPr lang="en-US" altLang="bg-BG" sz="1400" dirty="0">
                <a:solidFill>
                  <a:schemeClr val="bg1"/>
                </a:solidFill>
              </a:endParaRPr>
            </a:p>
          </p:txBody>
        </p:sp>
        <p:pic>
          <p:nvPicPr>
            <p:cNvPr id="43023" name="Picture 3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 y="1392"/>
              <a:ext cx="1852" cy="2640"/>
            </a:xfrm>
            <a:prstGeom prst="rect">
              <a:avLst/>
            </a:prstGeom>
            <a:noFill/>
            <a:ln w="12700">
              <a:solidFill>
                <a:srgbClr val="081D58"/>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024" name="Text Box 34"/>
            <p:cNvSpPr txBox="1">
              <a:spLocks noChangeArrowheads="1"/>
            </p:cNvSpPr>
            <p:nvPr/>
          </p:nvSpPr>
          <p:spPr bwMode="auto">
            <a:xfrm>
              <a:off x="418" y="1444"/>
              <a:ext cx="1298" cy="183"/>
            </a:xfrm>
            <a:prstGeom prst="rect">
              <a:avLst/>
            </a:prstGeom>
            <a:solidFill>
              <a:schemeClr val="fo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000" dirty="0">
                  <a:solidFill>
                    <a:schemeClr val="bg1"/>
                  </a:solidFill>
                </a:rPr>
                <a:t>Без статично налягане</a:t>
              </a:r>
              <a:endParaRPr lang="en-US" altLang="bg-BG" sz="2000" dirty="0">
                <a:solidFill>
                  <a:schemeClr val="bg1"/>
                </a:solidFill>
              </a:endParaRPr>
            </a:p>
          </p:txBody>
        </p:sp>
        <p:sp>
          <p:nvSpPr>
            <p:cNvPr id="43025" name="Text Box 35"/>
            <p:cNvSpPr txBox="1">
              <a:spLocks noChangeArrowheads="1"/>
            </p:cNvSpPr>
            <p:nvPr/>
          </p:nvSpPr>
          <p:spPr bwMode="auto">
            <a:xfrm>
              <a:off x="4580" y="1392"/>
              <a:ext cx="1338" cy="183"/>
            </a:xfrm>
            <a:prstGeom prst="rect">
              <a:avLst/>
            </a:prstGeom>
            <a:solidFill>
              <a:schemeClr val="fo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dirty="0">
                  <a:solidFill>
                    <a:schemeClr val="bg1"/>
                  </a:solidFill>
                </a:rPr>
                <a:t>85% </a:t>
              </a:r>
              <a:r>
                <a:rPr lang="bg-BG" altLang="bg-BG" sz="2000" dirty="0">
                  <a:solidFill>
                    <a:schemeClr val="bg1"/>
                  </a:solidFill>
                </a:rPr>
                <a:t>Статично налягане</a:t>
              </a:r>
              <a:endParaRPr lang="en-US" altLang="bg-BG" sz="2000" dirty="0">
                <a:solidFill>
                  <a:schemeClr val="bg1"/>
                </a:solidFill>
              </a:endParaRPr>
            </a:p>
          </p:txBody>
        </p:sp>
        <p:sp>
          <p:nvSpPr>
            <p:cNvPr id="43026" name="Text Box 36"/>
            <p:cNvSpPr txBox="1">
              <a:spLocks noChangeArrowheads="1"/>
            </p:cNvSpPr>
            <p:nvPr/>
          </p:nvSpPr>
          <p:spPr bwMode="auto">
            <a:xfrm>
              <a:off x="2463" y="1440"/>
              <a:ext cx="1321" cy="183"/>
            </a:xfrm>
            <a:prstGeom prst="rect">
              <a:avLst/>
            </a:prstGeom>
            <a:solidFill>
              <a:schemeClr val="fo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dirty="0">
                  <a:solidFill>
                    <a:schemeClr val="bg1"/>
                  </a:solidFill>
                </a:rPr>
                <a:t>50% </a:t>
              </a:r>
              <a:r>
                <a:rPr lang="bg-BG" altLang="bg-BG" sz="2000" dirty="0">
                  <a:solidFill>
                    <a:schemeClr val="bg1"/>
                  </a:solidFill>
                </a:rPr>
                <a:t>статично налягане</a:t>
              </a:r>
              <a:endParaRPr lang="en-US" altLang="bg-BG" sz="2000" dirty="0">
                <a:solidFill>
                  <a:schemeClr val="bg1"/>
                </a:solidFill>
              </a:endParaRPr>
            </a:p>
          </p:txBody>
        </p:sp>
        <p:sp>
          <p:nvSpPr>
            <p:cNvPr id="43027" name="Text Box 37"/>
            <p:cNvSpPr txBox="1">
              <a:spLocks noChangeArrowheads="1"/>
            </p:cNvSpPr>
            <p:nvPr/>
          </p:nvSpPr>
          <p:spPr bwMode="auto">
            <a:xfrm>
              <a:off x="5780" y="3888"/>
              <a:ext cx="645" cy="144"/>
            </a:xfrm>
            <a:prstGeom prst="rect">
              <a:avLst/>
            </a:prstGeom>
            <a:solidFill>
              <a:schemeClr val="fo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400" dirty="0">
                  <a:solidFill>
                    <a:schemeClr val="bg1"/>
                  </a:solidFill>
                </a:rPr>
                <a:t>Скорост/Дебит</a:t>
              </a:r>
              <a:endParaRPr lang="en-US" altLang="bg-BG" sz="1400" dirty="0">
                <a:solidFill>
                  <a:schemeClr val="bg1"/>
                </a:solidFill>
              </a:endParaRPr>
            </a:p>
          </p:txBody>
        </p:sp>
        <p:sp>
          <p:nvSpPr>
            <p:cNvPr id="43028" name="Line 38"/>
            <p:cNvSpPr>
              <a:spLocks noChangeShapeType="1"/>
            </p:cNvSpPr>
            <p:nvPr/>
          </p:nvSpPr>
          <p:spPr bwMode="auto">
            <a:xfrm flipH="1">
              <a:off x="2784" y="1968"/>
              <a:ext cx="2688" cy="48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3029" name="Line 44"/>
            <p:cNvSpPr>
              <a:spLocks noChangeShapeType="1"/>
            </p:cNvSpPr>
            <p:nvPr/>
          </p:nvSpPr>
          <p:spPr bwMode="auto">
            <a:xfrm flipH="1">
              <a:off x="1392" y="1968"/>
              <a:ext cx="4032" cy="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3030" name="Text Box 45"/>
            <p:cNvSpPr txBox="1">
              <a:spLocks noChangeArrowheads="1"/>
            </p:cNvSpPr>
            <p:nvPr/>
          </p:nvSpPr>
          <p:spPr bwMode="auto">
            <a:xfrm>
              <a:off x="1460" y="3888"/>
              <a:ext cx="645" cy="144"/>
            </a:xfrm>
            <a:prstGeom prst="rect">
              <a:avLst/>
            </a:prstGeom>
            <a:solidFill>
              <a:schemeClr val="fo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400" dirty="0">
                  <a:solidFill>
                    <a:schemeClr val="bg1"/>
                  </a:solidFill>
                </a:rPr>
                <a:t>Скорост/Дебит</a:t>
              </a:r>
              <a:endParaRPr lang="en-US" altLang="bg-BG" sz="1400" dirty="0">
                <a:solidFill>
                  <a:schemeClr val="bg1"/>
                </a:solidFill>
              </a:endParaRPr>
            </a:p>
          </p:txBody>
        </p:sp>
        <p:sp>
          <p:nvSpPr>
            <p:cNvPr id="43031" name="Rectangle 46"/>
            <p:cNvSpPr>
              <a:spLocks noChangeArrowheads="1"/>
            </p:cNvSpPr>
            <p:nvPr/>
          </p:nvSpPr>
          <p:spPr bwMode="auto">
            <a:xfrm>
              <a:off x="528" y="3504"/>
              <a:ext cx="1223"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1400" baseline="0" dirty="0">
                  <a:solidFill>
                    <a:schemeClr val="bg1"/>
                  </a:solidFill>
                  <a:latin typeface="Times New Roman" panose="02020603050405020304" pitchFamily="18" charset="0"/>
                </a:rPr>
                <a:t>Регулиране пуск/стоп</a:t>
              </a:r>
              <a:endParaRPr lang="en-US" altLang="bg-BG" sz="1400" baseline="0" dirty="0">
                <a:solidFill>
                  <a:schemeClr val="bg1"/>
                </a:solidFill>
                <a:latin typeface="Times New Roman" panose="02020603050405020304" pitchFamily="18" charset="0"/>
              </a:endParaRPr>
            </a:p>
          </p:txBody>
        </p:sp>
        <p:sp>
          <p:nvSpPr>
            <p:cNvPr id="43032" name="Line 50"/>
            <p:cNvSpPr>
              <a:spLocks noChangeShapeType="1"/>
            </p:cNvSpPr>
            <p:nvPr/>
          </p:nvSpPr>
          <p:spPr bwMode="auto">
            <a:xfrm flipH="1" flipV="1">
              <a:off x="1104" y="2448"/>
              <a:ext cx="432" cy="1152"/>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3033" name="Line 51"/>
            <p:cNvSpPr>
              <a:spLocks noChangeShapeType="1"/>
            </p:cNvSpPr>
            <p:nvPr/>
          </p:nvSpPr>
          <p:spPr bwMode="auto">
            <a:xfrm flipV="1">
              <a:off x="1536" y="3504"/>
              <a:ext cx="864" cy="96"/>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3034" name="Line 52"/>
            <p:cNvSpPr>
              <a:spLocks noChangeShapeType="1"/>
            </p:cNvSpPr>
            <p:nvPr/>
          </p:nvSpPr>
          <p:spPr bwMode="auto">
            <a:xfrm flipV="1">
              <a:off x="1584" y="3504"/>
              <a:ext cx="2976" cy="96"/>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3035" name="Line 53"/>
            <p:cNvSpPr>
              <a:spLocks noChangeShapeType="1"/>
            </p:cNvSpPr>
            <p:nvPr/>
          </p:nvSpPr>
          <p:spPr bwMode="auto">
            <a:xfrm flipH="1">
              <a:off x="4992" y="1968"/>
              <a:ext cx="480" cy="768"/>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3036" name="Line 54"/>
            <p:cNvSpPr>
              <a:spLocks noChangeShapeType="1"/>
            </p:cNvSpPr>
            <p:nvPr/>
          </p:nvSpPr>
          <p:spPr bwMode="auto">
            <a:xfrm flipH="1">
              <a:off x="5088" y="2880"/>
              <a:ext cx="192" cy="336"/>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3037" name="Line 55"/>
            <p:cNvSpPr>
              <a:spLocks noChangeShapeType="1"/>
            </p:cNvSpPr>
            <p:nvPr/>
          </p:nvSpPr>
          <p:spPr bwMode="auto">
            <a:xfrm flipH="1">
              <a:off x="2736" y="2880"/>
              <a:ext cx="2544" cy="384"/>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3038" name="Line 56"/>
            <p:cNvSpPr>
              <a:spLocks noChangeShapeType="1"/>
            </p:cNvSpPr>
            <p:nvPr/>
          </p:nvSpPr>
          <p:spPr bwMode="auto">
            <a:xfrm flipH="1" flipV="1">
              <a:off x="1584" y="2496"/>
              <a:ext cx="3648" cy="384"/>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grpSp>
    </p:spTree>
  </p:cSld>
  <p:clrMapOvr>
    <a:masterClrMapping/>
  </p:clrMapOvr>
  <p:transition>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4"/>
          <p:cNvSpPr>
            <a:spLocks noGrp="1"/>
          </p:cNvSpPr>
          <p:nvPr>
            <p:ph type="sldNum" sz="quarter" idx="12"/>
          </p:nvPr>
        </p:nvSpPr>
        <p:spPr>
          <a:noFill/>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fld id="{15EAF05B-66D7-4811-B03D-251B4E642AB4}" type="slidenum">
              <a:rPr lang="en-US" altLang="bg-BG" sz="1400" b="0">
                <a:solidFill>
                  <a:schemeClr val="tx1"/>
                </a:solidFill>
                <a:latin typeface="Times New Roman" panose="02020603050405020304" pitchFamily="18" charset="0"/>
              </a:rPr>
              <a:pPr>
                <a:spcBef>
                  <a:spcPct val="0"/>
                </a:spcBef>
                <a:buSzTx/>
                <a:buFontTx/>
                <a:buNone/>
              </a:pPr>
              <a:t>24</a:t>
            </a:fld>
            <a:endParaRPr lang="en-US" altLang="bg-BG" sz="1400" b="0" dirty="0">
              <a:solidFill>
                <a:schemeClr val="tx1"/>
              </a:solidFill>
              <a:latin typeface="Times New Roman" panose="02020603050405020304" pitchFamily="18" charset="0"/>
            </a:endParaRPr>
          </a:p>
        </p:txBody>
      </p:sp>
      <p:sp>
        <p:nvSpPr>
          <p:cNvPr id="44035" name="Rectangle 2"/>
          <p:cNvSpPr>
            <a:spLocks noGrp="1" noChangeArrowheads="1"/>
          </p:cNvSpPr>
          <p:nvPr>
            <p:ph type="title"/>
          </p:nvPr>
        </p:nvSpPr>
        <p:spPr>
          <a:xfrm>
            <a:off x="771525" y="762000"/>
            <a:ext cx="8743950" cy="1143000"/>
          </a:xfrm>
          <a:noFill/>
        </p:spPr>
        <p:txBody>
          <a:bodyPr lIns="90488" tIns="44450" rIns="90488" bIns="44450"/>
          <a:lstStyle/>
          <a:p>
            <a:r>
              <a:rPr lang="bg-BG" altLang="bg-BG" dirty="0" smtClean="0"/>
              <a:t>Да обърнем внимание на електрическата част на системата</a:t>
            </a:r>
            <a:endParaRPr lang="en-US" altLang="bg-BG" dirty="0" smtClean="0"/>
          </a:p>
        </p:txBody>
      </p:sp>
      <p:sp>
        <p:nvSpPr>
          <p:cNvPr id="44036" name="Line 3"/>
          <p:cNvSpPr>
            <a:spLocks noChangeShapeType="1"/>
          </p:cNvSpPr>
          <p:nvPr/>
        </p:nvSpPr>
        <p:spPr bwMode="auto">
          <a:xfrm>
            <a:off x="3692525" y="5329238"/>
            <a:ext cx="5394325"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4037" name="Line 4"/>
          <p:cNvSpPr>
            <a:spLocks noChangeShapeType="1"/>
          </p:cNvSpPr>
          <p:nvPr/>
        </p:nvSpPr>
        <p:spPr bwMode="auto">
          <a:xfrm>
            <a:off x="3638550" y="2478088"/>
            <a:ext cx="0" cy="2878137"/>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4038" name="Line 5"/>
          <p:cNvSpPr>
            <a:spLocks noChangeShapeType="1"/>
          </p:cNvSpPr>
          <p:nvPr/>
        </p:nvSpPr>
        <p:spPr bwMode="auto">
          <a:xfrm>
            <a:off x="3636963" y="2465388"/>
            <a:ext cx="0" cy="1958975"/>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4039" name="Line 6"/>
          <p:cNvSpPr>
            <a:spLocks noChangeShapeType="1"/>
          </p:cNvSpPr>
          <p:nvPr/>
        </p:nvSpPr>
        <p:spPr bwMode="auto">
          <a:xfrm>
            <a:off x="3827463" y="5329238"/>
            <a:ext cx="3233737"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4040" name="Line 7"/>
          <p:cNvSpPr>
            <a:spLocks noChangeShapeType="1"/>
          </p:cNvSpPr>
          <p:nvPr/>
        </p:nvSpPr>
        <p:spPr bwMode="auto">
          <a:xfrm>
            <a:off x="1997075" y="6043613"/>
            <a:ext cx="6002338" cy="0"/>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4041" name="Line 8"/>
          <p:cNvSpPr>
            <a:spLocks noChangeShapeType="1"/>
          </p:cNvSpPr>
          <p:nvPr/>
        </p:nvSpPr>
        <p:spPr bwMode="auto">
          <a:xfrm>
            <a:off x="1970088" y="2397125"/>
            <a:ext cx="0" cy="3686175"/>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4042" name="Rectangle 9"/>
          <p:cNvSpPr>
            <a:spLocks noChangeArrowheads="1"/>
          </p:cNvSpPr>
          <p:nvPr/>
        </p:nvSpPr>
        <p:spPr bwMode="auto">
          <a:xfrm>
            <a:off x="1071563" y="2062163"/>
            <a:ext cx="1881187" cy="682625"/>
          </a:xfrm>
          <a:prstGeom prst="rect">
            <a:avLst/>
          </a:prstGeom>
          <a:solidFill>
            <a:srgbClr val="DDDDDD"/>
          </a:solidFill>
          <a:ln>
            <a:noFill/>
          </a:ln>
          <a:effectLst/>
          <a:extLst>
            <a:ext uri="{91240B29-F687-4F45-9708-019B960494DF}">
              <a14:hiddenLine xmlns:a14="http://schemas.microsoft.com/office/drawing/2010/main" w="25400">
                <a:solidFill>
                  <a:srgbClr val="EEDA1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Electric utility</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feeder</a:t>
            </a:r>
          </a:p>
        </p:txBody>
      </p:sp>
      <p:sp>
        <p:nvSpPr>
          <p:cNvPr id="44043" name="Rectangle 10"/>
          <p:cNvSpPr>
            <a:spLocks noChangeArrowheads="1"/>
          </p:cNvSpPr>
          <p:nvPr/>
        </p:nvSpPr>
        <p:spPr bwMode="auto">
          <a:xfrm>
            <a:off x="1187450" y="2995613"/>
            <a:ext cx="1638300" cy="381000"/>
          </a:xfrm>
          <a:prstGeom prst="rect">
            <a:avLst/>
          </a:prstGeom>
          <a:solidFill>
            <a:srgbClr val="DDDDDD"/>
          </a:solidFill>
          <a:ln>
            <a:noFill/>
          </a:ln>
          <a:effectLst/>
          <a:extLst>
            <a:ext uri="{91240B29-F687-4F45-9708-019B960494DF}">
              <a14:hiddenLine xmlns:a14="http://schemas.microsoft.com/office/drawing/2010/main" w="25400">
                <a:solidFill>
                  <a:srgbClr val="EEDA1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i="1" baseline="0" dirty="0">
                <a:solidFill>
                  <a:srgbClr val="0B3AD1"/>
                </a:solidFill>
                <a:latin typeface="Times New Roman" panose="02020603050405020304" pitchFamily="18" charset="0"/>
              </a:rPr>
              <a:t>Transformer</a:t>
            </a:r>
          </a:p>
        </p:txBody>
      </p:sp>
      <p:sp>
        <p:nvSpPr>
          <p:cNvPr id="44044" name="Rectangle 11"/>
          <p:cNvSpPr>
            <a:spLocks noChangeArrowheads="1"/>
          </p:cNvSpPr>
          <p:nvPr/>
        </p:nvSpPr>
        <p:spPr bwMode="auto">
          <a:xfrm>
            <a:off x="1003300" y="3670300"/>
            <a:ext cx="2019300" cy="682625"/>
          </a:xfrm>
          <a:prstGeom prst="rect">
            <a:avLst/>
          </a:prstGeom>
          <a:solidFill>
            <a:srgbClr val="DDDDDD"/>
          </a:solidFill>
          <a:ln>
            <a:noFill/>
          </a:ln>
          <a:effectLst/>
          <a:extLst>
            <a:ext uri="{91240B29-F687-4F45-9708-019B960494DF}">
              <a14:hiddenLine xmlns:a14="http://schemas.microsoft.com/office/drawing/2010/main" w="25400">
                <a:solidFill>
                  <a:srgbClr val="EEDA1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Motor breaker/</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starter</a:t>
            </a:r>
          </a:p>
        </p:txBody>
      </p:sp>
      <p:sp>
        <p:nvSpPr>
          <p:cNvPr id="44045" name="Rectangle 12"/>
          <p:cNvSpPr>
            <a:spLocks noChangeArrowheads="1"/>
          </p:cNvSpPr>
          <p:nvPr/>
        </p:nvSpPr>
        <p:spPr bwMode="auto">
          <a:xfrm>
            <a:off x="1185863" y="5768975"/>
            <a:ext cx="1612900" cy="573088"/>
          </a:xfrm>
          <a:prstGeom prst="rect">
            <a:avLst/>
          </a:prstGeom>
          <a:solidFill>
            <a:srgbClr val="EEDA1C"/>
          </a:solidFill>
          <a:ln>
            <a:noFill/>
          </a:ln>
          <a:effectLst/>
          <a:extLst>
            <a:ext uri="{91240B29-F687-4F45-9708-019B960494DF}">
              <a14:hiddenLine xmlns:a14="http://schemas.microsoft.com/office/drawing/2010/main" w="254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3600" i="1" baseline="0" dirty="0">
                <a:solidFill>
                  <a:srgbClr val="1301FD"/>
                </a:solidFill>
                <a:latin typeface="Times New Roman" panose="02020603050405020304" pitchFamily="18" charset="0"/>
              </a:rPr>
              <a:t>Мотор</a:t>
            </a:r>
            <a:endParaRPr lang="en-US" altLang="bg-BG" sz="3600" i="1" baseline="0" dirty="0">
              <a:solidFill>
                <a:srgbClr val="1301FD"/>
              </a:solidFill>
              <a:latin typeface="Times New Roman" panose="02020603050405020304" pitchFamily="18" charset="0"/>
            </a:endParaRPr>
          </a:p>
        </p:txBody>
      </p:sp>
      <p:sp>
        <p:nvSpPr>
          <p:cNvPr id="44046" name="Rectangle 13"/>
          <p:cNvSpPr>
            <a:spLocks noChangeArrowheads="1"/>
          </p:cNvSpPr>
          <p:nvPr/>
        </p:nvSpPr>
        <p:spPr bwMode="auto">
          <a:xfrm>
            <a:off x="1252538" y="4621213"/>
            <a:ext cx="1522412" cy="984250"/>
          </a:xfrm>
          <a:prstGeom prst="rect">
            <a:avLst/>
          </a:prstGeom>
          <a:solidFill>
            <a:srgbClr val="DDDDDD"/>
          </a:solidFill>
          <a:ln>
            <a:noFill/>
          </a:ln>
          <a:effectLst/>
          <a:extLst>
            <a:ext uri="{91240B29-F687-4F45-9708-019B960494DF}">
              <a14:hiddenLine xmlns:a14="http://schemas.microsoft.com/office/drawing/2010/main" w="25400">
                <a:solidFill>
                  <a:srgbClr val="EEDA1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Adjustable</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speed drive</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(electrical)</a:t>
            </a:r>
          </a:p>
        </p:txBody>
      </p:sp>
      <p:sp>
        <p:nvSpPr>
          <p:cNvPr id="44047" name="Rectangle 14"/>
          <p:cNvSpPr>
            <a:spLocks noChangeArrowheads="1"/>
          </p:cNvSpPr>
          <p:nvPr/>
        </p:nvSpPr>
        <p:spPr bwMode="auto">
          <a:xfrm>
            <a:off x="3149600" y="5843588"/>
            <a:ext cx="1268413" cy="381000"/>
          </a:xfrm>
          <a:prstGeom prst="rect">
            <a:avLst/>
          </a:prstGeom>
          <a:solidFill>
            <a:srgbClr val="DDDDDD"/>
          </a:solidFill>
          <a:ln>
            <a:noFill/>
          </a:ln>
          <a:effectLst/>
          <a:extLst>
            <a:ext uri="{91240B29-F687-4F45-9708-019B960494DF}">
              <a14:hiddenLine xmlns:a14="http://schemas.microsoft.com/office/drawing/2010/main" w="25400">
                <a:solidFill>
                  <a:srgbClr val="EEDA1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Coupling</a:t>
            </a:r>
          </a:p>
        </p:txBody>
      </p:sp>
      <p:sp>
        <p:nvSpPr>
          <p:cNvPr id="44048" name="Rectangle 15"/>
          <p:cNvSpPr>
            <a:spLocks noChangeArrowheads="1"/>
          </p:cNvSpPr>
          <p:nvPr/>
        </p:nvSpPr>
        <p:spPr bwMode="auto">
          <a:xfrm>
            <a:off x="5053013" y="5843588"/>
            <a:ext cx="881062" cy="381000"/>
          </a:xfrm>
          <a:prstGeom prst="rect">
            <a:avLst/>
          </a:prstGeom>
          <a:solidFill>
            <a:srgbClr val="DDDDDD"/>
          </a:solidFill>
          <a:ln>
            <a:noFill/>
          </a:ln>
          <a:effectLst/>
          <a:extLst>
            <a:ext uri="{91240B29-F687-4F45-9708-019B960494DF}">
              <a14:hiddenLine xmlns:a14="http://schemas.microsoft.com/office/drawing/2010/main" w="25400">
                <a:solidFill>
                  <a:srgbClr val="EEDA1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Pump</a:t>
            </a:r>
          </a:p>
        </p:txBody>
      </p:sp>
      <p:sp>
        <p:nvSpPr>
          <p:cNvPr id="44049" name="Rectangle 16"/>
          <p:cNvSpPr>
            <a:spLocks noChangeArrowheads="1"/>
          </p:cNvSpPr>
          <p:nvPr/>
        </p:nvSpPr>
        <p:spPr bwMode="auto">
          <a:xfrm>
            <a:off x="6542088" y="5692775"/>
            <a:ext cx="971550" cy="682625"/>
          </a:xfrm>
          <a:prstGeom prst="rect">
            <a:avLst/>
          </a:prstGeom>
          <a:solidFill>
            <a:srgbClr val="DDDDDD"/>
          </a:solidFill>
          <a:ln>
            <a:noFill/>
          </a:ln>
          <a:effectLst/>
          <a:extLst>
            <a:ext uri="{91240B29-F687-4F45-9708-019B960494DF}">
              <a14:hiddenLine xmlns:a14="http://schemas.microsoft.com/office/drawing/2010/main" w="25400">
                <a:solidFill>
                  <a:srgbClr val="EEDA1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Fluid</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system</a:t>
            </a:r>
          </a:p>
        </p:txBody>
      </p:sp>
      <p:sp>
        <p:nvSpPr>
          <p:cNvPr id="44050" name="Line 17"/>
          <p:cNvSpPr>
            <a:spLocks noChangeShapeType="1"/>
          </p:cNvSpPr>
          <p:nvPr/>
        </p:nvSpPr>
        <p:spPr bwMode="auto">
          <a:xfrm>
            <a:off x="3671888" y="5329238"/>
            <a:ext cx="1406525"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4051" name="Line 18"/>
          <p:cNvSpPr>
            <a:spLocks noChangeShapeType="1"/>
          </p:cNvSpPr>
          <p:nvPr/>
        </p:nvSpPr>
        <p:spPr bwMode="auto">
          <a:xfrm>
            <a:off x="3638550" y="2449513"/>
            <a:ext cx="0" cy="78105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4052" name="Rectangle 19"/>
          <p:cNvSpPr>
            <a:spLocks noChangeArrowheads="1"/>
          </p:cNvSpPr>
          <p:nvPr/>
        </p:nvSpPr>
        <p:spPr bwMode="auto">
          <a:xfrm>
            <a:off x="3824288" y="2533650"/>
            <a:ext cx="4902200" cy="422275"/>
          </a:xfrm>
          <a:prstGeom prst="rect">
            <a:avLst/>
          </a:prstGeom>
          <a:solidFill>
            <a:srgbClr val="EEDA1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sz="2500" baseline="0" dirty="0">
                <a:solidFill>
                  <a:srgbClr val="0B3AD1"/>
                </a:solidFill>
                <a:latin typeface="Times New Roman" panose="02020603050405020304" pitchFamily="18" charset="0"/>
              </a:rPr>
              <a:t>Максимална пълна ефективност</a:t>
            </a:r>
            <a:endParaRPr lang="en-US" altLang="bg-BG" sz="2500" baseline="0" dirty="0">
              <a:solidFill>
                <a:srgbClr val="0B3AD1"/>
              </a:solidFill>
              <a:latin typeface="Times New Roman" panose="02020603050405020304" pitchFamily="18" charset="0"/>
            </a:endParaRPr>
          </a:p>
        </p:txBody>
      </p:sp>
      <p:sp>
        <p:nvSpPr>
          <p:cNvPr id="44053" name="Rectangle 20"/>
          <p:cNvSpPr>
            <a:spLocks noChangeArrowheads="1"/>
          </p:cNvSpPr>
          <p:nvPr/>
        </p:nvSpPr>
        <p:spPr bwMode="auto">
          <a:xfrm>
            <a:off x="8064500" y="5692775"/>
            <a:ext cx="1206500" cy="682625"/>
          </a:xfrm>
          <a:prstGeom prst="rect">
            <a:avLst/>
          </a:prstGeom>
          <a:solidFill>
            <a:srgbClr val="DDDDDD"/>
          </a:solidFill>
          <a:ln>
            <a:noFill/>
          </a:ln>
          <a:effectLst/>
          <a:extLst>
            <a:ext uri="{91240B29-F687-4F45-9708-019B960494DF}">
              <a14:hiddenLine xmlns:a14="http://schemas.microsoft.com/office/drawing/2010/main" w="25400">
                <a:solidFill>
                  <a:srgbClr val="EEDA1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Ultimate</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goal</a:t>
            </a:r>
          </a:p>
        </p:txBody>
      </p:sp>
    </p:spTree>
  </p:cSld>
  <p:clrMapOvr>
    <a:masterClrMapping/>
  </p:clrMapOvr>
  <p:transition>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960438" y="908050"/>
            <a:ext cx="8624887" cy="1149350"/>
          </a:xfrm>
          <a:noFill/>
          <a:extLst>
            <a:ext uri="{91240B29-F687-4F45-9708-019B960494DF}">
              <a14:hiddenLine xmlns:a14="http://schemas.microsoft.com/office/drawing/2010/main" w="12700">
                <a:solidFill>
                  <a:schemeClr val="tx1"/>
                </a:solidFill>
                <a:miter lim="800000"/>
                <a:headEnd/>
                <a:tailEnd/>
              </a14:hiddenLine>
            </a:ext>
          </a:extLst>
        </p:spPr>
        <p:txBody>
          <a:bodyPr wrap="none" lIns="63500" tIns="25400" rIns="63500" bIns="25400" anchor="t">
            <a:spAutoFit/>
          </a:bodyPr>
          <a:lstStyle/>
          <a:p>
            <a:r>
              <a:rPr lang="bg-BG" altLang="bg-BG" dirty="0" smtClean="0"/>
              <a:t>Криви с кпд на моторите</a:t>
            </a:r>
            <a:r>
              <a:rPr lang="en-US" altLang="bg-BG" dirty="0" smtClean="0"/>
              <a:t/>
            </a:r>
            <a:br>
              <a:rPr lang="en-US" altLang="bg-BG" dirty="0" smtClean="0"/>
            </a:br>
            <a:r>
              <a:rPr lang="bg-BG" altLang="bg-BG" dirty="0" smtClean="0"/>
              <a:t>Зависят от типа и размера на мотора</a:t>
            </a:r>
            <a:endParaRPr lang="en-US" altLang="bg-BG" dirty="0" smtClean="0"/>
          </a:p>
        </p:txBody>
      </p:sp>
      <p:sp>
        <p:nvSpPr>
          <p:cNvPr id="46083" name="Rectangle 159"/>
          <p:cNvSpPr>
            <a:spLocks noChangeArrowheads="1"/>
          </p:cNvSpPr>
          <p:nvPr/>
        </p:nvSpPr>
        <p:spPr bwMode="auto">
          <a:xfrm>
            <a:off x="1076325" y="2427288"/>
            <a:ext cx="8380413" cy="4125912"/>
          </a:xfrm>
          <a:prstGeom prst="rect">
            <a:avLst/>
          </a:prstGeom>
          <a:noFill/>
          <a:ln w="38100" cmpd="dbl">
            <a:solidFill>
              <a:srgbClr val="EEDA1C"/>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grpSp>
        <p:nvGrpSpPr>
          <p:cNvPr id="46084" name="Group 23"/>
          <p:cNvGrpSpPr>
            <a:grpSpLocks/>
          </p:cNvGrpSpPr>
          <p:nvPr/>
        </p:nvGrpSpPr>
        <p:grpSpPr bwMode="auto">
          <a:xfrm>
            <a:off x="1063625" y="2519363"/>
            <a:ext cx="7710488" cy="3429000"/>
            <a:chOff x="670" y="1587"/>
            <a:chExt cx="4857" cy="2160"/>
          </a:xfrm>
        </p:grpSpPr>
        <p:sp>
          <p:nvSpPr>
            <p:cNvPr id="46220" name="Line 4"/>
            <p:cNvSpPr>
              <a:spLocks noChangeShapeType="1"/>
            </p:cNvSpPr>
            <p:nvPr/>
          </p:nvSpPr>
          <p:spPr bwMode="auto">
            <a:xfrm>
              <a:off x="1311" y="1706"/>
              <a:ext cx="1" cy="1917"/>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21" name="Rectangle 5"/>
            <p:cNvSpPr>
              <a:spLocks noChangeArrowheads="1"/>
            </p:cNvSpPr>
            <p:nvPr/>
          </p:nvSpPr>
          <p:spPr bwMode="auto">
            <a:xfrm>
              <a:off x="1307" y="1702"/>
              <a:ext cx="4220"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222" name="Line 6"/>
            <p:cNvSpPr>
              <a:spLocks noChangeShapeType="1"/>
            </p:cNvSpPr>
            <p:nvPr/>
          </p:nvSpPr>
          <p:spPr bwMode="auto">
            <a:xfrm>
              <a:off x="1244" y="1702"/>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23" name="Rectangle 7"/>
            <p:cNvSpPr>
              <a:spLocks noChangeArrowheads="1"/>
            </p:cNvSpPr>
            <p:nvPr/>
          </p:nvSpPr>
          <p:spPr bwMode="auto">
            <a:xfrm>
              <a:off x="914" y="1587"/>
              <a:ext cx="3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100</a:t>
              </a:r>
              <a:endParaRPr lang="en-US" altLang="bg-BG" dirty="0"/>
            </a:p>
          </p:txBody>
        </p:sp>
        <p:sp>
          <p:nvSpPr>
            <p:cNvPr id="46224" name="Rectangle 8"/>
            <p:cNvSpPr>
              <a:spLocks noChangeArrowheads="1"/>
            </p:cNvSpPr>
            <p:nvPr/>
          </p:nvSpPr>
          <p:spPr bwMode="auto">
            <a:xfrm>
              <a:off x="1307" y="2087"/>
              <a:ext cx="4220"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225" name="Line 9"/>
            <p:cNvSpPr>
              <a:spLocks noChangeShapeType="1"/>
            </p:cNvSpPr>
            <p:nvPr/>
          </p:nvSpPr>
          <p:spPr bwMode="auto">
            <a:xfrm>
              <a:off x="1244" y="2087"/>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26" name="Rectangle 10"/>
            <p:cNvSpPr>
              <a:spLocks noChangeArrowheads="1"/>
            </p:cNvSpPr>
            <p:nvPr/>
          </p:nvSpPr>
          <p:spPr bwMode="auto">
            <a:xfrm>
              <a:off x="1012" y="1971"/>
              <a:ext cx="2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90</a:t>
              </a:r>
              <a:endParaRPr lang="en-US" altLang="bg-BG" dirty="0"/>
            </a:p>
          </p:txBody>
        </p:sp>
        <p:sp>
          <p:nvSpPr>
            <p:cNvPr id="46227" name="Rectangle 11"/>
            <p:cNvSpPr>
              <a:spLocks noChangeArrowheads="1"/>
            </p:cNvSpPr>
            <p:nvPr/>
          </p:nvSpPr>
          <p:spPr bwMode="auto">
            <a:xfrm>
              <a:off x="1307" y="2471"/>
              <a:ext cx="4220"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228" name="Line 12"/>
            <p:cNvSpPr>
              <a:spLocks noChangeShapeType="1"/>
            </p:cNvSpPr>
            <p:nvPr/>
          </p:nvSpPr>
          <p:spPr bwMode="auto">
            <a:xfrm>
              <a:off x="1244" y="2471"/>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29" name="Rectangle 13"/>
            <p:cNvSpPr>
              <a:spLocks noChangeArrowheads="1"/>
            </p:cNvSpPr>
            <p:nvPr/>
          </p:nvSpPr>
          <p:spPr bwMode="auto">
            <a:xfrm>
              <a:off x="1012" y="2355"/>
              <a:ext cx="2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80</a:t>
              </a:r>
              <a:endParaRPr lang="en-US" altLang="bg-BG" dirty="0"/>
            </a:p>
          </p:txBody>
        </p:sp>
        <p:sp>
          <p:nvSpPr>
            <p:cNvPr id="46230" name="Rectangle 14"/>
            <p:cNvSpPr>
              <a:spLocks noChangeArrowheads="1"/>
            </p:cNvSpPr>
            <p:nvPr/>
          </p:nvSpPr>
          <p:spPr bwMode="auto">
            <a:xfrm>
              <a:off x="1307" y="2857"/>
              <a:ext cx="4220"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231" name="Line 15"/>
            <p:cNvSpPr>
              <a:spLocks noChangeShapeType="1"/>
            </p:cNvSpPr>
            <p:nvPr/>
          </p:nvSpPr>
          <p:spPr bwMode="auto">
            <a:xfrm>
              <a:off x="1244" y="2857"/>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32" name="Rectangle 16"/>
            <p:cNvSpPr>
              <a:spLocks noChangeArrowheads="1"/>
            </p:cNvSpPr>
            <p:nvPr/>
          </p:nvSpPr>
          <p:spPr bwMode="auto">
            <a:xfrm>
              <a:off x="1012" y="2742"/>
              <a:ext cx="2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70</a:t>
              </a:r>
              <a:endParaRPr lang="en-US" altLang="bg-BG" dirty="0"/>
            </a:p>
          </p:txBody>
        </p:sp>
        <p:sp>
          <p:nvSpPr>
            <p:cNvPr id="46233" name="Rectangle 17"/>
            <p:cNvSpPr>
              <a:spLocks noChangeArrowheads="1"/>
            </p:cNvSpPr>
            <p:nvPr/>
          </p:nvSpPr>
          <p:spPr bwMode="auto">
            <a:xfrm>
              <a:off x="1307" y="3242"/>
              <a:ext cx="4220"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234" name="Line 18"/>
            <p:cNvSpPr>
              <a:spLocks noChangeShapeType="1"/>
            </p:cNvSpPr>
            <p:nvPr/>
          </p:nvSpPr>
          <p:spPr bwMode="auto">
            <a:xfrm>
              <a:off x="1244" y="3242"/>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35" name="Rectangle 19"/>
            <p:cNvSpPr>
              <a:spLocks noChangeArrowheads="1"/>
            </p:cNvSpPr>
            <p:nvPr/>
          </p:nvSpPr>
          <p:spPr bwMode="auto">
            <a:xfrm>
              <a:off x="1012" y="3126"/>
              <a:ext cx="2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60</a:t>
              </a:r>
              <a:endParaRPr lang="en-US" altLang="bg-BG" dirty="0"/>
            </a:p>
          </p:txBody>
        </p:sp>
        <p:sp>
          <p:nvSpPr>
            <p:cNvPr id="46236" name="Line 20"/>
            <p:cNvSpPr>
              <a:spLocks noChangeShapeType="1"/>
            </p:cNvSpPr>
            <p:nvPr/>
          </p:nvSpPr>
          <p:spPr bwMode="auto">
            <a:xfrm>
              <a:off x="1244" y="3626"/>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37" name="Rectangle 21"/>
            <p:cNvSpPr>
              <a:spLocks noChangeArrowheads="1"/>
            </p:cNvSpPr>
            <p:nvPr/>
          </p:nvSpPr>
          <p:spPr bwMode="auto">
            <a:xfrm>
              <a:off x="1012" y="3511"/>
              <a:ext cx="285"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50</a:t>
              </a:r>
              <a:endParaRPr lang="en-US" altLang="bg-BG" dirty="0"/>
            </a:p>
          </p:txBody>
        </p:sp>
        <p:sp>
          <p:nvSpPr>
            <p:cNvPr id="46238" name="Rectangle 22"/>
            <p:cNvSpPr>
              <a:spLocks noChangeArrowheads="1"/>
            </p:cNvSpPr>
            <p:nvPr/>
          </p:nvSpPr>
          <p:spPr bwMode="auto">
            <a:xfrm rot="-5400000">
              <a:off x="448" y="2741"/>
              <a:ext cx="656"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aseline="0" dirty="0">
                  <a:solidFill>
                    <a:srgbClr val="FFFF00"/>
                  </a:solidFill>
                  <a:latin typeface="Times" panose="02020603050405020304" pitchFamily="18" charset="0"/>
                </a:rPr>
                <a:t>Кпд </a:t>
              </a:r>
              <a:r>
                <a:rPr lang="en-US" altLang="bg-BG" sz="2200" baseline="0" dirty="0">
                  <a:solidFill>
                    <a:srgbClr val="FFFF00"/>
                  </a:solidFill>
                  <a:latin typeface="Times" panose="02020603050405020304" pitchFamily="18" charset="0"/>
                </a:rPr>
                <a:t>(%)</a:t>
              </a:r>
              <a:endParaRPr lang="en-US" altLang="bg-BG" dirty="0"/>
            </a:p>
          </p:txBody>
        </p:sp>
      </p:grpSp>
      <p:grpSp>
        <p:nvGrpSpPr>
          <p:cNvPr id="46085" name="Group 46"/>
          <p:cNvGrpSpPr>
            <a:grpSpLocks/>
          </p:cNvGrpSpPr>
          <p:nvPr/>
        </p:nvGrpSpPr>
        <p:grpSpPr bwMode="auto">
          <a:xfrm>
            <a:off x="1887538" y="2701925"/>
            <a:ext cx="7223125" cy="3865563"/>
            <a:chOff x="1189" y="1702"/>
            <a:chExt cx="4550" cy="2435"/>
          </a:xfrm>
        </p:grpSpPr>
        <p:sp>
          <p:nvSpPr>
            <p:cNvPr id="46198" name="Line 24"/>
            <p:cNvSpPr>
              <a:spLocks noChangeShapeType="1"/>
            </p:cNvSpPr>
            <p:nvPr/>
          </p:nvSpPr>
          <p:spPr bwMode="auto">
            <a:xfrm>
              <a:off x="1315" y="3626"/>
              <a:ext cx="4206"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99" name="Rectangle 25"/>
            <p:cNvSpPr>
              <a:spLocks noChangeArrowheads="1"/>
            </p:cNvSpPr>
            <p:nvPr/>
          </p:nvSpPr>
          <p:spPr bwMode="auto">
            <a:xfrm>
              <a:off x="5525" y="1702"/>
              <a:ext cx="2" cy="1922"/>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200" name="Line 26"/>
            <p:cNvSpPr>
              <a:spLocks noChangeShapeType="1"/>
            </p:cNvSpPr>
            <p:nvPr/>
          </p:nvSpPr>
          <p:spPr bwMode="auto">
            <a:xfrm flipV="1">
              <a:off x="5525" y="3626"/>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01" name="Rectangle 27"/>
            <p:cNvSpPr>
              <a:spLocks noChangeArrowheads="1"/>
            </p:cNvSpPr>
            <p:nvPr/>
          </p:nvSpPr>
          <p:spPr bwMode="auto">
            <a:xfrm>
              <a:off x="5403" y="3693"/>
              <a:ext cx="3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1.2</a:t>
              </a:r>
              <a:endParaRPr lang="en-US" altLang="bg-BG" dirty="0"/>
            </a:p>
          </p:txBody>
        </p:sp>
        <p:sp>
          <p:nvSpPr>
            <p:cNvPr id="46202" name="Rectangle 28"/>
            <p:cNvSpPr>
              <a:spLocks noChangeArrowheads="1"/>
            </p:cNvSpPr>
            <p:nvPr/>
          </p:nvSpPr>
          <p:spPr bwMode="auto">
            <a:xfrm>
              <a:off x="4823" y="1702"/>
              <a:ext cx="2" cy="1922"/>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203" name="Line 29"/>
            <p:cNvSpPr>
              <a:spLocks noChangeShapeType="1"/>
            </p:cNvSpPr>
            <p:nvPr/>
          </p:nvSpPr>
          <p:spPr bwMode="auto">
            <a:xfrm flipV="1">
              <a:off x="4823" y="3626"/>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04" name="Rectangle 30"/>
            <p:cNvSpPr>
              <a:spLocks noChangeArrowheads="1"/>
            </p:cNvSpPr>
            <p:nvPr/>
          </p:nvSpPr>
          <p:spPr bwMode="auto">
            <a:xfrm>
              <a:off x="4700" y="3693"/>
              <a:ext cx="3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1.0</a:t>
              </a:r>
              <a:endParaRPr lang="en-US" altLang="bg-BG" dirty="0"/>
            </a:p>
          </p:txBody>
        </p:sp>
        <p:sp>
          <p:nvSpPr>
            <p:cNvPr id="46205" name="Rectangle 31"/>
            <p:cNvSpPr>
              <a:spLocks noChangeArrowheads="1"/>
            </p:cNvSpPr>
            <p:nvPr/>
          </p:nvSpPr>
          <p:spPr bwMode="auto">
            <a:xfrm>
              <a:off x="4120" y="1702"/>
              <a:ext cx="2" cy="1922"/>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206" name="Line 32"/>
            <p:cNvSpPr>
              <a:spLocks noChangeShapeType="1"/>
            </p:cNvSpPr>
            <p:nvPr/>
          </p:nvSpPr>
          <p:spPr bwMode="auto">
            <a:xfrm flipV="1">
              <a:off x="4120" y="3626"/>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07" name="Rectangle 33"/>
            <p:cNvSpPr>
              <a:spLocks noChangeArrowheads="1"/>
            </p:cNvSpPr>
            <p:nvPr/>
          </p:nvSpPr>
          <p:spPr bwMode="auto">
            <a:xfrm>
              <a:off x="3998" y="3693"/>
              <a:ext cx="3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0.8</a:t>
              </a:r>
              <a:endParaRPr lang="en-US" altLang="bg-BG" dirty="0"/>
            </a:p>
          </p:txBody>
        </p:sp>
        <p:sp>
          <p:nvSpPr>
            <p:cNvPr id="46208" name="Rectangle 34"/>
            <p:cNvSpPr>
              <a:spLocks noChangeArrowheads="1"/>
            </p:cNvSpPr>
            <p:nvPr/>
          </p:nvSpPr>
          <p:spPr bwMode="auto">
            <a:xfrm>
              <a:off x="3419" y="1702"/>
              <a:ext cx="2" cy="1922"/>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209" name="Line 35"/>
            <p:cNvSpPr>
              <a:spLocks noChangeShapeType="1"/>
            </p:cNvSpPr>
            <p:nvPr/>
          </p:nvSpPr>
          <p:spPr bwMode="auto">
            <a:xfrm flipV="1">
              <a:off x="3419" y="3626"/>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10" name="Rectangle 36"/>
            <p:cNvSpPr>
              <a:spLocks noChangeArrowheads="1"/>
            </p:cNvSpPr>
            <p:nvPr/>
          </p:nvSpPr>
          <p:spPr bwMode="auto">
            <a:xfrm>
              <a:off x="3297" y="3693"/>
              <a:ext cx="3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0.6</a:t>
              </a:r>
              <a:endParaRPr lang="en-US" altLang="bg-BG" dirty="0"/>
            </a:p>
          </p:txBody>
        </p:sp>
        <p:sp>
          <p:nvSpPr>
            <p:cNvPr id="46211" name="Rectangle 37"/>
            <p:cNvSpPr>
              <a:spLocks noChangeArrowheads="1"/>
            </p:cNvSpPr>
            <p:nvPr/>
          </p:nvSpPr>
          <p:spPr bwMode="auto">
            <a:xfrm>
              <a:off x="2717" y="1702"/>
              <a:ext cx="2" cy="1922"/>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212" name="Line 38"/>
            <p:cNvSpPr>
              <a:spLocks noChangeShapeType="1"/>
            </p:cNvSpPr>
            <p:nvPr/>
          </p:nvSpPr>
          <p:spPr bwMode="auto">
            <a:xfrm flipV="1">
              <a:off x="2717" y="3626"/>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13" name="Rectangle 39"/>
            <p:cNvSpPr>
              <a:spLocks noChangeArrowheads="1"/>
            </p:cNvSpPr>
            <p:nvPr/>
          </p:nvSpPr>
          <p:spPr bwMode="auto">
            <a:xfrm>
              <a:off x="2594" y="3693"/>
              <a:ext cx="3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0.4</a:t>
              </a:r>
              <a:endParaRPr lang="en-US" altLang="bg-BG" dirty="0"/>
            </a:p>
          </p:txBody>
        </p:sp>
        <p:sp>
          <p:nvSpPr>
            <p:cNvPr id="46214" name="Rectangle 40"/>
            <p:cNvSpPr>
              <a:spLocks noChangeArrowheads="1"/>
            </p:cNvSpPr>
            <p:nvPr/>
          </p:nvSpPr>
          <p:spPr bwMode="auto">
            <a:xfrm>
              <a:off x="2014" y="1702"/>
              <a:ext cx="2" cy="1922"/>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215" name="Line 41"/>
            <p:cNvSpPr>
              <a:spLocks noChangeShapeType="1"/>
            </p:cNvSpPr>
            <p:nvPr/>
          </p:nvSpPr>
          <p:spPr bwMode="auto">
            <a:xfrm flipV="1">
              <a:off x="2014" y="3626"/>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16" name="Rectangle 42"/>
            <p:cNvSpPr>
              <a:spLocks noChangeArrowheads="1"/>
            </p:cNvSpPr>
            <p:nvPr/>
          </p:nvSpPr>
          <p:spPr bwMode="auto">
            <a:xfrm>
              <a:off x="1892" y="3693"/>
              <a:ext cx="3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0.2</a:t>
              </a:r>
              <a:endParaRPr lang="en-US" altLang="bg-BG" dirty="0"/>
            </a:p>
          </p:txBody>
        </p:sp>
        <p:sp>
          <p:nvSpPr>
            <p:cNvPr id="46217" name="Line 43"/>
            <p:cNvSpPr>
              <a:spLocks noChangeShapeType="1"/>
            </p:cNvSpPr>
            <p:nvPr/>
          </p:nvSpPr>
          <p:spPr bwMode="auto">
            <a:xfrm flipV="1">
              <a:off x="1311" y="3626"/>
              <a:ext cx="1" cy="60"/>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218" name="Rectangle 44"/>
            <p:cNvSpPr>
              <a:spLocks noChangeArrowheads="1"/>
            </p:cNvSpPr>
            <p:nvPr/>
          </p:nvSpPr>
          <p:spPr bwMode="auto">
            <a:xfrm>
              <a:off x="1189" y="3693"/>
              <a:ext cx="3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0.0</a:t>
              </a:r>
              <a:endParaRPr lang="en-US" altLang="bg-BG" dirty="0"/>
            </a:p>
          </p:txBody>
        </p:sp>
        <p:sp>
          <p:nvSpPr>
            <p:cNvPr id="46219" name="Rectangle 45"/>
            <p:cNvSpPr>
              <a:spLocks noChangeArrowheads="1"/>
            </p:cNvSpPr>
            <p:nvPr/>
          </p:nvSpPr>
          <p:spPr bwMode="auto">
            <a:xfrm>
              <a:off x="2379" y="3926"/>
              <a:ext cx="1086"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aseline="0" dirty="0">
                  <a:solidFill>
                    <a:srgbClr val="FFFF00"/>
                  </a:solidFill>
                  <a:latin typeface="Times" panose="02020603050405020304" pitchFamily="18" charset="0"/>
                </a:rPr>
                <a:t>Натоварване </a:t>
              </a:r>
              <a:endParaRPr lang="en-US" altLang="bg-BG" dirty="0"/>
            </a:p>
          </p:txBody>
        </p:sp>
      </p:grpSp>
      <p:grpSp>
        <p:nvGrpSpPr>
          <p:cNvPr id="46086" name="Group 75"/>
          <p:cNvGrpSpPr>
            <a:grpSpLocks/>
          </p:cNvGrpSpPr>
          <p:nvPr/>
        </p:nvGrpSpPr>
        <p:grpSpPr bwMode="auto">
          <a:xfrm>
            <a:off x="2967038" y="3303588"/>
            <a:ext cx="5668962" cy="1071562"/>
            <a:chOff x="1869" y="2081"/>
            <a:chExt cx="3571" cy="675"/>
          </a:xfrm>
        </p:grpSpPr>
        <p:sp>
          <p:nvSpPr>
            <p:cNvPr id="46170" name="Line 47"/>
            <p:cNvSpPr>
              <a:spLocks noChangeShapeType="1"/>
            </p:cNvSpPr>
            <p:nvPr/>
          </p:nvSpPr>
          <p:spPr bwMode="auto">
            <a:xfrm>
              <a:off x="1869" y="2702"/>
              <a:ext cx="62" cy="54"/>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71" name="Line 48"/>
            <p:cNvSpPr>
              <a:spLocks noChangeShapeType="1"/>
            </p:cNvSpPr>
            <p:nvPr/>
          </p:nvSpPr>
          <p:spPr bwMode="auto">
            <a:xfrm flipH="1">
              <a:off x="1869" y="2702"/>
              <a:ext cx="62" cy="54"/>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72" name="Line 49"/>
            <p:cNvSpPr>
              <a:spLocks noChangeShapeType="1"/>
            </p:cNvSpPr>
            <p:nvPr/>
          </p:nvSpPr>
          <p:spPr bwMode="auto">
            <a:xfrm>
              <a:off x="1869" y="2729"/>
              <a:ext cx="62" cy="1"/>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73" name="Line 50"/>
            <p:cNvSpPr>
              <a:spLocks noChangeShapeType="1"/>
            </p:cNvSpPr>
            <p:nvPr/>
          </p:nvSpPr>
          <p:spPr bwMode="auto">
            <a:xfrm>
              <a:off x="1900" y="2702"/>
              <a:ext cx="1" cy="54"/>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74" name="Line 51"/>
            <p:cNvSpPr>
              <a:spLocks noChangeShapeType="1"/>
            </p:cNvSpPr>
            <p:nvPr/>
          </p:nvSpPr>
          <p:spPr bwMode="auto">
            <a:xfrm>
              <a:off x="2454" y="2283"/>
              <a:ext cx="61" cy="55"/>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75" name="Line 52"/>
            <p:cNvSpPr>
              <a:spLocks noChangeShapeType="1"/>
            </p:cNvSpPr>
            <p:nvPr/>
          </p:nvSpPr>
          <p:spPr bwMode="auto">
            <a:xfrm flipH="1">
              <a:off x="2454" y="2283"/>
              <a:ext cx="61" cy="55"/>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76" name="Line 53"/>
            <p:cNvSpPr>
              <a:spLocks noChangeShapeType="1"/>
            </p:cNvSpPr>
            <p:nvPr/>
          </p:nvSpPr>
          <p:spPr bwMode="auto">
            <a:xfrm>
              <a:off x="2454" y="2311"/>
              <a:ext cx="61" cy="1"/>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77" name="Line 54"/>
            <p:cNvSpPr>
              <a:spLocks noChangeShapeType="1"/>
            </p:cNvSpPr>
            <p:nvPr/>
          </p:nvSpPr>
          <p:spPr bwMode="auto">
            <a:xfrm>
              <a:off x="2485" y="2283"/>
              <a:ext cx="1" cy="55"/>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78" name="Line 55"/>
            <p:cNvSpPr>
              <a:spLocks noChangeShapeType="1"/>
            </p:cNvSpPr>
            <p:nvPr/>
          </p:nvSpPr>
          <p:spPr bwMode="auto">
            <a:xfrm>
              <a:off x="3038" y="2144"/>
              <a:ext cx="62" cy="55"/>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79" name="Line 56"/>
            <p:cNvSpPr>
              <a:spLocks noChangeShapeType="1"/>
            </p:cNvSpPr>
            <p:nvPr/>
          </p:nvSpPr>
          <p:spPr bwMode="auto">
            <a:xfrm flipH="1">
              <a:off x="3038" y="2144"/>
              <a:ext cx="62" cy="55"/>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80" name="Line 57"/>
            <p:cNvSpPr>
              <a:spLocks noChangeShapeType="1"/>
            </p:cNvSpPr>
            <p:nvPr/>
          </p:nvSpPr>
          <p:spPr bwMode="auto">
            <a:xfrm>
              <a:off x="3038" y="2172"/>
              <a:ext cx="62" cy="1"/>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81" name="Line 58"/>
            <p:cNvSpPr>
              <a:spLocks noChangeShapeType="1"/>
            </p:cNvSpPr>
            <p:nvPr/>
          </p:nvSpPr>
          <p:spPr bwMode="auto">
            <a:xfrm>
              <a:off x="3069" y="2144"/>
              <a:ext cx="1" cy="55"/>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82" name="Line 59"/>
            <p:cNvSpPr>
              <a:spLocks noChangeShapeType="1"/>
            </p:cNvSpPr>
            <p:nvPr/>
          </p:nvSpPr>
          <p:spPr bwMode="auto">
            <a:xfrm>
              <a:off x="3629" y="2090"/>
              <a:ext cx="61" cy="54"/>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83" name="Line 60"/>
            <p:cNvSpPr>
              <a:spLocks noChangeShapeType="1"/>
            </p:cNvSpPr>
            <p:nvPr/>
          </p:nvSpPr>
          <p:spPr bwMode="auto">
            <a:xfrm flipH="1">
              <a:off x="3629" y="2090"/>
              <a:ext cx="61" cy="54"/>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84" name="Line 61"/>
            <p:cNvSpPr>
              <a:spLocks noChangeShapeType="1"/>
            </p:cNvSpPr>
            <p:nvPr/>
          </p:nvSpPr>
          <p:spPr bwMode="auto">
            <a:xfrm>
              <a:off x="3629" y="2117"/>
              <a:ext cx="61" cy="1"/>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85" name="Line 62"/>
            <p:cNvSpPr>
              <a:spLocks noChangeShapeType="1"/>
            </p:cNvSpPr>
            <p:nvPr/>
          </p:nvSpPr>
          <p:spPr bwMode="auto">
            <a:xfrm>
              <a:off x="3660" y="2090"/>
              <a:ext cx="1" cy="54"/>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86" name="Line 63"/>
            <p:cNvSpPr>
              <a:spLocks noChangeShapeType="1"/>
            </p:cNvSpPr>
            <p:nvPr/>
          </p:nvSpPr>
          <p:spPr bwMode="auto">
            <a:xfrm>
              <a:off x="4216" y="2081"/>
              <a:ext cx="61" cy="54"/>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87" name="Line 64"/>
            <p:cNvSpPr>
              <a:spLocks noChangeShapeType="1"/>
            </p:cNvSpPr>
            <p:nvPr/>
          </p:nvSpPr>
          <p:spPr bwMode="auto">
            <a:xfrm flipH="1">
              <a:off x="4216" y="2081"/>
              <a:ext cx="61" cy="54"/>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88" name="Line 65"/>
            <p:cNvSpPr>
              <a:spLocks noChangeShapeType="1"/>
            </p:cNvSpPr>
            <p:nvPr/>
          </p:nvSpPr>
          <p:spPr bwMode="auto">
            <a:xfrm>
              <a:off x="4216" y="2108"/>
              <a:ext cx="61" cy="1"/>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89" name="Line 66"/>
            <p:cNvSpPr>
              <a:spLocks noChangeShapeType="1"/>
            </p:cNvSpPr>
            <p:nvPr/>
          </p:nvSpPr>
          <p:spPr bwMode="auto">
            <a:xfrm>
              <a:off x="4246" y="2081"/>
              <a:ext cx="1" cy="54"/>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90" name="Line 67"/>
            <p:cNvSpPr>
              <a:spLocks noChangeShapeType="1"/>
            </p:cNvSpPr>
            <p:nvPr/>
          </p:nvSpPr>
          <p:spPr bwMode="auto">
            <a:xfrm>
              <a:off x="4796" y="2090"/>
              <a:ext cx="61" cy="54"/>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91" name="Line 68"/>
            <p:cNvSpPr>
              <a:spLocks noChangeShapeType="1"/>
            </p:cNvSpPr>
            <p:nvPr/>
          </p:nvSpPr>
          <p:spPr bwMode="auto">
            <a:xfrm flipH="1">
              <a:off x="4796" y="2090"/>
              <a:ext cx="61" cy="54"/>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92" name="Line 69"/>
            <p:cNvSpPr>
              <a:spLocks noChangeShapeType="1"/>
            </p:cNvSpPr>
            <p:nvPr/>
          </p:nvSpPr>
          <p:spPr bwMode="auto">
            <a:xfrm>
              <a:off x="4796" y="2117"/>
              <a:ext cx="61" cy="1"/>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93" name="Line 70"/>
            <p:cNvSpPr>
              <a:spLocks noChangeShapeType="1"/>
            </p:cNvSpPr>
            <p:nvPr/>
          </p:nvSpPr>
          <p:spPr bwMode="auto">
            <a:xfrm>
              <a:off x="4827" y="2090"/>
              <a:ext cx="1" cy="54"/>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94" name="Line 71"/>
            <p:cNvSpPr>
              <a:spLocks noChangeShapeType="1"/>
            </p:cNvSpPr>
            <p:nvPr/>
          </p:nvSpPr>
          <p:spPr bwMode="auto">
            <a:xfrm>
              <a:off x="5379" y="2108"/>
              <a:ext cx="61" cy="55"/>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95" name="Line 72"/>
            <p:cNvSpPr>
              <a:spLocks noChangeShapeType="1"/>
            </p:cNvSpPr>
            <p:nvPr/>
          </p:nvSpPr>
          <p:spPr bwMode="auto">
            <a:xfrm flipH="1">
              <a:off x="5379" y="2108"/>
              <a:ext cx="61" cy="55"/>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96" name="Line 73"/>
            <p:cNvSpPr>
              <a:spLocks noChangeShapeType="1"/>
            </p:cNvSpPr>
            <p:nvPr/>
          </p:nvSpPr>
          <p:spPr bwMode="auto">
            <a:xfrm>
              <a:off x="5379" y="2135"/>
              <a:ext cx="61" cy="1"/>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97" name="Line 74"/>
            <p:cNvSpPr>
              <a:spLocks noChangeShapeType="1"/>
            </p:cNvSpPr>
            <p:nvPr/>
          </p:nvSpPr>
          <p:spPr bwMode="auto">
            <a:xfrm>
              <a:off x="5409" y="2108"/>
              <a:ext cx="1" cy="55"/>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grpSp>
      <p:grpSp>
        <p:nvGrpSpPr>
          <p:cNvPr id="46087" name="Group 81"/>
          <p:cNvGrpSpPr>
            <a:grpSpLocks/>
          </p:cNvGrpSpPr>
          <p:nvPr/>
        </p:nvGrpSpPr>
        <p:grpSpPr bwMode="auto">
          <a:xfrm>
            <a:off x="3165475" y="3106738"/>
            <a:ext cx="4548188" cy="466725"/>
            <a:chOff x="1994" y="1957"/>
            <a:chExt cx="2865" cy="294"/>
          </a:xfrm>
        </p:grpSpPr>
        <p:sp>
          <p:nvSpPr>
            <p:cNvPr id="46165" name="Oval 76"/>
            <p:cNvSpPr>
              <a:spLocks noChangeArrowheads="1"/>
            </p:cNvSpPr>
            <p:nvPr/>
          </p:nvSpPr>
          <p:spPr bwMode="auto">
            <a:xfrm>
              <a:off x="1994" y="2193"/>
              <a:ext cx="65" cy="58"/>
            </a:xfrm>
            <a:prstGeom prst="ellipse">
              <a:avLst/>
            </a:prstGeom>
            <a:solidFill>
              <a:srgbClr val="66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66" name="Oval 77"/>
            <p:cNvSpPr>
              <a:spLocks noChangeArrowheads="1"/>
            </p:cNvSpPr>
            <p:nvPr/>
          </p:nvSpPr>
          <p:spPr bwMode="auto">
            <a:xfrm>
              <a:off x="2696" y="1987"/>
              <a:ext cx="65" cy="58"/>
            </a:xfrm>
            <a:prstGeom prst="ellipse">
              <a:avLst/>
            </a:prstGeom>
            <a:solidFill>
              <a:srgbClr val="66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67" name="Oval 78"/>
            <p:cNvSpPr>
              <a:spLocks noChangeArrowheads="1"/>
            </p:cNvSpPr>
            <p:nvPr/>
          </p:nvSpPr>
          <p:spPr bwMode="auto">
            <a:xfrm>
              <a:off x="3395" y="1957"/>
              <a:ext cx="65" cy="58"/>
            </a:xfrm>
            <a:prstGeom prst="ellipse">
              <a:avLst/>
            </a:prstGeom>
            <a:solidFill>
              <a:srgbClr val="66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68" name="Oval 79"/>
            <p:cNvSpPr>
              <a:spLocks noChangeArrowheads="1"/>
            </p:cNvSpPr>
            <p:nvPr/>
          </p:nvSpPr>
          <p:spPr bwMode="auto">
            <a:xfrm>
              <a:off x="4098" y="1978"/>
              <a:ext cx="65" cy="58"/>
            </a:xfrm>
            <a:prstGeom prst="ellipse">
              <a:avLst/>
            </a:prstGeom>
            <a:solidFill>
              <a:srgbClr val="66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69" name="Oval 80"/>
            <p:cNvSpPr>
              <a:spLocks noChangeArrowheads="1"/>
            </p:cNvSpPr>
            <p:nvPr/>
          </p:nvSpPr>
          <p:spPr bwMode="auto">
            <a:xfrm>
              <a:off x="4794" y="2011"/>
              <a:ext cx="65" cy="58"/>
            </a:xfrm>
            <a:prstGeom prst="ellipse">
              <a:avLst/>
            </a:prstGeom>
            <a:solidFill>
              <a:srgbClr val="66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grpSp>
      <p:grpSp>
        <p:nvGrpSpPr>
          <p:cNvPr id="46088" name="Group 86"/>
          <p:cNvGrpSpPr>
            <a:grpSpLocks/>
          </p:cNvGrpSpPr>
          <p:nvPr/>
        </p:nvGrpSpPr>
        <p:grpSpPr bwMode="auto">
          <a:xfrm>
            <a:off x="3517900" y="3402013"/>
            <a:ext cx="4560888" cy="420687"/>
            <a:chOff x="2216" y="2143"/>
            <a:chExt cx="2873" cy="265"/>
          </a:xfrm>
        </p:grpSpPr>
        <p:sp>
          <p:nvSpPr>
            <p:cNvPr id="46161" name="Rectangle 82"/>
            <p:cNvSpPr>
              <a:spLocks noChangeArrowheads="1"/>
            </p:cNvSpPr>
            <p:nvPr/>
          </p:nvSpPr>
          <p:spPr bwMode="auto">
            <a:xfrm>
              <a:off x="2216" y="2350"/>
              <a:ext cx="65" cy="5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62" name="Rectangle 83"/>
            <p:cNvSpPr>
              <a:spLocks noChangeArrowheads="1"/>
            </p:cNvSpPr>
            <p:nvPr/>
          </p:nvSpPr>
          <p:spPr bwMode="auto">
            <a:xfrm>
              <a:off x="3155" y="2172"/>
              <a:ext cx="65" cy="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63" name="Rectangle 84"/>
            <p:cNvSpPr>
              <a:spLocks noChangeArrowheads="1"/>
            </p:cNvSpPr>
            <p:nvPr/>
          </p:nvSpPr>
          <p:spPr bwMode="auto">
            <a:xfrm>
              <a:off x="4087" y="2143"/>
              <a:ext cx="66" cy="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64" name="Rectangle 85"/>
            <p:cNvSpPr>
              <a:spLocks noChangeArrowheads="1"/>
            </p:cNvSpPr>
            <p:nvPr/>
          </p:nvSpPr>
          <p:spPr bwMode="auto">
            <a:xfrm>
              <a:off x="5024" y="2150"/>
              <a:ext cx="65" cy="5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grpSp>
      <p:grpSp>
        <p:nvGrpSpPr>
          <p:cNvPr id="46089" name="Group 91"/>
          <p:cNvGrpSpPr>
            <a:grpSpLocks/>
          </p:cNvGrpSpPr>
          <p:nvPr/>
        </p:nvGrpSpPr>
        <p:grpSpPr bwMode="auto">
          <a:xfrm>
            <a:off x="3427413" y="3135313"/>
            <a:ext cx="4273550" cy="417512"/>
            <a:chOff x="2159" y="1975"/>
            <a:chExt cx="2692" cy="263"/>
          </a:xfrm>
        </p:grpSpPr>
        <p:sp>
          <p:nvSpPr>
            <p:cNvPr id="46157" name="Freeform 87"/>
            <p:cNvSpPr>
              <a:spLocks/>
            </p:cNvSpPr>
            <p:nvPr/>
          </p:nvSpPr>
          <p:spPr bwMode="auto">
            <a:xfrm>
              <a:off x="2159" y="2184"/>
              <a:ext cx="61" cy="54"/>
            </a:xfrm>
            <a:custGeom>
              <a:avLst/>
              <a:gdLst>
                <a:gd name="T0" fmla="*/ 30 w 61"/>
                <a:gd name="T1" fmla="*/ 0 h 54"/>
                <a:gd name="T2" fmla="*/ 61 w 61"/>
                <a:gd name="T3" fmla="*/ 54 h 54"/>
                <a:gd name="T4" fmla="*/ 0 w 61"/>
                <a:gd name="T5" fmla="*/ 54 h 54"/>
                <a:gd name="T6" fmla="*/ 30 w 61"/>
                <a:gd name="T7" fmla="*/ 0 h 5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1" h="54">
                  <a:moveTo>
                    <a:pt x="30" y="0"/>
                  </a:moveTo>
                  <a:lnTo>
                    <a:pt x="61" y="54"/>
                  </a:lnTo>
                  <a:lnTo>
                    <a:pt x="0" y="54"/>
                  </a:lnTo>
                  <a:lnTo>
                    <a:pt x="30" y="0"/>
                  </a:lnTo>
                  <a:close/>
                </a:path>
              </a:pathLst>
            </a:custGeom>
            <a:solidFill>
              <a:srgbClr val="FF0000"/>
            </a:solidFill>
            <a:ln w="6350">
              <a:solidFill>
                <a:srgbClr val="FF0000"/>
              </a:solidFill>
              <a:prstDash val="solid"/>
              <a:round/>
              <a:headEnd/>
              <a:tailEnd/>
            </a:ln>
          </p:spPr>
          <p:txBody>
            <a:bodyPr/>
            <a:lstStyle/>
            <a:p>
              <a:endParaRPr lang="bg-BG" dirty="0"/>
            </a:p>
          </p:txBody>
        </p:sp>
        <p:sp>
          <p:nvSpPr>
            <p:cNvPr id="46158" name="Freeform 88"/>
            <p:cNvSpPr>
              <a:spLocks/>
            </p:cNvSpPr>
            <p:nvPr/>
          </p:nvSpPr>
          <p:spPr bwMode="auto">
            <a:xfrm>
              <a:off x="3036" y="2000"/>
              <a:ext cx="62" cy="54"/>
            </a:xfrm>
            <a:custGeom>
              <a:avLst/>
              <a:gdLst>
                <a:gd name="T0" fmla="*/ 31 w 62"/>
                <a:gd name="T1" fmla="*/ 0 h 54"/>
                <a:gd name="T2" fmla="*/ 62 w 62"/>
                <a:gd name="T3" fmla="*/ 54 h 54"/>
                <a:gd name="T4" fmla="*/ 0 w 62"/>
                <a:gd name="T5" fmla="*/ 54 h 54"/>
                <a:gd name="T6" fmla="*/ 31 w 62"/>
                <a:gd name="T7" fmla="*/ 0 h 5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2" h="54">
                  <a:moveTo>
                    <a:pt x="31" y="0"/>
                  </a:moveTo>
                  <a:lnTo>
                    <a:pt x="62" y="54"/>
                  </a:lnTo>
                  <a:lnTo>
                    <a:pt x="0" y="54"/>
                  </a:lnTo>
                  <a:lnTo>
                    <a:pt x="31" y="0"/>
                  </a:lnTo>
                  <a:close/>
                </a:path>
              </a:pathLst>
            </a:custGeom>
            <a:solidFill>
              <a:srgbClr val="FF0000"/>
            </a:solidFill>
            <a:ln w="6350">
              <a:solidFill>
                <a:srgbClr val="FF0000"/>
              </a:solidFill>
              <a:prstDash val="solid"/>
              <a:round/>
              <a:headEnd/>
              <a:tailEnd/>
            </a:ln>
          </p:spPr>
          <p:txBody>
            <a:bodyPr/>
            <a:lstStyle/>
            <a:p>
              <a:endParaRPr lang="bg-BG" dirty="0"/>
            </a:p>
          </p:txBody>
        </p:sp>
        <p:sp>
          <p:nvSpPr>
            <p:cNvPr id="46159" name="Freeform 89"/>
            <p:cNvSpPr>
              <a:spLocks/>
            </p:cNvSpPr>
            <p:nvPr/>
          </p:nvSpPr>
          <p:spPr bwMode="auto">
            <a:xfrm>
              <a:off x="3914" y="1975"/>
              <a:ext cx="61" cy="54"/>
            </a:xfrm>
            <a:custGeom>
              <a:avLst/>
              <a:gdLst>
                <a:gd name="T0" fmla="*/ 31 w 61"/>
                <a:gd name="T1" fmla="*/ 0 h 54"/>
                <a:gd name="T2" fmla="*/ 61 w 61"/>
                <a:gd name="T3" fmla="*/ 54 h 54"/>
                <a:gd name="T4" fmla="*/ 0 w 61"/>
                <a:gd name="T5" fmla="*/ 54 h 54"/>
                <a:gd name="T6" fmla="*/ 31 w 61"/>
                <a:gd name="T7" fmla="*/ 0 h 5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1" h="54">
                  <a:moveTo>
                    <a:pt x="31" y="0"/>
                  </a:moveTo>
                  <a:lnTo>
                    <a:pt x="61" y="54"/>
                  </a:lnTo>
                  <a:lnTo>
                    <a:pt x="0" y="54"/>
                  </a:lnTo>
                  <a:lnTo>
                    <a:pt x="31" y="0"/>
                  </a:lnTo>
                  <a:close/>
                </a:path>
              </a:pathLst>
            </a:custGeom>
            <a:solidFill>
              <a:srgbClr val="FF0000"/>
            </a:solidFill>
            <a:ln w="6350">
              <a:solidFill>
                <a:srgbClr val="FF0000"/>
              </a:solidFill>
              <a:prstDash val="solid"/>
              <a:round/>
              <a:headEnd/>
              <a:tailEnd/>
            </a:ln>
          </p:spPr>
          <p:txBody>
            <a:bodyPr/>
            <a:lstStyle/>
            <a:p>
              <a:endParaRPr lang="bg-BG" dirty="0"/>
            </a:p>
          </p:txBody>
        </p:sp>
        <p:sp>
          <p:nvSpPr>
            <p:cNvPr id="46160" name="Freeform 90"/>
            <p:cNvSpPr>
              <a:spLocks/>
            </p:cNvSpPr>
            <p:nvPr/>
          </p:nvSpPr>
          <p:spPr bwMode="auto">
            <a:xfrm>
              <a:off x="4790" y="1977"/>
              <a:ext cx="61" cy="54"/>
            </a:xfrm>
            <a:custGeom>
              <a:avLst/>
              <a:gdLst>
                <a:gd name="T0" fmla="*/ 31 w 61"/>
                <a:gd name="T1" fmla="*/ 0 h 54"/>
                <a:gd name="T2" fmla="*/ 61 w 61"/>
                <a:gd name="T3" fmla="*/ 54 h 54"/>
                <a:gd name="T4" fmla="*/ 0 w 61"/>
                <a:gd name="T5" fmla="*/ 54 h 54"/>
                <a:gd name="T6" fmla="*/ 31 w 61"/>
                <a:gd name="T7" fmla="*/ 0 h 5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1" h="54">
                  <a:moveTo>
                    <a:pt x="31" y="0"/>
                  </a:moveTo>
                  <a:lnTo>
                    <a:pt x="61" y="54"/>
                  </a:lnTo>
                  <a:lnTo>
                    <a:pt x="0" y="54"/>
                  </a:lnTo>
                  <a:lnTo>
                    <a:pt x="31" y="0"/>
                  </a:lnTo>
                  <a:close/>
                </a:path>
              </a:pathLst>
            </a:custGeom>
            <a:solidFill>
              <a:srgbClr val="FF0000"/>
            </a:solidFill>
            <a:ln w="6350">
              <a:solidFill>
                <a:srgbClr val="FF0000"/>
              </a:solidFill>
              <a:prstDash val="solid"/>
              <a:round/>
              <a:headEnd/>
              <a:tailEnd/>
            </a:ln>
          </p:spPr>
          <p:txBody>
            <a:bodyPr/>
            <a:lstStyle/>
            <a:p>
              <a:endParaRPr lang="bg-BG" dirty="0"/>
            </a:p>
          </p:txBody>
        </p:sp>
      </p:grpSp>
      <p:grpSp>
        <p:nvGrpSpPr>
          <p:cNvPr id="46090" name="Group 98"/>
          <p:cNvGrpSpPr>
            <a:grpSpLocks/>
          </p:cNvGrpSpPr>
          <p:nvPr/>
        </p:nvGrpSpPr>
        <p:grpSpPr bwMode="auto">
          <a:xfrm>
            <a:off x="3148013" y="3081338"/>
            <a:ext cx="5662612" cy="498475"/>
            <a:chOff x="1983" y="1941"/>
            <a:chExt cx="3567" cy="314"/>
          </a:xfrm>
        </p:grpSpPr>
        <p:sp>
          <p:nvSpPr>
            <p:cNvPr id="46151" name="Freeform 92"/>
            <p:cNvSpPr>
              <a:spLocks/>
            </p:cNvSpPr>
            <p:nvPr/>
          </p:nvSpPr>
          <p:spPr bwMode="auto">
            <a:xfrm>
              <a:off x="1983" y="2200"/>
              <a:ext cx="62" cy="55"/>
            </a:xfrm>
            <a:custGeom>
              <a:avLst/>
              <a:gdLst>
                <a:gd name="T0" fmla="*/ 31 w 62"/>
                <a:gd name="T1" fmla="*/ 55 h 55"/>
                <a:gd name="T2" fmla="*/ 0 w 62"/>
                <a:gd name="T3" fmla="*/ 0 h 55"/>
                <a:gd name="T4" fmla="*/ 62 w 62"/>
                <a:gd name="T5" fmla="*/ 0 h 55"/>
                <a:gd name="T6" fmla="*/ 31 w 62"/>
                <a:gd name="T7" fmla="*/ 55 h 5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2" h="55">
                  <a:moveTo>
                    <a:pt x="31" y="55"/>
                  </a:moveTo>
                  <a:lnTo>
                    <a:pt x="0" y="0"/>
                  </a:lnTo>
                  <a:lnTo>
                    <a:pt x="62" y="0"/>
                  </a:lnTo>
                  <a:lnTo>
                    <a:pt x="31" y="55"/>
                  </a:lnTo>
                  <a:close/>
                </a:path>
              </a:pathLst>
            </a:custGeom>
            <a:solidFill>
              <a:srgbClr val="00FF00"/>
            </a:solidFill>
            <a:ln w="6350">
              <a:solidFill>
                <a:srgbClr val="00FF00"/>
              </a:solidFill>
              <a:prstDash val="solid"/>
              <a:round/>
              <a:headEnd/>
              <a:tailEnd/>
            </a:ln>
          </p:spPr>
          <p:txBody>
            <a:bodyPr/>
            <a:lstStyle/>
            <a:p>
              <a:endParaRPr lang="bg-BG" dirty="0"/>
            </a:p>
          </p:txBody>
        </p:sp>
        <p:sp>
          <p:nvSpPr>
            <p:cNvPr id="46152" name="Freeform 93"/>
            <p:cNvSpPr>
              <a:spLocks/>
            </p:cNvSpPr>
            <p:nvPr/>
          </p:nvSpPr>
          <p:spPr bwMode="auto">
            <a:xfrm>
              <a:off x="2690" y="2002"/>
              <a:ext cx="61" cy="54"/>
            </a:xfrm>
            <a:custGeom>
              <a:avLst/>
              <a:gdLst>
                <a:gd name="T0" fmla="*/ 31 w 61"/>
                <a:gd name="T1" fmla="*/ 54 h 54"/>
                <a:gd name="T2" fmla="*/ 0 w 61"/>
                <a:gd name="T3" fmla="*/ 0 h 54"/>
                <a:gd name="T4" fmla="*/ 61 w 61"/>
                <a:gd name="T5" fmla="*/ 0 h 54"/>
                <a:gd name="T6" fmla="*/ 31 w 61"/>
                <a:gd name="T7" fmla="*/ 54 h 5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1" h="54">
                  <a:moveTo>
                    <a:pt x="31" y="54"/>
                  </a:moveTo>
                  <a:lnTo>
                    <a:pt x="0" y="0"/>
                  </a:lnTo>
                  <a:lnTo>
                    <a:pt x="61" y="0"/>
                  </a:lnTo>
                  <a:lnTo>
                    <a:pt x="31" y="54"/>
                  </a:lnTo>
                  <a:close/>
                </a:path>
              </a:pathLst>
            </a:custGeom>
            <a:solidFill>
              <a:srgbClr val="00FF00"/>
            </a:solidFill>
            <a:ln w="6350">
              <a:solidFill>
                <a:srgbClr val="00FF00"/>
              </a:solidFill>
              <a:prstDash val="solid"/>
              <a:round/>
              <a:headEnd/>
              <a:tailEnd/>
            </a:ln>
          </p:spPr>
          <p:txBody>
            <a:bodyPr/>
            <a:lstStyle/>
            <a:p>
              <a:endParaRPr lang="bg-BG" dirty="0"/>
            </a:p>
          </p:txBody>
        </p:sp>
        <p:sp>
          <p:nvSpPr>
            <p:cNvPr id="46153" name="Freeform 94"/>
            <p:cNvSpPr>
              <a:spLocks/>
            </p:cNvSpPr>
            <p:nvPr/>
          </p:nvSpPr>
          <p:spPr bwMode="auto">
            <a:xfrm>
              <a:off x="3393" y="1951"/>
              <a:ext cx="61" cy="54"/>
            </a:xfrm>
            <a:custGeom>
              <a:avLst/>
              <a:gdLst>
                <a:gd name="T0" fmla="*/ 30 w 61"/>
                <a:gd name="T1" fmla="*/ 54 h 54"/>
                <a:gd name="T2" fmla="*/ 0 w 61"/>
                <a:gd name="T3" fmla="*/ 0 h 54"/>
                <a:gd name="T4" fmla="*/ 61 w 61"/>
                <a:gd name="T5" fmla="*/ 0 h 54"/>
                <a:gd name="T6" fmla="*/ 30 w 61"/>
                <a:gd name="T7" fmla="*/ 54 h 5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1" h="54">
                  <a:moveTo>
                    <a:pt x="30" y="54"/>
                  </a:moveTo>
                  <a:lnTo>
                    <a:pt x="0" y="0"/>
                  </a:lnTo>
                  <a:lnTo>
                    <a:pt x="61" y="0"/>
                  </a:lnTo>
                  <a:lnTo>
                    <a:pt x="30" y="54"/>
                  </a:lnTo>
                  <a:close/>
                </a:path>
              </a:pathLst>
            </a:custGeom>
            <a:solidFill>
              <a:srgbClr val="00FF00"/>
            </a:solidFill>
            <a:ln w="6350">
              <a:solidFill>
                <a:srgbClr val="00FF00"/>
              </a:solidFill>
              <a:prstDash val="solid"/>
              <a:round/>
              <a:headEnd/>
              <a:tailEnd/>
            </a:ln>
          </p:spPr>
          <p:txBody>
            <a:bodyPr/>
            <a:lstStyle/>
            <a:p>
              <a:endParaRPr lang="bg-BG" dirty="0"/>
            </a:p>
          </p:txBody>
        </p:sp>
        <p:sp>
          <p:nvSpPr>
            <p:cNvPr id="46154" name="Freeform 95"/>
            <p:cNvSpPr>
              <a:spLocks/>
            </p:cNvSpPr>
            <p:nvPr/>
          </p:nvSpPr>
          <p:spPr bwMode="auto">
            <a:xfrm>
              <a:off x="4093" y="1941"/>
              <a:ext cx="62" cy="54"/>
            </a:xfrm>
            <a:custGeom>
              <a:avLst/>
              <a:gdLst>
                <a:gd name="T0" fmla="*/ 31 w 62"/>
                <a:gd name="T1" fmla="*/ 54 h 54"/>
                <a:gd name="T2" fmla="*/ 0 w 62"/>
                <a:gd name="T3" fmla="*/ 0 h 54"/>
                <a:gd name="T4" fmla="*/ 62 w 62"/>
                <a:gd name="T5" fmla="*/ 0 h 54"/>
                <a:gd name="T6" fmla="*/ 31 w 62"/>
                <a:gd name="T7" fmla="*/ 54 h 5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2" h="54">
                  <a:moveTo>
                    <a:pt x="31" y="54"/>
                  </a:moveTo>
                  <a:lnTo>
                    <a:pt x="0" y="0"/>
                  </a:lnTo>
                  <a:lnTo>
                    <a:pt x="62" y="0"/>
                  </a:lnTo>
                  <a:lnTo>
                    <a:pt x="31" y="54"/>
                  </a:lnTo>
                  <a:close/>
                </a:path>
              </a:pathLst>
            </a:custGeom>
            <a:solidFill>
              <a:srgbClr val="00FF00"/>
            </a:solidFill>
            <a:ln w="6350">
              <a:solidFill>
                <a:srgbClr val="00FF00"/>
              </a:solidFill>
              <a:prstDash val="solid"/>
              <a:round/>
              <a:headEnd/>
              <a:tailEnd/>
            </a:ln>
          </p:spPr>
          <p:txBody>
            <a:bodyPr/>
            <a:lstStyle/>
            <a:p>
              <a:endParaRPr lang="bg-BG" dirty="0"/>
            </a:p>
          </p:txBody>
        </p:sp>
        <p:sp>
          <p:nvSpPr>
            <p:cNvPr id="46155" name="Freeform 96"/>
            <p:cNvSpPr>
              <a:spLocks/>
            </p:cNvSpPr>
            <p:nvPr/>
          </p:nvSpPr>
          <p:spPr bwMode="auto">
            <a:xfrm>
              <a:off x="4794" y="1951"/>
              <a:ext cx="61" cy="54"/>
            </a:xfrm>
            <a:custGeom>
              <a:avLst/>
              <a:gdLst>
                <a:gd name="T0" fmla="*/ 31 w 61"/>
                <a:gd name="T1" fmla="*/ 54 h 54"/>
                <a:gd name="T2" fmla="*/ 0 w 61"/>
                <a:gd name="T3" fmla="*/ 0 h 54"/>
                <a:gd name="T4" fmla="*/ 61 w 61"/>
                <a:gd name="T5" fmla="*/ 0 h 54"/>
                <a:gd name="T6" fmla="*/ 31 w 61"/>
                <a:gd name="T7" fmla="*/ 54 h 5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1" h="54">
                  <a:moveTo>
                    <a:pt x="31" y="54"/>
                  </a:moveTo>
                  <a:lnTo>
                    <a:pt x="0" y="0"/>
                  </a:lnTo>
                  <a:lnTo>
                    <a:pt x="61" y="0"/>
                  </a:lnTo>
                  <a:lnTo>
                    <a:pt x="31" y="54"/>
                  </a:lnTo>
                  <a:close/>
                </a:path>
              </a:pathLst>
            </a:custGeom>
            <a:solidFill>
              <a:srgbClr val="00FF00"/>
            </a:solidFill>
            <a:ln w="6350">
              <a:solidFill>
                <a:srgbClr val="00FF00"/>
              </a:solidFill>
              <a:prstDash val="solid"/>
              <a:round/>
              <a:headEnd/>
              <a:tailEnd/>
            </a:ln>
          </p:spPr>
          <p:txBody>
            <a:bodyPr/>
            <a:lstStyle/>
            <a:p>
              <a:endParaRPr lang="bg-BG" dirty="0"/>
            </a:p>
          </p:txBody>
        </p:sp>
        <p:sp>
          <p:nvSpPr>
            <p:cNvPr id="46156" name="Freeform 97"/>
            <p:cNvSpPr>
              <a:spLocks/>
            </p:cNvSpPr>
            <p:nvPr/>
          </p:nvSpPr>
          <p:spPr bwMode="auto">
            <a:xfrm>
              <a:off x="5489" y="1964"/>
              <a:ext cx="61" cy="54"/>
            </a:xfrm>
            <a:custGeom>
              <a:avLst/>
              <a:gdLst>
                <a:gd name="T0" fmla="*/ 30 w 61"/>
                <a:gd name="T1" fmla="*/ 54 h 54"/>
                <a:gd name="T2" fmla="*/ 0 w 61"/>
                <a:gd name="T3" fmla="*/ 0 h 54"/>
                <a:gd name="T4" fmla="*/ 61 w 61"/>
                <a:gd name="T5" fmla="*/ 0 h 54"/>
                <a:gd name="T6" fmla="*/ 30 w 61"/>
                <a:gd name="T7" fmla="*/ 54 h 5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1" h="54">
                  <a:moveTo>
                    <a:pt x="30" y="54"/>
                  </a:moveTo>
                  <a:lnTo>
                    <a:pt x="0" y="0"/>
                  </a:lnTo>
                  <a:lnTo>
                    <a:pt x="61" y="0"/>
                  </a:lnTo>
                  <a:lnTo>
                    <a:pt x="30" y="54"/>
                  </a:lnTo>
                  <a:close/>
                </a:path>
              </a:pathLst>
            </a:custGeom>
            <a:solidFill>
              <a:srgbClr val="00FF00"/>
            </a:solidFill>
            <a:ln w="6350">
              <a:solidFill>
                <a:srgbClr val="00FF00"/>
              </a:solidFill>
              <a:prstDash val="solid"/>
              <a:round/>
              <a:headEnd/>
              <a:tailEnd/>
            </a:ln>
          </p:spPr>
          <p:txBody>
            <a:bodyPr/>
            <a:lstStyle/>
            <a:p>
              <a:endParaRPr lang="bg-BG" dirty="0"/>
            </a:p>
          </p:txBody>
        </p:sp>
      </p:grpSp>
      <p:grpSp>
        <p:nvGrpSpPr>
          <p:cNvPr id="46091" name="Group 104"/>
          <p:cNvGrpSpPr>
            <a:grpSpLocks/>
          </p:cNvGrpSpPr>
          <p:nvPr/>
        </p:nvGrpSpPr>
        <p:grpSpPr bwMode="auto">
          <a:xfrm>
            <a:off x="3152775" y="3114675"/>
            <a:ext cx="4554538" cy="504825"/>
            <a:chOff x="1986" y="1962"/>
            <a:chExt cx="2869" cy="318"/>
          </a:xfrm>
        </p:grpSpPr>
        <p:sp>
          <p:nvSpPr>
            <p:cNvPr id="46146" name="Freeform 99"/>
            <p:cNvSpPr>
              <a:spLocks/>
            </p:cNvSpPr>
            <p:nvPr/>
          </p:nvSpPr>
          <p:spPr bwMode="auto">
            <a:xfrm>
              <a:off x="1986" y="2253"/>
              <a:ext cx="61" cy="27"/>
            </a:xfrm>
            <a:custGeom>
              <a:avLst/>
              <a:gdLst>
                <a:gd name="T0" fmla="*/ 0 w 61"/>
                <a:gd name="T1" fmla="*/ 12 h 27"/>
                <a:gd name="T2" fmla="*/ 30 w 61"/>
                <a:gd name="T3" fmla="*/ 0 h 27"/>
                <a:gd name="T4" fmla="*/ 61 w 61"/>
                <a:gd name="T5" fmla="*/ 12 h 27"/>
                <a:gd name="T6" fmla="*/ 30 w 61"/>
                <a:gd name="T7" fmla="*/ 27 h 27"/>
                <a:gd name="T8" fmla="*/ 0 w 61"/>
                <a:gd name="T9" fmla="*/ 12 h 2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27">
                  <a:moveTo>
                    <a:pt x="0" y="12"/>
                  </a:moveTo>
                  <a:lnTo>
                    <a:pt x="30" y="0"/>
                  </a:lnTo>
                  <a:lnTo>
                    <a:pt x="61" y="12"/>
                  </a:lnTo>
                  <a:lnTo>
                    <a:pt x="30" y="27"/>
                  </a:lnTo>
                  <a:lnTo>
                    <a:pt x="0" y="12"/>
                  </a:lnTo>
                  <a:close/>
                </a:path>
              </a:pathLst>
            </a:custGeom>
            <a:solidFill>
              <a:srgbClr val="FF00CC"/>
            </a:solidFill>
            <a:ln w="6350">
              <a:solidFill>
                <a:srgbClr val="FF00CC"/>
              </a:solidFill>
              <a:prstDash val="solid"/>
              <a:round/>
              <a:headEnd/>
              <a:tailEnd/>
            </a:ln>
          </p:spPr>
          <p:txBody>
            <a:bodyPr/>
            <a:lstStyle/>
            <a:p>
              <a:endParaRPr lang="bg-BG" dirty="0"/>
            </a:p>
          </p:txBody>
        </p:sp>
        <p:sp>
          <p:nvSpPr>
            <p:cNvPr id="46147" name="Freeform 100"/>
            <p:cNvSpPr>
              <a:spLocks/>
            </p:cNvSpPr>
            <p:nvPr/>
          </p:nvSpPr>
          <p:spPr bwMode="auto">
            <a:xfrm>
              <a:off x="2684" y="2051"/>
              <a:ext cx="61" cy="27"/>
            </a:xfrm>
            <a:custGeom>
              <a:avLst/>
              <a:gdLst>
                <a:gd name="T0" fmla="*/ 0 w 61"/>
                <a:gd name="T1" fmla="*/ 12 h 27"/>
                <a:gd name="T2" fmla="*/ 31 w 61"/>
                <a:gd name="T3" fmla="*/ 0 h 27"/>
                <a:gd name="T4" fmla="*/ 61 w 61"/>
                <a:gd name="T5" fmla="*/ 12 h 27"/>
                <a:gd name="T6" fmla="*/ 31 w 61"/>
                <a:gd name="T7" fmla="*/ 27 h 27"/>
                <a:gd name="T8" fmla="*/ 0 w 61"/>
                <a:gd name="T9" fmla="*/ 12 h 2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27">
                  <a:moveTo>
                    <a:pt x="0" y="12"/>
                  </a:moveTo>
                  <a:lnTo>
                    <a:pt x="31" y="0"/>
                  </a:lnTo>
                  <a:lnTo>
                    <a:pt x="61" y="12"/>
                  </a:lnTo>
                  <a:lnTo>
                    <a:pt x="31" y="27"/>
                  </a:lnTo>
                  <a:lnTo>
                    <a:pt x="0" y="12"/>
                  </a:lnTo>
                  <a:close/>
                </a:path>
              </a:pathLst>
            </a:custGeom>
            <a:solidFill>
              <a:srgbClr val="FF00CC"/>
            </a:solidFill>
            <a:ln w="6350">
              <a:solidFill>
                <a:srgbClr val="FF00CC"/>
              </a:solidFill>
              <a:prstDash val="solid"/>
              <a:round/>
              <a:headEnd/>
              <a:tailEnd/>
            </a:ln>
          </p:spPr>
          <p:txBody>
            <a:bodyPr/>
            <a:lstStyle/>
            <a:p>
              <a:endParaRPr lang="bg-BG" dirty="0"/>
            </a:p>
          </p:txBody>
        </p:sp>
        <p:sp>
          <p:nvSpPr>
            <p:cNvPr id="46148" name="Freeform 101"/>
            <p:cNvSpPr>
              <a:spLocks/>
            </p:cNvSpPr>
            <p:nvPr/>
          </p:nvSpPr>
          <p:spPr bwMode="auto">
            <a:xfrm>
              <a:off x="3391" y="1987"/>
              <a:ext cx="61" cy="28"/>
            </a:xfrm>
            <a:custGeom>
              <a:avLst/>
              <a:gdLst>
                <a:gd name="T0" fmla="*/ 0 w 61"/>
                <a:gd name="T1" fmla="*/ 13 h 28"/>
                <a:gd name="T2" fmla="*/ 30 w 61"/>
                <a:gd name="T3" fmla="*/ 0 h 28"/>
                <a:gd name="T4" fmla="*/ 61 w 61"/>
                <a:gd name="T5" fmla="*/ 13 h 28"/>
                <a:gd name="T6" fmla="*/ 30 w 61"/>
                <a:gd name="T7" fmla="*/ 28 h 28"/>
                <a:gd name="T8" fmla="*/ 0 w 61"/>
                <a:gd name="T9" fmla="*/ 13 h 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28">
                  <a:moveTo>
                    <a:pt x="0" y="13"/>
                  </a:moveTo>
                  <a:lnTo>
                    <a:pt x="30" y="0"/>
                  </a:lnTo>
                  <a:lnTo>
                    <a:pt x="61" y="13"/>
                  </a:lnTo>
                  <a:lnTo>
                    <a:pt x="30" y="28"/>
                  </a:lnTo>
                  <a:lnTo>
                    <a:pt x="0" y="13"/>
                  </a:lnTo>
                  <a:close/>
                </a:path>
              </a:pathLst>
            </a:custGeom>
            <a:solidFill>
              <a:srgbClr val="FF00CC"/>
            </a:solidFill>
            <a:ln w="6350">
              <a:solidFill>
                <a:srgbClr val="FF00CC"/>
              </a:solidFill>
              <a:prstDash val="solid"/>
              <a:round/>
              <a:headEnd/>
              <a:tailEnd/>
            </a:ln>
          </p:spPr>
          <p:txBody>
            <a:bodyPr/>
            <a:lstStyle/>
            <a:p>
              <a:endParaRPr lang="bg-BG" dirty="0"/>
            </a:p>
          </p:txBody>
        </p:sp>
        <p:sp>
          <p:nvSpPr>
            <p:cNvPr id="46149" name="Freeform 102"/>
            <p:cNvSpPr>
              <a:spLocks/>
            </p:cNvSpPr>
            <p:nvPr/>
          </p:nvSpPr>
          <p:spPr bwMode="auto">
            <a:xfrm>
              <a:off x="4091" y="1966"/>
              <a:ext cx="62" cy="27"/>
            </a:xfrm>
            <a:custGeom>
              <a:avLst/>
              <a:gdLst>
                <a:gd name="T0" fmla="*/ 0 w 62"/>
                <a:gd name="T1" fmla="*/ 12 h 27"/>
                <a:gd name="T2" fmla="*/ 31 w 62"/>
                <a:gd name="T3" fmla="*/ 0 h 27"/>
                <a:gd name="T4" fmla="*/ 62 w 62"/>
                <a:gd name="T5" fmla="*/ 12 h 27"/>
                <a:gd name="T6" fmla="*/ 31 w 62"/>
                <a:gd name="T7" fmla="*/ 27 h 27"/>
                <a:gd name="T8" fmla="*/ 0 w 62"/>
                <a:gd name="T9" fmla="*/ 12 h 2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 h="27">
                  <a:moveTo>
                    <a:pt x="0" y="12"/>
                  </a:moveTo>
                  <a:lnTo>
                    <a:pt x="31" y="0"/>
                  </a:lnTo>
                  <a:lnTo>
                    <a:pt x="62" y="12"/>
                  </a:lnTo>
                  <a:lnTo>
                    <a:pt x="31" y="27"/>
                  </a:lnTo>
                  <a:lnTo>
                    <a:pt x="0" y="12"/>
                  </a:lnTo>
                  <a:close/>
                </a:path>
              </a:pathLst>
            </a:custGeom>
            <a:solidFill>
              <a:srgbClr val="FF00CC"/>
            </a:solidFill>
            <a:ln w="6350">
              <a:solidFill>
                <a:srgbClr val="FF00CC"/>
              </a:solidFill>
              <a:prstDash val="solid"/>
              <a:round/>
              <a:headEnd/>
              <a:tailEnd/>
            </a:ln>
          </p:spPr>
          <p:txBody>
            <a:bodyPr/>
            <a:lstStyle/>
            <a:p>
              <a:endParaRPr lang="bg-BG" dirty="0"/>
            </a:p>
          </p:txBody>
        </p:sp>
        <p:sp>
          <p:nvSpPr>
            <p:cNvPr id="46150" name="Freeform 103"/>
            <p:cNvSpPr>
              <a:spLocks/>
            </p:cNvSpPr>
            <p:nvPr/>
          </p:nvSpPr>
          <p:spPr bwMode="auto">
            <a:xfrm>
              <a:off x="4794" y="1962"/>
              <a:ext cx="61" cy="27"/>
            </a:xfrm>
            <a:custGeom>
              <a:avLst/>
              <a:gdLst>
                <a:gd name="T0" fmla="*/ 0 w 61"/>
                <a:gd name="T1" fmla="*/ 13 h 27"/>
                <a:gd name="T2" fmla="*/ 31 w 61"/>
                <a:gd name="T3" fmla="*/ 0 h 27"/>
                <a:gd name="T4" fmla="*/ 61 w 61"/>
                <a:gd name="T5" fmla="*/ 13 h 27"/>
                <a:gd name="T6" fmla="*/ 31 w 61"/>
                <a:gd name="T7" fmla="*/ 27 h 27"/>
                <a:gd name="T8" fmla="*/ 0 w 61"/>
                <a:gd name="T9" fmla="*/ 13 h 2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27">
                  <a:moveTo>
                    <a:pt x="0" y="13"/>
                  </a:moveTo>
                  <a:lnTo>
                    <a:pt x="31" y="0"/>
                  </a:lnTo>
                  <a:lnTo>
                    <a:pt x="61" y="13"/>
                  </a:lnTo>
                  <a:lnTo>
                    <a:pt x="31" y="27"/>
                  </a:lnTo>
                  <a:lnTo>
                    <a:pt x="0" y="13"/>
                  </a:lnTo>
                  <a:close/>
                </a:path>
              </a:pathLst>
            </a:custGeom>
            <a:solidFill>
              <a:srgbClr val="FF00CC"/>
            </a:solidFill>
            <a:ln w="6350">
              <a:solidFill>
                <a:srgbClr val="FF00CC"/>
              </a:solidFill>
              <a:prstDash val="solid"/>
              <a:round/>
              <a:headEnd/>
              <a:tailEnd/>
            </a:ln>
          </p:spPr>
          <p:txBody>
            <a:bodyPr/>
            <a:lstStyle/>
            <a:p>
              <a:endParaRPr lang="bg-BG" dirty="0"/>
            </a:p>
          </p:txBody>
        </p:sp>
      </p:grpSp>
      <p:grpSp>
        <p:nvGrpSpPr>
          <p:cNvPr id="46092" name="Group 110"/>
          <p:cNvGrpSpPr>
            <a:grpSpLocks/>
          </p:cNvGrpSpPr>
          <p:nvPr/>
        </p:nvGrpSpPr>
        <p:grpSpPr bwMode="auto">
          <a:xfrm>
            <a:off x="3144838" y="2917825"/>
            <a:ext cx="4562475" cy="314325"/>
            <a:chOff x="1981" y="1838"/>
            <a:chExt cx="2874" cy="198"/>
          </a:xfrm>
        </p:grpSpPr>
        <p:sp>
          <p:nvSpPr>
            <p:cNvPr id="46141" name="Rectangle 105"/>
            <p:cNvSpPr>
              <a:spLocks noChangeArrowheads="1"/>
            </p:cNvSpPr>
            <p:nvPr/>
          </p:nvSpPr>
          <p:spPr bwMode="auto">
            <a:xfrm>
              <a:off x="1981" y="1978"/>
              <a:ext cx="66" cy="58"/>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42" name="Rectangle 106"/>
            <p:cNvSpPr>
              <a:spLocks noChangeArrowheads="1"/>
            </p:cNvSpPr>
            <p:nvPr/>
          </p:nvSpPr>
          <p:spPr bwMode="auto">
            <a:xfrm>
              <a:off x="2684" y="1859"/>
              <a:ext cx="65" cy="58"/>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43" name="Rectangle 107"/>
            <p:cNvSpPr>
              <a:spLocks noChangeArrowheads="1"/>
            </p:cNvSpPr>
            <p:nvPr/>
          </p:nvSpPr>
          <p:spPr bwMode="auto">
            <a:xfrm>
              <a:off x="3385" y="1838"/>
              <a:ext cx="65" cy="57"/>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44" name="Rectangle 108"/>
            <p:cNvSpPr>
              <a:spLocks noChangeArrowheads="1"/>
            </p:cNvSpPr>
            <p:nvPr/>
          </p:nvSpPr>
          <p:spPr bwMode="auto">
            <a:xfrm>
              <a:off x="4089" y="1841"/>
              <a:ext cx="66" cy="58"/>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45" name="Rectangle 109"/>
            <p:cNvSpPr>
              <a:spLocks noChangeArrowheads="1"/>
            </p:cNvSpPr>
            <p:nvPr/>
          </p:nvSpPr>
          <p:spPr bwMode="auto">
            <a:xfrm>
              <a:off x="4790" y="1863"/>
              <a:ext cx="65" cy="58"/>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grpSp>
      <p:grpSp>
        <p:nvGrpSpPr>
          <p:cNvPr id="46093" name="Group 118"/>
          <p:cNvGrpSpPr>
            <a:grpSpLocks/>
          </p:cNvGrpSpPr>
          <p:nvPr/>
        </p:nvGrpSpPr>
        <p:grpSpPr bwMode="auto">
          <a:xfrm>
            <a:off x="2925763" y="2965450"/>
            <a:ext cx="5448300" cy="615950"/>
            <a:chOff x="1843" y="1868"/>
            <a:chExt cx="3432" cy="388"/>
          </a:xfrm>
        </p:grpSpPr>
        <p:sp>
          <p:nvSpPr>
            <p:cNvPr id="46134" name="Freeform 111"/>
            <p:cNvSpPr>
              <a:spLocks/>
            </p:cNvSpPr>
            <p:nvPr/>
          </p:nvSpPr>
          <p:spPr bwMode="auto">
            <a:xfrm>
              <a:off x="1843" y="2202"/>
              <a:ext cx="61" cy="54"/>
            </a:xfrm>
            <a:custGeom>
              <a:avLst/>
              <a:gdLst>
                <a:gd name="T0" fmla="*/ 31 w 61"/>
                <a:gd name="T1" fmla="*/ 0 h 54"/>
                <a:gd name="T2" fmla="*/ 61 w 61"/>
                <a:gd name="T3" fmla="*/ 27 h 54"/>
                <a:gd name="T4" fmla="*/ 31 w 61"/>
                <a:gd name="T5" fmla="*/ 54 h 54"/>
                <a:gd name="T6" fmla="*/ 0 w 61"/>
                <a:gd name="T7" fmla="*/ 27 h 54"/>
                <a:gd name="T8" fmla="*/ 31 w 61"/>
                <a:gd name="T9" fmla="*/ 0 h 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54">
                  <a:moveTo>
                    <a:pt x="31" y="0"/>
                  </a:moveTo>
                  <a:lnTo>
                    <a:pt x="61" y="27"/>
                  </a:lnTo>
                  <a:lnTo>
                    <a:pt x="31" y="54"/>
                  </a:lnTo>
                  <a:lnTo>
                    <a:pt x="0" y="27"/>
                  </a:lnTo>
                  <a:lnTo>
                    <a:pt x="31" y="0"/>
                  </a:lnTo>
                  <a:close/>
                </a:path>
              </a:pathLst>
            </a:custGeom>
            <a:solidFill>
              <a:srgbClr val="FFAA80"/>
            </a:solidFill>
            <a:ln w="6350">
              <a:solidFill>
                <a:srgbClr val="FFAA80"/>
              </a:solidFill>
              <a:prstDash val="solid"/>
              <a:round/>
              <a:headEnd/>
              <a:tailEnd/>
            </a:ln>
          </p:spPr>
          <p:txBody>
            <a:bodyPr/>
            <a:lstStyle/>
            <a:p>
              <a:endParaRPr lang="bg-BG" dirty="0"/>
            </a:p>
          </p:txBody>
        </p:sp>
        <p:sp>
          <p:nvSpPr>
            <p:cNvPr id="46135" name="Freeform 112"/>
            <p:cNvSpPr>
              <a:spLocks/>
            </p:cNvSpPr>
            <p:nvPr/>
          </p:nvSpPr>
          <p:spPr bwMode="auto">
            <a:xfrm>
              <a:off x="2405" y="1989"/>
              <a:ext cx="61" cy="54"/>
            </a:xfrm>
            <a:custGeom>
              <a:avLst/>
              <a:gdLst>
                <a:gd name="T0" fmla="*/ 31 w 61"/>
                <a:gd name="T1" fmla="*/ 0 h 54"/>
                <a:gd name="T2" fmla="*/ 61 w 61"/>
                <a:gd name="T3" fmla="*/ 27 h 54"/>
                <a:gd name="T4" fmla="*/ 31 w 61"/>
                <a:gd name="T5" fmla="*/ 54 h 54"/>
                <a:gd name="T6" fmla="*/ 0 w 61"/>
                <a:gd name="T7" fmla="*/ 27 h 54"/>
                <a:gd name="T8" fmla="*/ 31 w 61"/>
                <a:gd name="T9" fmla="*/ 0 h 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54">
                  <a:moveTo>
                    <a:pt x="31" y="0"/>
                  </a:moveTo>
                  <a:lnTo>
                    <a:pt x="61" y="27"/>
                  </a:lnTo>
                  <a:lnTo>
                    <a:pt x="31" y="54"/>
                  </a:lnTo>
                  <a:lnTo>
                    <a:pt x="0" y="27"/>
                  </a:lnTo>
                  <a:lnTo>
                    <a:pt x="31" y="0"/>
                  </a:lnTo>
                  <a:close/>
                </a:path>
              </a:pathLst>
            </a:custGeom>
            <a:solidFill>
              <a:srgbClr val="FFAA80"/>
            </a:solidFill>
            <a:ln w="6350">
              <a:solidFill>
                <a:srgbClr val="FFAA80"/>
              </a:solidFill>
              <a:prstDash val="solid"/>
              <a:round/>
              <a:headEnd/>
              <a:tailEnd/>
            </a:ln>
          </p:spPr>
          <p:txBody>
            <a:bodyPr/>
            <a:lstStyle/>
            <a:p>
              <a:endParaRPr lang="bg-BG" dirty="0"/>
            </a:p>
          </p:txBody>
        </p:sp>
        <p:sp>
          <p:nvSpPr>
            <p:cNvPr id="46136" name="Freeform 113"/>
            <p:cNvSpPr>
              <a:spLocks/>
            </p:cNvSpPr>
            <p:nvPr/>
          </p:nvSpPr>
          <p:spPr bwMode="auto">
            <a:xfrm>
              <a:off x="2965" y="1913"/>
              <a:ext cx="61" cy="55"/>
            </a:xfrm>
            <a:custGeom>
              <a:avLst/>
              <a:gdLst>
                <a:gd name="T0" fmla="*/ 31 w 61"/>
                <a:gd name="T1" fmla="*/ 0 h 55"/>
                <a:gd name="T2" fmla="*/ 61 w 61"/>
                <a:gd name="T3" fmla="*/ 28 h 55"/>
                <a:gd name="T4" fmla="*/ 31 w 61"/>
                <a:gd name="T5" fmla="*/ 55 h 55"/>
                <a:gd name="T6" fmla="*/ 0 w 61"/>
                <a:gd name="T7" fmla="*/ 28 h 55"/>
                <a:gd name="T8" fmla="*/ 31 w 61"/>
                <a:gd name="T9" fmla="*/ 0 h 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55">
                  <a:moveTo>
                    <a:pt x="31" y="0"/>
                  </a:moveTo>
                  <a:lnTo>
                    <a:pt x="61" y="28"/>
                  </a:lnTo>
                  <a:lnTo>
                    <a:pt x="31" y="55"/>
                  </a:lnTo>
                  <a:lnTo>
                    <a:pt x="0" y="28"/>
                  </a:lnTo>
                  <a:lnTo>
                    <a:pt x="31" y="0"/>
                  </a:lnTo>
                  <a:close/>
                </a:path>
              </a:pathLst>
            </a:custGeom>
            <a:solidFill>
              <a:srgbClr val="FFAA80"/>
            </a:solidFill>
            <a:ln w="6350">
              <a:solidFill>
                <a:srgbClr val="FFAA80"/>
              </a:solidFill>
              <a:prstDash val="solid"/>
              <a:round/>
              <a:headEnd/>
              <a:tailEnd/>
            </a:ln>
          </p:spPr>
          <p:txBody>
            <a:bodyPr/>
            <a:lstStyle/>
            <a:p>
              <a:endParaRPr lang="bg-BG" dirty="0"/>
            </a:p>
          </p:txBody>
        </p:sp>
        <p:sp>
          <p:nvSpPr>
            <p:cNvPr id="46137" name="Freeform 114"/>
            <p:cNvSpPr>
              <a:spLocks/>
            </p:cNvSpPr>
            <p:nvPr/>
          </p:nvSpPr>
          <p:spPr bwMode="auto">
            <a:xfrm>
              <a:off x="3529" y="1883"/>
              <a:ext cx="61" cy="54"/>
            </a:xfrm>
            <a:custGeom>
              <a:avLst/>
              <a:gdLst>
                <a:gd name="T0" fmla="*/ 31 w 61"/>
                <a:gd name="T1" fmla="*/ 0 h 54"/>
                <a:gd name="T2" fmla="*/ 61 w 61"/>
                <a:gd name="T3" fmla="*/ 27 h 54"/>
                <a:gd name="T4" fmla="*/ 31 w 61"/>
                <a:gd name="T5" fmla="*/ 54 h 54"/>
                <a:gd name="T6" fmla="*/ 0 w 61"/>
                <a:gd name="T7" fmla="*/ 27 h 54"/>
                <a:gd name="T8" fmla="*/ 31 w 61"/>
                <a:gd name="T9" fmla="*/ 0 h 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54">
                  <a:moveTo>
                    <a:pt x="31" y="0"/>
                  </a:moveTo>
                  <a:lnTo>
                    <a:pt x="61" y="27"/>
                  </a:lnTo>
                  <a:lnTo>
                    <a:pt x="31" y="54"/>
                  </a:lnTo>
                  <a:lnTo>
                    <a:pt x="0" y="27"/>
                  </a:lnTo>
                  <a:lnTo>
                    <a:pt x="31" y="0"/>
                  </a:lnTo>
                  <a:close/>
                </a:path>
              </a:pathLst>
            </a:custGeom>
            <a:solidFill>
              <a:srgbClr val="FFAA80"/>
            </a:solidFill>
            <a:ln w="6350">
              <a:solidFill>
                <a:srgbClr val="FFAA80"/>
              </a:solidFill>
              <a:prstDash val="solid"/>
              <a:round/>
              <a:headEnd/>
              <a:tailEnd/>
            </a:ln>
          </p:spPr>
          <p:txBody>
            <a:bodyPr/>
            <a:lstStyle/>
            <a:p>
              <a:endParaRPr lang="bg-BG" dirty="0"/>
            </a:p>
          </p:txBody>
        </p:sp>
        <p:sp>
          <p:nvSpPr>
            <p:cNvPr id="46138" name="Freeform 115"/>
            <p:cNvSpPr>
              <a:spLocks/>
            </p:cNvSpPr>
            <p:nvPr/>
          </p:nvSpPr>
          <p:spPr bwMode="auto">
            <a:xfrm>
              <a:off x="4089" y="1870"/>
              <a:ext cx="61" cy="54"/>
            </a:xfrm>
            <a:custGeom>
              <a:avLst/>
              <a:gdLst>
                <a:gd name="T0" fmla="*/ 31 w 61"/>
                <a:gd name="T1" fmla="*/ 0 h 54"/>
                <a:gd name="T2" fmla="*/ 61 w 61"/>
                <a:gd name="T3" fmla="*/ 27 h 54"/>
                <a:gd name="T4" fmla="*/ 31 w 61"/>
                <a:gd name="T5" fmla="*/ 54 h 54"/>
                <a:gd name="T6" fmla="*/ 0 w 61"/>
                <a:gd name="T7" fmla="*/ 27 h 54"/>
                <a:gd name="T8" fmla="*/ 31 w 61"/>
                <a:gd name="T9" fmla="*/ 0 h 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54">
                  <a:moveTo>
                    <a:pt x="31" y="0"/>
                  </a:moveTo>
                  <a:lnTo>
                    <a:pt x="61" y="27"/>
                  </a:lnTo>
                  <a:lnTo>
                    <a:pt x="31" y="54"/>
                  </a:lnTo>
                  <a:lnTo>
                    <a:pt x="0" y="27"/>
                  </a:lnTo>
                  <a:lnTo>
                    <a:pt x="31" y="0"/>
                  </a:lnTo>
                  <a:close/>
                </a:path>
              </a:pathLst>
            </a:custGeom>
            <a:solidFill>
              <a:srgbClr val="FFAA80"/>
            </a:solidFill>
            <a:ln w="6350">
              <a:solidFill>
                <a:srgbClr val="FFAA80"/>
              </a:solidFill>
              <a:prstDash val="solid"/>
              <a:round/>
              <a:headEnd/>
              <a:tailEnd/>
            </a:ln>
          </p:spPr>
          <p:txBody>
            <a:bodyPr/>
            <a:lstStyle/>
            <a:p>
              <a:endParaRPr lang="bg-BG" dirty="0"/>
            </a:p>
          </p:txBody>
        </p:sp>
        <p:sp>
          <p:nvSpPr>
            <p:cNvPr id="46139" name="Freeform 116"/>
            <p:cNvSpPr>
              <a:spLocks/>
            </p:cNvSpPr>
            <p:nvPr/>
          </p:nvSpPr>
          <p:spPr bwMode="auto">
            <a:xfrm>
              <a:off x="4658" y="1868"/>
              <a:ext cx="61" cy="54"/>
            </a:xfrm>
            <a:custGeom>
              <a:avLst/>
              <a:gdLst>
                <a:gd name="T0" fmla="*/ 30 w 61"/>
                <a:gd name="T1" fmla="*/ 0 h 54"/>
                <a:gd name="T2" fmla="*/ 61 w 61"/>
                <a:gd name="T3" fmla="*/ 27 h 54"/>
                <a:gd name="T4" fmla="*/ 30 w 61"/>
                <a:gd name="T5" fmla="*/ 54 h 54"/>
                <a:gd name="T6" fmla="*/ 0 w 61"/>
                <a:gd name="T7" fmla="*/ 27 h 54"/>
                <a:gd name="T8" fmla="*/ 30 w 61"/>
                <a:gd name="T9" fmla="*/ 0 h 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54">
                  <a:moveTo>
                    <a:pt x="30" y="0"/>
                  </a:moveTo>
                  <a:lnTo>
                    <a:pt x="61" y="27"/>
                  </a:lnTo>
                  <a:lnTo>
                    <a:pt x="30" y="54"/>
                  </a:lnTo>
                  <a:lnTo>
                    <a:pt x="0" y="27"/>
                  </a:lnTo>
                  <a:lnTo>
                    <a:pt x="30" y="0"/>
                  </a:lnTo>
                  <a:close/>
                </a:path>
              </a:pathLst>
            </a:custGeom>
            <a:solidFill>
              <a:srgbClr val="FFAA80"/>
            </a:solidFill>
            <a:ln w="6350">
              <a:solidFill>
                <a:srgbClr val="FFAA80"/>
              </a:solidFill>
              <a:prstDash val="solid"/>
              <a:round/>
              <a:headEnd/>
              <a:tailEnd/>
            </a:ln>
          </p:spPr>
          <p:txBody>
            <a:bodyPr/>
            <a:lstStyle/>
            <a:p>
              <a:endParaRPr lang="bg-BG" dirty="0"/>
            </a:p>
          </p:txBody>
        </p:sp>
        <p:sp>
          <p:nvSpPr>
            <p:cNvPr id="46140" name="Freeform 117"/>
            <p:cNvSpPr>
              <a:spLocks/>
            </p:cNvSpPr>
            <p:nvPr/>
          </p:nvSpPr>
          <p:spPr bwMode="auto">
            <a:xfrm>
              <a:off x="5214" y="1870"/>
              <a:ext cx="61" cy="54"/>
            </a:xfrm>
            <a:custGeom>
              <a:avLst/>
              <a:gdLst>
                <a:gd name="T0" fmla="*/ 30 w 61"/>
                <a:gd name="T1" fmla="*/ 0 h 54"/>
                <a:gd name="T2" fmla="*/ 61 w 61"/>
                <a:gd name="T3" fmla="*/ 27 h 54"/>
                <a:gd name="T4" fmla="*/ 30 w 61"/>
                <a:gd name="T5" fmla="*/ 54 h 54"/>
                <a:gd name="T6" fmla="*/ 0 w 61"/>
                <a:gd name="T7" fmla="*/ 27 h 54"/>
                <a:gd name="T8" fmla="*/ 30 w 61"/>
                <a:gd name="T9" fmla="*/ 0 h 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54">
                  <a:moveTo>
                    <a:pt x="30" y="0"/>
                  </a:moveTo>
                  <a:lnTo>
                    <a:pt x="61" y="27"/>
                  </a:lnTo>
                  <a:lnTo>
                    <a:pt x="30" y="54"/>
                  </a:lnTo>
                  <a:lnTo>
                    <a:pt x="0" y="27"/>
                  </a:lnTo>
                  <a:lnTo>
                    <a:pt x="30" y="0"/>
                  </a:lnTo>
                  <a:close/>
                </a:path>
              </a:pathLst>
            </a:custGeom>
            <a:solidFill>
              <a:srgbClr val="FFAA80"/>
            </a:solidFill>
            <a:ln w="6350">
              <a:solidFill>
                <a:srgbClr val="FFAA80"/>
              </a:solidFill>
              <a:prstDash val="solid"/>
              <a:round/>
              <a:headEnd/>
              <a:tailEnd/>
            </a:ln>
          </p:spPr>
          <p:txBody>
            <a:bodyPr/>
            <a:lstStyle/>
            <a:p>
              <a:endParaRPr lang="bg-BG" dirty="0"/>
            </a:p>
          </p:txBody>
        </p:sp>
      </p:grpSp>
      <p:grpSp>
        <p:nvGrpSpPr>
          <p:cNvPr id="46094" name="Group 123"/>
          <p:cNvGrpSpPr>
            <a:grpSpLocks/>
          </p:cNvGrpSpPr>
          <p:nvPr/>
        </p:nvGrpSpPr>
        <p:grpSpPr bwMode="auto">
          <a:xfrm>
            <a:off x="3471863" y="2992438"/>
            <a:ext cx="4257675" cy="377825"/>
            <a:chOff x="2187" y="1885"/>
            <a:chExt cx="2682" cy="238"/>
          </a:xfrm>
        </p:grpSpPr>
        <p:sp>
          <p:nvSpPr>
            <p:cNvPr id="46130" name="Freeform 119"/>
            <p:cNvSpPr>
              <a:spLocks/>
            </p:cNvSpPr>
            <p:nvPr/>
          </p:nvSpPr>
          <p:spPr bwMode="auto">
            <a:xfrm>
              <a:off x="2187" y="2069"/>
              <a:ext cx="61" cy="54"/>
            </a:xfrm>
            <a:custGeom>
              <a:avLst/>
              <a:gdLst>
                <a:gd name="T0" fmla="*/ 0 w 61"/>
                <a:gd name="T1" fmla="*/ 0 h 54"/>
                <a:gd name="T2" fmla="*/ 61 w 61"/>
                <a:gd name="T3" fmla="*/ 0 h 54"/>
                <a:gd name="T4" fmla="*/ 0 w 61"/>
                <a:gd name="T5" fmla="*/ 54 h 54"/>
                <a:gd name="T6" fmla="*/ 61 w 61"/>
                <a:gd name="T7" fmla="*/ 54 h 54"/>
                <a:gd name="T8" fmla="*/ 0 w 61"/>
                <a:gd name="T9" fmla="*/ 0 h 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54">
                  <a:moveTo>
                    <a:pt x="0" y="0"/>
                  </a:moveTo>
                  <a:lnTo>
                    <a:pt x="61" y="0"/>
                  </a:lnTo>
                  <a:lnTo>
                    <a:pt x="0" y="54"/>
                  </a:lnTo>
                  <a:lnTo>
                    <a:pt x="61" y="54"/>
                  </a:lnTo>
                  <a:lnTo>
                    <a:pt x="0" y="0"/>
                  </a:lnTo>
                  <a:close/>
                </a:path>
              </a:pathLst>
            </a:custGeom>
            <a:solidFill>
              <a:srgbClr val="FF0000"/>
            </a:solidFill>
            <a:ln w="6350">
              <a:solidFill>
                <a:srgbClr val="FF0000"/>
              </a:solidFill>
              <a:prstDash val="solid"/>
              <a:round/>
              <a:headEnd/>
              <a:tailEnd/>
            </a:ln>
          </p:spPr>
          <p:txBody>
            <a:bodyPr/>
            <a:lstStyle/>
            <a:p>
              <a:endParaRPr lang="bg-BG" dirty="0"/>
            </a:p>
          </p:txBody>
        </p:sp>
        <p:sp>
          <p:nvSpPr>
            <p:cNvPr id="46131" name="Freeform 120"/>
            <p:cNvSpPr>
              <a:spLocks/>
            </p:cNvSpPr>
            <p:nvPr/>
          </p:nvSpPr>
          <p:spPr bwMode="auto">
            <a:xfrm>
              <a:off x="3059" y="1917"/>
              <a:ext cx="61" cy="54"/>
            </a:xfrm>
            <a:custGeom>
              <a:avLst/>
              <a:gdLst>
                <a:gd name="T0" fmla="*/ 0 w 61"/>
                <a:gd name="T1" fmla="*/ 0 h 54"/>
                <a:gd name="T2" fmla="*/ 61 w 61"/>
                <a:gd name="T3" fmla="*/ 0 h 54"/>
                <a:gd name="T4" fmla="*/ 0 w 61"/>
                <a:gd name="T5" fmla="*/ 54 h 54"/>
                <a:gd name="T6" fmla="*/ 61 w 61"/>
                <a:gd name="T7" fmla="*/ 54 h 54"/>
                <a:gd name="T8" fmla="*/ 0 w 61"/>
                <a:gd name="T9" fmla="*/ 0 h 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54">
                  <a:moveTo>
                    <a:pt x="0" y="0"/>
                  </a:moveTo>
                  <a:lnTo>
                    <a:pt x="61" y="0"/>
                  </a:lnTo>
                  <a:lnTo>
                    <a:pt x="0" y="54"/>
                  </a:lnTo>
                  <a:lnTo>
                    <a:pt x="61" y="54"/>
                  </a:lnTo>
                  <a:lnTo>
                    <a:pt x="0" y="0"/>
                  </a:lnTo>
                  <a:close/>
                </a:path>
              </a:pathLst>
            </a:custGeom>
            <a:solidFill>
              <a:srgbClr val="FF0000"/>
            </a:solidFill>
            <a:ln w="6350">
              <a:solidFill>
                <a:srgbClr val="FF0000"/>
              </a:solidFill>
              <a:prstDash val="solid"/>
              <a:round/>
              <a:headEnd/>
              <a:tailEnd/>
            </a:ln>
          </p:spPr>
          <p:txBody>
            <a:bodyPr/>
            <a:lstStyle/>
            <a:p>
              <a:endParaRPr lang="bg-BG" dirty="0"/>
            </a:p>
          </p:txBody>
        </p:sp>
        <p:sp>
          <p:nvSpPr>
            <p:cNvPr id="46132" name="Freeform 121"/>
            <p:cNvSpPr>
              <a:spLocks/>
            </p:cNvSpPr>
            <p:nvPr/>
          </p:nvSpPr>
          <p:spPr bwMode="auto">
            <a:xfrm>
              <a:off x="3935" y="1888"/>
              <a:ext cx="61" cy="54"/>
            </a:xfrm>
            <a:custGeom>
              <a:avLst/>
              <a:gdLst>
                <a:gd name="T0" fmla="*/ 0 w 61"/>
                <a:gd name="T1" fmla="*/ 0 h 54"/>
                <a:gd name="T2" fmla="*/ 61 w 61"/>
                <a:gd name="T3" fmla="*/ 0 h 54"/>
                <a:gd name="T4" fmla="*/ 0 w 61"/>
                <a:gd name="T5" fmla="*/ 54 h 54"/>
                <a:gd name="T6" fmla="*/ 61 w 61"/>
                <a:gd name="T7" fmla="*/ 54 h 54"/>
                <a:gd name="T8" fmla="*/ 0 w 61"/>
                <a:gd name="T9" fmla="*/ 0 h 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54">
                  <a:moveTo>
                    <a:pt x="0" y="0"/>
                  </a:moveTo>
                  <a:lnTo>
                    <a:pt x="61" y="0"/>
                  </a:lnTo>
                  <a:lnTo>
                    <a:pt x="0" y="54"/>
                  </a:lnTo>
                  <a:lnTo>
                    <a:pt x="61" y="54"/>
                  </a:lnTo>
                  <a:lnTo>
                    <a:pt x="0" y="0"/>
                  </a:lnTo>
                  <a:close/>
                </a:path>
              </a:pathLst>
            </a:custGeom>
            <a:solidFill>
              <a:srgbClr val="FF0000"/>
            </a:solidFill>
            <a:ln w="6350">
              <a:solidFill>
                <a:srgbClr val="FF0000"/>
              </a:solidFill>
              <a:prstDash val="solid"/>
              <a:round/>
              <a:headEnd/>
              <a:tailEnd/>
            </a:ln>
          </p:spPr>
          <p:txBody>
            <a:bodyPr/>
            <a:lstStyle/>
            <a:p>
              <a:endParaRPr lang="bg-BG" dirty="0"/>
            </a:p>
          </p:txBody>
        </p:sp>
        <p:sp>
          <p:nvSpPr>
            <p:cNvPr id="46133" name="Freeform 122"/>
            <p:cNvSpPr>
              <a:spLocks/>
            </p:cNvSpPr>
            <p:nvPr/>
          </p:nvSpPr>
          <p:spPr bwMode="auto">
            <a:xfrm>
              <a:off x="4808" y="1885"/>
              <a:ext cx="61" cy="54"/>
            </a:xfrm>
            <a:custGeom>
              <a:avLst/>
              <a:gdLst>
                <a:gd name="T0" fmla="*/ 0 w 61"/>
                <a:gd name="T1" fmla="*/ 0 h 54"/>
                <a:gd name="T2" fmla="*/ 61 w 61"/>
                <a:gd name="T3" fmla="*/ 0 h 54"/>
                <a:gd name="T4" fmla="*/ 0 w 61"/>
                <a:gd name="T5" fmla="*/ 54 h 54"/>
                <a:gd name="T6" fmla="*/ 61 w 61"/>
                <a:gd name="T7" fmla="*/ 54 h 54"/>
                <a:gd name="T8" fmla="*/ 0 w 61"/>
                <a:gd name="T9" fmla="*/ 0 h 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1" h="54">
                  <a:moveTo>
                    <a:pt x="0" y="0"/>
                  </a:moveTo>
                  <a:lnTo>
                    <a:pt x="61" y="0"/>
                  </a:lnTo>
                  <a:lnTo>
                    <a:pt x="0" y="54"/>
                  </a:lnTo>
                  <a:lnTo>
                    <a:pt x="61" y="54"/>
                  </a:lnTo>
                  <a:lnTo>
                    <a:pt x="0" y="0"/>
                  </a:lnTo>
                  <a:close/>
                </a:path>
              </a:pathLst>
            </a:custGeom>
            <a:solidFill>
              <a:srgbClr val="FF0000"/>
            </a:solidFill>
            <a:ln w="6350">
              <a:solidFill>
                <a:srgbClr val="FF0000"/>
              </a:solidFill>
              <a:prstDash val="solid"/>
              <a:round/>
              <a:headEnd/>
              <a:tailEnd/>
            </a:ln>
          </p:spPr>
          <p:txBody>
            <a:bodyPr/>
            <a:lstStyle/>
            <a:p>
              <a:endParaRPr lang="bg-BG" dirty="0"/>
            </a:p>
          </p:txBody>
        </p:sp>
      </p:grpSp>
      <p:grpSp>
        <p:nvGrpSpPr>
          <p:cNvPr id="46095" name="Group 126"/>
          <p:cNvGrpSpPr>
            <a:grpSpLocks/>
          </p:cNvGrpSpPr>
          <p:nvPr/>
        </p:nvGrpSpPr>
        <p:grpSpPr bwMode="auto">
          <a:xfrm>
            <a:off x="2424113" y="2963863"/>
            <a:ext cx="6346825" cy="2792412"/>
            <a:chOff x="1527" y="1867"/>
            <a:chExt cx="3998" cy="1759"/>
          </a:xfrm>
        </p:grpSpPr>
        <p:sp>
          <p:nvSpPr>
            <p:cNvPr id="46128" name="Freeform 124"/>
            <p:cNvSpPr>
              <a:spLocks/>
            </p:cNvSpPr>
            <p:nvPr/>
          </p:nvSpPr>
          <p:spPr bwMode="auto">
            <a:xfrm>
              <a:off x="1527" y="1867"/>
              <a:ext cx="2059" cy="1759"/>
            </a:xfrm>
            <a:custGeom>
              <a:avLst/>
              <a:gdLst>
                <a:gd name="T0" fmla="*/ 29 w 2059"/>
                <a:gd name="T1" fmla="*/ 1575 h 1759"/>
                <a:gd name="T2" fmla="*/ 70 w 2059"/>
                <a:gd name="T3" fmla="*/ 1315 h 1759"/>
                <a:gd name="T4" fmla="*/ 112 w 2059"/>
                <a:gd name="T5" fmla="*/ 1088 h 1759"/>
                <a:gd name="T6" fmla="*/ 155 w 2059"/>
                <a:gd name="T7" fmla="*/ 893 h 1759"/>
                <a:gd name="T8" fmla="*/ 198 w 2059"/>
                <a:gd name="T9" fmla="*/ 725 h 1759"/>
                <a:gd name="T10" fmla="*/ 239 w 2059"/>
                <a:gd name="T11" fmla="*/ 584 h 1759"/>
                <a:gd name="T12" fmla="*/ 281 w 2059"/>
                <a:gd name="T13" fmla="*/ 465 h 1759"/>
                <a:gd name="T14" fmla="*/ 324 w 2059"/>
                <a:gd name="T15" fmla="*/ 368 h 1759"/>
                <a:gd name="T16" fmla="*/ 367 w 2059"/>
                <a:gd name="T17" fmla="*/ 290 h 1759"/>
                <a:gd name="T18" fmla="*/ 410 w 2059"/>
                <a:gd name="T19" fmla="*/ 225 h 1759"/>
                <a:gd name="T20" fmla="*/ 450 w 2059"/>
                <a:gd name="T21" fmla="*/ 175 h 1759"/>
                <a:gd name="T22" fmla="*/ 493 w 2059"/>
                <a:gd name="T23" fmla="*/ 135 h 1759"/>
                <a:gd name="T24" fmla="*/ 536 w 2059"/>
                <a:gd name="T25" fmla="*/ 104 h 1759"/>
                <a:gd name="T26" fmla="*/ 579 w 2059"/>
                <a:gd name="T27" fmla="*/ 79 h 1759"/>
                <a:gd name="T28" fmla="*/ 619 w 2059"/>
                <a:gd name="T29" fmla="*/ 61 h 1759"/>
                <a:gd name="T30" fmla="*/ 662 w 2059"/>
                <a:gd name="T31" fmla="*/ 46 h 1759"/>
                <a:gd name="T32" fmla="*/ 705 w 2059"/>
                <a:gd name="T33" fmla="*/ 37 h 1759"/>
                <a:gd name="T34" fmla="*/ 748 w 2059"/>
                <a:gd name="T35" fmla="*/ 28 h 1759"/>
                <a:gd name="T36" fmla="*/ 791 w 2059"/>
                <a:gd name="T37" fmla="*/ 23 h 1759"/>
                <a:gd name="T38" fmla="*/ 831 w 2059"/>
                <a:gd name="T39" fmla="*/ 19 h 1759"/>
                <a:gd name="T40" fmla="*/ 874 w 2059"/>
                <a:gd name="T41" fmla="*/ 18 h 1759"/>
                <a:gd name="T42" fmla="*/ 917 w 2059"/>
                <a:gd name="T43" fmla="*/ 14 h 1759"/>
                <a:gd name="T44" fmla="*/ 960 w 2059"/>
                <a:gd name="T45" fmla="*/ 14 h 1759"/>
                <a:gd name="T46" fmla="*/ 1000 w 2059"/>
                <a:gd name="T47" fmla="*/ 12 h 1759"/>
                <a:gd name="T48" fmla="*/ 1043 w 2059"/>
                <a:gd name="T49" fmla="*/ 12 h 1759"/>
                <a:gd name="T50" fmla="*/ 1086 w 2059"/>
                <a:gd name="T51" fmla="*/ 10 h 1759"/>
                <a:gd name="T52" fmla="*/ 1129 w 2059"/>
                <a:gd name="T53" fmla="*/ 10 h 1759"/>
                <a:gd name="T54" fmla="*/ 1171 w 2059"/>
                <a:gd name="T55" fmla="*/ 10 h 1759"/>
                <a:gd name="T56" fmla="*/ 1212 w 2059"/>
                <a:gd name="T57" fmla="*/ 10 h 1759"/>
                <a:gd name="T58" fmla="*/ 1255 w 2059"/>
                <a:gd name="T59" fmla="*/ 10 h 1759"/>
                <a:gd name="T60" fmla="*/ 1298 w 2059"/>
                <a:gd name="T61" fmla="*/ 10 h 1759"/>
                <a:gd name="T62" fmla="*/ 1340 w 2059"/>
                <a:gd name="T63" fmla="*/ 10 h 1759"/>
                <a:gd name="T64" fmla="*/ 1381 w 2059"/>
                <a:gd name="T65" fmla="*/ 10 h 1759"/>
                <a:gd name="T66" fmla="*/ 1424 w 2059"/>
                <a:gd name="T67" fmla="*/ 10 h 1759"/>
                <a:gd name="T68" fmla="*/ 1467 w 2059"/>
                <a:gd name="T69" fmla="*/ 10 h 1759"/>
                <a:gd name="T70" fmla="*/ 1509 w 2059"/>
                <a:gd name="T71" fmla="*/ 10 h 1759"/>
                <a:gd name="T72" fmla="*/ 1552 w 2059"/>
                <a:gd name="T73" fmla="*/ 10 h 1759"/>
                <a:gd name="T74" fmla="*/ 1593 w 2059"/>
                <a:gd name="T75" fmla="*/ 10 h 1759"/>
                <a:gd name="T76" fmla="*/ 1636 w 2059"/>
                <a:gd name="T77" fmla="*/ 10 h 1759"/>
                <a:gd name="T78" fmla="*/ 1678 w 2059"/>
                <a:gd name="T79" fmla="*/ 10 h 1759"/>
                <a:gd name="T80" fmla="*/ 1721 w 2059"/>
                <a:gd name="T81" fmla="*/ 10 h 1759"/>
                <a:gd name="T82" fmla="*/ 1762 w 2059"/>
                <a:gd name="T83" fmla="*/ 10 h 1759"/>
                <a:gd name="T84" fmla="*/ 1805 w 2059"/>
                <a:gd name="T85" fmla="*/ 10 h 1759"/>
                <a:gd name="T86" fmla="*/ 1848 w 2059"/>
                <a:gd name="T87" fmla="*/ 10 h 1759"/>
                <a:gd name="T88" fmla="*/ 1890 w 2059"/>
                <a:gd name="T89" fmla="*/ 10 h 1759"/>
                <a:gd name="T90" fmla="*/ 1933 w 2059"/>
                <a:gd name="T91" fmla="*/ 0 h 1759"/>
                <a:gd name="T92" fmla="*/ 1974 w 2059"/>
                <a:gd name="T93" fmla="*/ 0 h 1759"/>
                <a:gd name="T94" fmla="*/ 2017 w 2059"/>
                <a:gd name="T95" fmla="*/ 0 h 1759"/>
                <a:gd name="T96" fmla="*/ 2059 w 2059"/>
                <a:gd name="T97" fmla="*/ 0 h 175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059" h="1759">
                  <a:moveTo>
                    <a:pt x="0" y="1759"/>
                  </a:moveTo>
                  <a:lnTo>
                    <a:pt x="6" y="1716"/>
                  </a:lnTo>
                  <a:lnTo>
                    <a:pt x="17" y="1644"/>
                  </a:lnTo>
                  <a:lnTo>
                    <a:pt x="29" y="1575"/>
                  </a:lnTo>
                  <a:lnTo>
                    <a:pt x="39" y="1507"/>
                  </a:lnTo>
                  <a:lnTo>
                    <a:pt x="49" y="1440"/>
                  </a:lnTo>
                  <a:lnTo>
                    <a:pt x="59" y="1377"/>
                  </a:lnTo>
                  <a:lnTo>
                    <a:pt x="70" y="1315"/>
                  </a:lnTo>
                  <a:lnTo>
                    <a:pt x="80" y="1256"/>
                  </a:lnTo>
                  <a:lnTo>
                    <a:pt x="92" y="1198"/>
                  </a:lnTo>
                  <a:lnTo>
                    <a:pt x="102" y="1142"/>
                  </a:lnTo>
                  <a:lnTo>
                    <a:pt x="112" y="1088"/>
                  </a:lnTo>
                  <a:lnTo>
                    <a:pt x="122" y="1035"/>
                  </a:lnTo>
                  <a:lnTo>
                    <a:pt x="133" y="987"/>
                  </a:lnTo>
                  <a:lnTo>
                    <a:pt x="145" y="938"/>
                  </a:lnTo>
                  <a:lnTo>
                    <a:pt x="155" y="893"/>
                  </a:lnTo>
                  <a:lnTo>
                    <a:pt x="165" y="848"/>
                  </a:lnTo>
                  <a:lnTo>
                    <a:pt x="175" y="804"/>
                  </a:lnTo>
                  <a:lnTo>
                    <a:pt x="186" y="765"/>
                  </a:lnTo>
                  <a:lnTo>
                    <a:pt x="198" y="725"/>
                  </a:lnTo>
                  <a:lnTo>
                    <a:pt x="208" y="687"/>
                  </a:lnTo>
                  <a:lnTo>
                    <a:pt x="218" y="651"/>
                  </a:lnTo>
                  <a:lnTo>
                    <a:pt x="228" y="617"/>
                  </a:lnTo>
                  <a:lnTo>
                    <a:pt x="239" y="584"/>
                  </a:lnTo>
                  <a:lnTo>
                    <a:pt x="251" y="552"/>
                  </a:lnTo>
                  <a:lnTo>
                    <a:pt x="261" y="521"/>
                  </a:lnTo>
                  <a:lnTo>
                    <a:pt x="271" y="492"/>
                  </a:lnTo>
                  <a:lnTo>
                    <a:pt x="281" y="465"/>
                  </a:lnTo>
                  <a:lnTo>
                    <a:pt x="292" y="440"/>
                  </a:lnTo>
                  <a:lnTo>
                    <a:pt x="304" y="415"/>
                  </a:lnTo>
                  <a:lnTo>
                    <a:pt x="314" y="391"/>
                  </a:lnTo>
                  <a:lnTo>
                    <a:pt x="324" y="368"/>
                  </a:lnTo>
                  <a:lnTo>
                    <a:pt x="334" y="348"/>
                  </a:lnTo>
                  <a:lnTo>
                    <a:pt x="344" y="326"/>
                  </a:lnTo>
                  <a:lnTo>
                    <a:pt x="357" y="308"/>
                  </a:lnTo>
                  <a:lnTo>
                    <a:pt x="367" y="290"/>
                  </a:lnTo>
                  <a:lnTo>
                    <a:pt x="377" y="272"/>
                  </a:lnTo>
                  <a:lnTo>
                    <a:pt x="387" y="256"/>
                  </a:lnTo>
                  <a:lnTo>
                    <a:pt x="397" y="240"/>
                  </a:lnTo>
                  <a:lnTo>
                    <a:pt x="410" y="225"/>
                  </a:lnTo>
                  <a:lnTo>
                    <a:pt x="420" y="212"/>
                  </a:lnTo>
                  <a:lnTo>
                    <a:pt x="430" y="198"/>
                  </a:lnTo>
                  <a:lnTo>
                    <a:pt x="440" y="187"/>
                  </a:lnTo>
                  <a:lnTo>
                    <a:pt x="450" y="175"/>
                  </a:lnTo>
                  <a:lnTo>
                    <a:pt x="461" y="164"/>
                  </a:lnTo>
                  <a:lnTo>
                    <a:pt x="473" y="153"/>
                  </a:lnTo>
                  <a:lnTo>
                    <a:pt x="483" y="144"/>
                  </a:lnTo>
                  <a:lnTo>
                    <a:pt x="493" y="135"/>
                  </a:lnTo>
                  <a:lnTo>
                    <a:pt x="503" y="126"/>
                  </a:lnTo>
                  <a:lnTo>
                    <a:pt x="514" y="119"/>
                  </a:lnTo>
                  <a:lnTo>
                    <a:pt x="526" y="111"/>
                  </a:lnTo>
                  <a:lnTo>
                    <a:pt x="536" y="104"/>
                  </a:lnTo>
                  <a:lnTo>
                    <a:pt x="546" y="97"/>
                  </a:lnTo>
                  <a:lnTo>
                    <a:pt x="556" y="92"/>
                  </a:lnTo>
                  <a:lnTo>
                    <a:pt x="566" y="84"/>
                  </a:lnTo>
                  <a:lnTo>
                    <a:pt x="579" y="79"/>
                  </a:lnTo>
                  <a:lnTo>
                    <a:pt x="589" y="75"/>
                  </a:lnTo>
                  <a:lnTo>
                    <a:pt x="599" y="70"/>
                  </a:lnTo>
                  <a:lnTo>
                    <a:pt x="609" y="64"/>
                  </a:lnTo>
                  <a:lnTo>
                    <a:pt x="619" y="61"/>
                  </a:lnTo>
                  <a:lnTo>
                    <a:pt x="632" y="57"/>
                  </a:lnTo>
                  <a:lnTo>
                    <a:pt x="642" y="54"/>
                  </a:lnTo>
                  <a:lnTo>
                    <a:pt x="652" y="50"/>
                  </a:lnTo>
                  <a:lnTo>
                    <a:pt x="662" y="46"/>
                  </a:lnTo>
                  <a:lnTo>
                    <a:pt x="672" y="45"/>
                  </a:lnTo>
                  <a:lnTo>
                    <a:pt x="685" y="41"/>
                  </a:lnTo>
                  <a:lnTo>
                    <a:pt x="695" y="39"/>
                  </a:lnTo>
                  <a:lnTo>
                    <a:pt x="705" y="37"/>
                  </a:lnTo>
                  <a:lnTo>
                    <a:pt x="715" y="36"/>
                  </a:lnTo>
                  <a:lnTo>
                    <a:pt x="725" y="32"/>
                  </a:lnTo>
                  <a:lnTo>
                    <a:pt x="738" y="30"/>
                  </a:lnTo>
                  <a:lnTo>
                    <a:pt x="748" y="28"/>
                  </a:lnTo>
                  <a:lnTo>
                    <a:pt x="758" y="28"/>
                  </a:lnTo>
                  <a:lnTo>
                    <a:pt x="768" y="27"/>
                  </a:lnTo>
                  <a:lnTo>
                    <a:pt x="778" y="25"/>
                  </a:lnTo>
                  <a:lnTo>
                    <a:pt x="791" y="23"/>
                  </a:lnTo>
                  <a:lnTo>
                    <a:pt x="801" y="23"/>
                  </a:lnTo>
                  <a:lnTo>
                    <a:pt x="811" y="21"/>
                  </a:lnTo>
                  <a:lnTo>
                    <a:pt x="821" y="21"/>
                  </a:lnTo>
                  <a:lnTo>
                    <a:pt x="831" y="19"/>
                  </a:lnTo>
                  <a:lnTo>
                    <a:pt x="843" y="19"/>
                  </a:lnTo>
                  <a:lnTo>
                    <a:pt x="854" y="18"/>
                  </a:lnTo>
                  <a:lnTo>
                    <a:pt x="864" y="18"/>
                  </a:lnTo>
                  <a:lnTo>
                    <a:pt x="874" y="18"/>
                  </a:lnTo>
                  <a:lnTo>
                    <a:pt x="884" y="16"/>
                  </a:lnTo>
                  <a:lnTo>
                    <a:pt x="894" y="16"/>
                  </a:lnTo>
                  <a:lnTo>
                    <a:pt x="907" y="16"/>
                  </a:lnTo>
                  <a:lnTo>
                    <a:pt x="917" y="14"/>
                  </a:lnTo>
                  <a:lnTo>
                    <a:pt x="927" y="14"/>
                  </a:lnTo>
                  <a:lnTo>
                    <a:pt x="937" y="14"/>
                  </a:lnTo>
                  <a:lnTo>
                    <a:pt x="947" y="14"/>
                  </a:lnTo>
                  <a:lnTo>
                    <a:pt x="960" y="14"/>
                  </a:lnTo>
                  <a:lnTo>
                    <a:pt x="970" y="12"/>
                  </a:lnTo>
                  <a:lnTo>
                    <a:pt x="980" y="12"/>
                  </a:lnTo>
                  <a:lnTo>
                    <a:pt x="990" y="12"/>
                  </a:lnTo>
                  <a:lnTo>
                    <a:pt x="1000" y="12"/>
                  </a:lnTo>
                  <a:lnTo>
                    <a:pt x="1012" y="12"/>
                  </a:lnTo>
                  <a:lnTo>
                    <a:pt x="1023" y="12"/>
                  </a:lnTo>
                  <a:lnTo>
                    <a:pt x="1033" y="12"/>
                  </a:lnTo>
                  <a:lnTo>
                    <a:pt x="1043" y="12"/>
                  </a:lnTo>
                  <a:lnTo>
                    <a:pt x="1053" y="12"/>
                  </a:lnTo>
                  <a:lnTo>
                    <a:pt x="1065" y="12"/>
                  </a:lnTo>
                  <a:lnTo>
                    <a:pt x="1076" y="10"/>
                  </a:lnTo>
                  <a:lnTo>
                    <a:pt x="1086" y="10"/>
                  </a:lnTo>
                  <a:lnTo>
                    <a:pt x="1096" y="10"/>
                  </a:lnTo>
                  <a:lnTo>
                    <a:pt x="1106" y="10"/>
                  </a:lnTo>
                  <a:lnTo>
                    <a:pt x="1118" y="10"/>
                  </a:lnTo>
                  <a:lnTo>
                    <a:pt x="1129" y="10"/>
                  </a:lnTo>
                  <a:lnTo>
                    <a:pt x="1139" y="10"/>
                  </a:lnTo>
                  <a:lnTo>
                    <a:pt x="1149" y="10"/>
                  </a:lnTo>
                  <a:lnTo>
                    <a:pt x="1159" y="10"/>
                  </a:lnTo>
                  <a:lnTo>
                    <a:pt x="1171" y="10"/>
                  </a:lnTo>
                  <a:lnTo>
                    <a:pt x="1182" y="10"/>
                  </a:lnTo>
                  <a:lnTo>
                    <a:pt x="1192" y="10"/>
                  </a:lnTo>
                  <a:lnTo>
                    <a:pt x="1202" y="10"/>
                  </a:lnTo>
                  <a:lnTo>
                    <a:pt x="1212" y="10"/>
                  </a:lnTo>
                  <a:lnTo>
                    <a:pt x="1224" y="10"/>
                  </a:lnTo>
                  <a:lnTo>
                    <a:pt x="1234" y="10"/>
                  </a:lnTo>
                  <a:lnTo>
                    <a:pt x="1245" y="10"/>
                  </a:lnTo>
                  <a:lnTo>
                    <a:pt x="1255" y="10"/>
                  </a:lnTo>
                  <a:lnTo>
                    <a:pt x="1265" y="10"/>
                  </a:lnTo>
                  <a:lnTo>
                    <a:pt x="1277" y="10"/>
                  </a:lnTo>
                  <a:lnTo>
                    <a:pt x="1287" y="10"/>
                  </a:lnTo>
                  <a:lnTo>
                    <a:pt x="1298" y="10"/>
                  </a:lnTo>
                  <a:lnTo>
                    <a:pt x="1308" y="10"/>
                  </a:lnTo>
                  <a:lnTo>
                    <a:pt x="1318" y="10"/>
                  </a:lnTo>
                  <a:lnTo>
                    <a:pt x="1328" y="10"/>
                  </a:lnTo>
                  <a:lnTo>
                    <a:pt x="1340" y="10"/>
                  </a:lnTo>
                  <a:lnTo>
                    <a:pt x="1351" y="10"/>
                  </a:lnTo>
                  <a:lnTo>
                    <a:pt x="1361" y="10"/>
                  </a:lnTo>
                  <a:lnTo>
                    <a:pt x="1371" y="10"/>
                  </a:lnTo>
                  <a:lnTo>
                    <a:pt x="1381" y="10"/>
                  </a:lnTo>
                  <a:lnTo>
                    <a:pt x="1393" y="10"/>
                  </a:lnTo>
                  <a:lnTo>
                    <a:pt x="1404" y="10"/>
                  </a:lnTo>
                  <a:lnTo>
                    <a:pt x="1414" y="10"/>
                  </a:lnTo>
                  <a:lnTo>
                    <a:pt x="1424" y="10"/>
                  </a:lnTo>
                  <a:lnTo>
                    <a:pt x="1434" y="10"/>
                  </a:lnTo>
                  <a:lnTo>
                    <a:pt x="1446" y="10"/>
                  </a:lnTo>
                  <a:lnTo>
                    <a:pt x="1456" y="10"/>
                  </a:lnTo>
                  <a:lnTo>
                    <a:pt x="1467" y="10"/>
                  </a:lnTo>
                  <a:lnTo>
                    <a:pt x="1477" y="10"/>
                  </a:lnTo>
                  <a:lnTo>
                    <a:pt x="1487" y="10"/>
                  </a:lnTo>
                  <a:lnTo>
                    <a:pt x="1499" y="10"/>
                  </a:lnTo>
                  <a:lnTo>
                    <a:pt x="1509" y="10"/>
                  </a:lnTo>
                  <a:lnTo>
                    <a:pt x="1520" y="10"/>
                  </a:lnTo>
                  <a:lnTo>
                    <a:pt x="1530" y="10"/>
                  </a:lnTo>
                  <a:lnTo>
                    <a:pt x="1540" y="10"/>
                  </a:lnTo>
                  <a:lnTo>
                    <a:pt x="1552" y="10"/>
                  </a:lnTo>
                  <a:lnTo>
                    <a:pt x="1562" y="10"/>
                  </a:lnTo>
                  <a:lnTo>
                    <a:pt x="1573" y="10"/>
                  </a:lnTo>
                  <a:lnTo>
                    <a:pt x="1583" y="10"/>
                  </a:lnTo>
                  <a:lnTo>
                    <a:pt x="1593" y="10"/>
                  </a:lnTo>
                  <a:lnTo>
                    <a:pt x="1605" y="10"/>
                  </a:lnTo>
                  <a:lnTo>
                    <a:pt x="1615" y="10"/>
                  </a:lnTo>
                  <a:lnTo>
                    <a:pt x="1626" y="10"/>
                  </a:lnTo>
                  <a:lnTo>
                    <a:pt x="1636" y="10"/>
                  </a:lnTo>
                  <a:lnTo>
                    <a:pt x="1646" y="10"/>
                  </a:lnTo>
                  <a:lnTo>
                    <a:pt x="1658" y="10"/>
                  </a:lnTo>
                  <a:lnTo>
                    <a:pt x="1668" y="10"/>
                  </a:lnTo>
                  <a:lnTo>
                    <a:pt x="1678" y="10"/>
                  </a:lnTo>
                  <a:lnTo>
                    <a:pt x="1689" y="10"/>
                  </a:lnTo>
                  <a:lnTo>
                    <a:pt x="1699" y="10"/>
                  </a:lnTo>
                  <a:lnTo>
                    <a:pt x="1709" y="10"/>
                  </a:lnTo>
                  <a:lnTo>
                    <a:pt x="1721" y="10"/>
                  </a:lnTo>
                  <a:lnTo>
                    <a:pt x="1731" y="10"/>
                  </a:lnTo>
                  <a:lnTo>
                    <a:pt x="1742" y="10"/>
                  </a:lnTo>
                  <a:lnTo>
                    <a:pt x="1752" y="10"/>
                  </a:lnTo>
                  <a:lnTo>
                    <a:pt x="1762" y="10"/>
                  </a:lnTo>
                  <a:lnTo>
                    <a:pt x="1774" y="10"/>
                  </a:lnTo>
                  <a:lnTo>
                    <a:pt x="1784" y="10"/>
                  </a:lnTo>
                  <a:lnTo>
                    <a:pt x="1795" y="10"/>
                  </a:lnTo>
                  <a:lnTo>
                    <a:pt x="1805" y="10"/>
                  </a:lnTo>
                  <a:lnTo>
                    <a:pt x="1815" y="10"/>
                  </a:lnTo>
                  <a:lnTo>
                    <a:pt x="1827" y="10"/>
                  </a:lnTo>
                  <a:lnTo>
                    <a:pt x="1837" y="10"/>
                  </a:lnTo>
                  <a:lnTo>
                    <a:pt x="1848" y="10"/>
                  </a:lnTo>
                  <a:lnTo>
                    <a:pt x="1858" y="10"/>
                  </a:lnTo>
                  <a:lnTo>
                    <a:pt x="1868" y="10"/>
                  </a:lnTo>
                  <a:lnTo>
                    <a:pt x="1880" y="10"/>
                  </a:lnTo>
                  <a:lnTo>
                    <a:pt x="1890" y="10"/>
                  </a:lnTo>
                  <a:lnTo>
                    <a:pt x="1900" y="0"/>
                  </a:lnTo>
                  <a:lnTo>
                    <a:pt x="1911" y="0"/>
                  </a:lnTo>
                  <a:lnTo>
                    <a:pt x="1921" y="0"/>
                  </a:lnTo>
                  <a:lnTo>
                    <a:pt x="1933" y="0"/>
                  </a:lnTo>
                  <a:lnTo>
                    <a:pt x="1943" y="0"/>
                  </a:lnTo>
                  <a:lnTo>
                    <a:pt x="1953" y="0"/>
                  </a:lnTo>
                  <a:lnTo>
                    <a:pt x="1964" y="0"/>
                  </a:lnTo>
                  <a:lnTo>
                    <a:pt x="1974" y="0"/>
                  </a:lnTo>
                  <a:lnTo>
                    <a:pt x="1986" y="0"/>
                  </a:lnTo>
                  <a:lnTo>
                    <a:pt x="1996" y="0"/>
                  </a:lnTo>
                  <a:lnTo>
                    <a:pt x="2006" y="0"/>
                  </a:lnTo>
                  <a:lnTo>
                    <a:pt x="2017" y="0"/>
                  </a:lnTo>
                  <a:lnTo>
                    <a:pt x="2027" y="0"/>
                  </a:lnTo>
                  <a:lnTo>
                    <a:pt x="2039" y="0"/>
                  </a:lnTo>
                  <a:lnTo>
                    <a:pt x="2049" y="0"/>
                  </a:lnTo>
                  <a:lnTo>
                    <a:pt x="2059" y="0"/>
                  </a:lnTo>
                </a:path>
              </a:pathLst>
            </a:custGeom>
            <a:noFill/>
            <a:ln w="38100">
              <a:solidFill>
                <a:srgbClr val="00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6129" name="Freeform 125"/>
            <p:cNvSpPr>
              <a:spLocks/>
            </p:cNvSpPr>
            <p:nvPr/>
          </p:nvSpPr>
          <p:spPr bwMode="auto">
            <a:xfrm>
              <a:off x="3586" y="1867"/>
              <a:ext cx="1939" cy="99"/>
            </a:xfrm>
            <a:custGeom>
              <a:avLst/>
              <a:gdLst>
                <a:gd name="T0" fmla="*/ 21 w 1939"/>
                <a:gd name="T1" fmla="*/ 0 h 99"/>
                <a:gd name="T2" fmla="*/ 53 w 1939"/>
                <a:gd name="T3" fmla="*/ 0 h 99"/>
                <a:gd name="T4" fmla="*/ 84 w 1939"/>
                <a:gd name="T5" fmla="*/ 1 h 99"/>
                <a:gd name="T6" fmla="*/ 116 w 1939"/>
                <a:gd name="T7" fmla="*/ 1 h 99"/>
                <a:gd name="T8" fmla="*/ 149 w 1939"/>
                <a:gd name="T9" fmla="*/ 1 h 99"/>
                <a:gd name="T10" fmla="*/ 180 w 1939"/>
                <a:gd name="T11" fmla="*/ 1 h 99"/>
                <a:gd name="T12" fmla="*/ 212 w 1939"/>
                <a:gd name="T13" fmla="*/ 3 h 99"/>
                <a:gd name="T14" fmla="*/ 243 w 1939"/>
                <a:gd name="T15" fmla="*/ 3 h 99"/>
                <a:gd name="T16" fmla="*/ 275 w 1939"/>
                <a:gd name="T17" fmla="*/ 3 h 99"/>
                <a:gd name="T18" fmla="*/ 308 w 1939"/>
                <a:gd name="T19" fmla="*/ 5 h 99"/>
                <a:gd name="T20" fmla="*/ 338 w 1939"/>
                <a:gd name="T21" fmla="*/ 5 h 99"/>
                <a:gd name="T22" fmla="*/ 371 w 1939"/>
                <a:gd name="T23" fmla="*/ 7 h 99"/>
                <a:gd name="T24" fmla="*/ 402 w 1939"/>
                <a:gd name="T25" fmla="*/ 7 h 99"/>
                <a:gd name="T26" fmla="*/ 434 w 1939"/>
                <a:gd name="T27" fmla="*/ 9 h 99"/>
                <a:gd name="T28" fmla="*/ 467 w 1939"/>
                <a:gd name="T29" fmla="*/ 9 h 99"/>
                <a:gd name="T30" fmla="*/ 497 w 1939"/>
                <a:gd name="T31" fmla="*/ 10 h 99"/>
                <a:gd name="T32" fmla="*/ 530 w 1939"/>
                <a:gd name="T33" fmla="*/ 10 h 99"/>
                <a:gd name="T34" fmla="*/ 560 w 1939"/>
                <a:gd name="T35" fmla="*/ 12 h 99"/>
                <a:gd name="T36" fmla="*/ 593 w 1939"/>
                <a:gd name="T37" fmla="*/ 12 h 99"/>
                <a:gd name="T38" fmla="*/ 624 w 1939"/>
                <a:gd name="T39" fmla="*/ 14 h 99"/>
                <a:gd name="T40" fmla="*/ 656 w 1939"/>
                <a:gd name="T41" fmla="*/ 16 h 99"/>
                <a:gd name="T42" fmla="*/ 689 w 1939"/>
                <a:gd name="T43" fmla="*/ 16 h 99"/>
                <a:gd name="T44" fmla="*/ 719 w 1939"/>
                <a:gd name="T45" fmla="*/ 18 h 99"/>
                <a:gd name="T46" fmla="*/ 752 w 1939"/>
                <a:gd name="T47" fmla="*/ 19 h 99"/>
                <a:gd name="T48" fmla="*/ 782 w 1939"/>
                <a:gd name="T49" fmla="*/ 19 h 99"/>
                <a:gd name="T50" fmla="*/ 815 w 1939"/>
                <a:gd name="T51" fmla="*/ 21 h 99"/>
                <a:gd name="T52" fmla="*/ 848 w 1939"/>
                <a:gd name="T53" fmla="*/ 23 h 99"/>
                <a:gd name="T54" fmla="*/ 878 w 1939"/>
                <a:gd name="T55" fmla="*/ 25 h 99"/>
                <a:gd name="T56" fmla="*/ 911 w 1939"/>
                <a:gd name="T57" fmla="*/ 27 h 99"/>
                <a:gd name="T58" fmla="*/ 941 w 1939"/>
                <a:gd name="T59" fmla="*/ 28 h 99"/>
                <a:gd name="T60" fmla="*/ 974 w 1939"/>
                <a:gd name="T61" fmla="*/ 28 h 99"/>
                <a:gd name="T62" fmla="*/ 1004 w 1939"/>
                <a:gd name="T63" fmla="*/ 30 h 99"/>
                <a:gd name="T64" fmla="*/ 1037 w 1939"/>
                <a:gd name="T65" fmla="*/ 32 h 99"/>
                <a:gd name="T66" fmla="*/ 1070 w 1939"/>
                <a:gd name="T67" fmla="*/ 34 h 99"/>
                <a:gd name="T68" fmla="*/ 1100 w 1939"/>
                <a:gd name="T69" fmla="*/ 36 h 99"/>
                <a:gd name="T70" fmla="*/ 1133 w 1939"/>
                <a:gd name="T71" fmla="*/ 37 h 99"/>
                <a:gd name="T72" fmla="*/ 1163 w 1939"/>
                <a:gd name="T73" fmla="*/ 39 h 99"/>
                <a:gd name="T74" fmla="*/ 1196 w 1939"/>
                <a:gd name="T75" fmla="*/ 41 h 99"/>
                <a:gd name="T76" fmla="*/ 1228 w 1939"/>
                <a:gd name="T77" fmla="*/ 43 h 99"/>
                <a:gd name="T78" fmla="*/ 1259 w 1939"/>
                <a:gd name="T79" fmla="*/ 46 h 99"/>
                <a:gd name="T80" fmla="*/ 1292 w 1939"/>
                <a:gd name="T81" fmla="*/ 48 h 99"/>
                <a:gd name="T82" fmla="*/ 1322 w 1939"/>
                <a:gd name="T83" fmla="*/ 50 h 99"/>
                <a:gd name="T84" fmla="*/ 1355 w 1939"/>
                <a:gd name="T85" fmla="*/ 52 h 99"/>
                <a:gd name="T86" fmla="*/ 1385 w 1939"/>
                <a:gd name="T87" fmla="*/ 54 h 99"/>
                <a:gd name="T88" fmla="*/ 1418 w 1939"/>
                <a:gd name="T89" fmla="*/ 55 h 99"/>
                <a:gd name="T90" fmla="*/ 1450 w 1939"/>
                <a:gd name="T91" fmla="*/ 59 h 99"/>
                <a:gd name="T92" fmla="*/ 1481 w 1939"/>
                <a:gd name="T93" fmla="*/ 61 h 99"/>
                <a:gd name="T94" fmla="*/ 1514 w 1939"/>
                <a:gd name="T95" fmla="*/ 63 h 99"/>
                <a:gd name="T96" fmla="*/ 1544 w 1939"/>
                <a:gd name="T97" fmla="*/ 66 h 99"/>
                <a:gd name="T98" fmla="*/ 1577 w 1939"/>
                <a:gd name="T99" fmla="*/ 68 h 99"/>
                <a:gd name="T100" fmla="*/ 1609 w 1939"/>
                <a:gd name="T101" fmla="*/ 70 h 99"/>
                <a:gd name="T102" fmla="*/ 1640 w 1939"/>
                <a:gd name="T103" fmla="*/ 74 h 99"/>
                <a:gd name="T104" fmla="*/ 1672 w 1939"/>
                <a:gd name="T105" fmla="*/ 75 h 99"/>
                <a:gd name="T106" fmla="*/ 1703 w 1939"/>
                <a:gd name="T107" fmla="*/ 79 h 99"/>
                <a:gd name="T108" fmla="*/ 1736 w 1939"/>
                <a:gd name="T109" fmla="*/ 81 h 99"/>
                <a:gd name="T110" fmla="*/ 1766 w 1939"/>
                <a:gd name="T111" fmla="*/ 83 h 99"/>
                <a:gd name="T112" fmla="*/ 1799 w 1939"/>
                <a:gd name="T113" fmla="*/ 86 h 99"/>
                <a:gd name="T114" fmla="*/ 1831 w 1939"/>
                <a:gd name="T115" fmla="*/ 90 h 99"/>
                <a:gd name="T116" fmla="*/ 1862 w 1939"/>
                <a:gd name="T117" fmla="*/ 92 h 99"/>
                <a:gd name="T118" fmla="*/ 1894 w 1939"/>
                <a:gd name="T119" fmla="*/ 95 h 99"/>
                <a:gd name="T120" fmla="*/ 1925 w 1939"/>
                <a:gd name="T121" fmla="*/ 97 h 9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939" h="99">
                  <a:moveTo>
                    <a:pt x="0" y="0"/>
                  </a:moveTo>
                  <a:lnTo>
                    <a:pt x="11" y="0"/>
                  </a:lnTo>
                  <a:lnTo>
                    <a:pt x="21" y="0"/>
                  </a:lnTo>
                  <a:lnTo>
                    <a:pt x="33" y="0"/>
                  </a:lnTo>
                  <a:lnTo>
                    <a:pt x="43" y="0"/>
                  </a:lnTo>
                  <a:lnTo>
                    <a:pt x="53" y="0"/>
                  </a:lnTo>
                  <a:lnTo>
                    <a:pt x="63" y="0"/>
                  </a:lnTo>
                  <a:lnTo>
                    <a:pt x="74" y="1"/>
                  </a:lnTo>
                  <a:lnTo>
                    <a:pt x="84" y="1"/>
                  </a:lnTo>
                  <a:lnTo>
                    <a:pt x="96" y="1"/>
                  </a:lnTo>
                  <a:lnTo>
                    <a:pt x="106" y="1"/>
                  </a:lnTo>
                  <a:lnTo>
                    <a:pt x="116" y="1"/>
                  </a:lnTo>
                  <a:lnTo>
                    <a:pt x="127" y="1"/>
                  </a:lnTo>
                  <a:lnTo>
                    <a:pt x="137" y="1"/>
                  </a:lnTo>
                  <a:lnTo>
                    <a:pt x="149" y="1"/>
                  </a:lnTo>
                  <a:lnTo>
                    <a:pt x="159" y="1"/>
                  </a:lnTo>
                  <a:lnTo>
                    <a:pt x="169" y="1"/>
                  </a:lnTo>
                  <a:lnTo>
                    <a:pt x="180" y="1"/>
                  </a:lnTo>
                  <a:lnTo>
                    <a:pt x="190" y="1"/>
                  </a:lnTo>
                  <a:lnTo>
                    <a:pt x="202" y="3"/>
                  </a:lnTo>
                  <a:lnTo>
                    <a:pt x="212" y="3"/>
                  </a:lnTo>
                  <a:lnTo>
                    <a:pt x="222" y="3"/>
                  </a:lnTo>
                  <a:lnTo>
                    <a:pt x="233" y="3"/>
                  </a:lnTo>
                  <a:lnTo>
                    <a:pt x="243" y="3"/>
                  </a:lnTo>
                  <a:lnTo>
                    <a:pt x="255" y="3"/>
                  </a:lnTo>
                  <a:lnTo>
                    <a:pt x="265" y="3"/>
                  </a:lnTo>
                  <a:lnTo>
                    <a:pt x="275" y="3"/>
                  </a:lnTo>
                  <a:lnTo>
                    <a:pt x="285" y="5"/>
                  </a:lnTo>
                  <a:lnTo>
                    <a:pt x="296" y="5"/>
                  </a:lnTo>
                  <a:lnTo>
                    <a:pt x="308" y="5"/>
                  </a:lnTo>
                  <a:lnTo>
                    <a:pt x="318" y="5"/>
                  </a:lnTo>
                  <a:lnTo>
                    <a:pt x="328" y="5"/>
                  </a:lnTo>
                  <a:lnTo>
                    <a:pt x="338" y="5"/>
                  </a:lnTo>
                  <a:lnTo>
                    <a:pt x="349" y="5"/>
                  </a:lnTo>
                  <a:lnTo>
                    <a:pt x="361" y="7"/>
                  </a:lnTo>
                  <a:lnTo>
                    <a:pt x="371" y="7"/>
                  </a:lnTo>
                  <a:lnTo>
                    <a:pt x="381" y="7"/>
                  </a:lnTo>
                  <a:lnTo>
                    <a:pt x="391" y="7"/>
                  </a:lnTo>
                  <a:lnTo>
                    <a:pt x="402" y="7"/>
                  </a:lnTo>
                  <a:lnTo>
                    <a:pt x="414" y="7"/>
                  </a:lnTo>
                  <a:lnTo>
                    <a:pt x="424" y="7"/>
                  </a:lnTo>
                  <a:lnTo>
                    <a:pt x="434" y="9"/>
                  </a:lnTo>
                  <a:lnTo>
                    <a:pt x="444" y="9"/>
                  </a:lnTo>
                  <a:lnTo>
                    <a:pt x="455" y="9"/>
                  </a:lnTo>
                  <a:lnTo>
                    <a:pt x="467" y="9"/>
                  </a:lnTo>
                  <a:lnTo>
                    <a:pt x="477" y="9"/>
                  </a:lnTo>
                  <a:lnTo>
                    <a:pt x="487" y="9"/>
                  </a:lnTo>
                  <a:lnTo>
                    <a:pt x="497" y="10"/>
                  </a:lnTo>
                  <a:lnTo>
                    <a:pt x="507" y="10"/>
                  </a:lnTo>
                  <a:lnTo>
                    <a:pt x="518" y="10"/>
                  </a:lnTo>
                  <a:lnTo>
                    <a:pt x="530" y="10"/>
                  </a:lnTo>
                  <a:lnTo>
                    <a:pt x="540" y="10"/>
                  </a:lnTo>
                  <a:lnTo>
                    <a:pt x="550" y="12"/>
                  </a:lnTo>
                  <a:lnTo>
                    <a:pt x="560" y="12"/>
                  </a:lnTo>
                  <a:lnTo>
                    <a:pt x="571" y="12"/>
                  </a:lnTo>
                  <a:lnTo>
                    <a:pt x="583" y="12"/>
                  </a:lnTo>
                  <a:lnTo>
                    <a:pt x="593" y="12"/>
                  </a:lnTo>
                  <a:lnTo>
                    <a:pt x="603" y="14"/>
                  </a:lnTo>
                  <a:lnTo>
                    <a:pt x="613" y="14"/>
                  </a:lnTo>
                  <a:lnTo>
                    <a:pt x="624" y="14"/>
                  </a:lnTo>
                  <a:lnTo>
                    <a:pt x="636" y="14"/>
                  </a:lnTo>
                  <a:lnTo>
                    <a:pt x="646" y="14"/>
                  </a:lnTo>
                  <a:lnTo>
                    <a:pt x="656" y="16"/>
                  </a:lnTo>
                  <a:lnTo>
                    <a:pt x="666" y="16"/>
                  </a:lnTo>
                  <a:lnTo>
                    <a:pt x="677" y="16"/>
                  </a:lnTo>
                  <a:lnTo>
                    <a:pt x="689" y="16"/>
                  </a:lnTo>
                  <a:lnTo>
                    <a:pt x="699" y="18"/>
                  </a:lnTo>
                  <a:lnTo>
                    <a:pt x="709" y="18"/>
                  </a:lnTo>
                  <a:lnTo>
                    <a:pt x="719" y="18"/>
                  </a:lnTo>
                  <a:lnTo>
                    <a:pt x="729" y="18"/>
                  </a:lnTo>
                  <a:lnTo>
                    <a:pt x="742" y="18"/>
                  </a:lnTo>
                  <a:lnTo>
                    <a:pt x="752" y="19"/>
                  </a:lnTo>
                  <a:lnTo>
                    <a:pt x="762" y="19"/>
                  </a:lnTo>
                  <a:lnTo>
                    <a:pt x="772" y="19"/>
                  </a:lnTo>
                  <a:lnTo>
                    <a:pt x="782" y="19"/>
                  </a:lnTo>
                  <a:lnTo>
                    <a:pt x="795" y="21"/>
                  </a:lnTo>
                  <a:lnTo>
                    <a:pt x="805" y="21"/>
                  </a:lnTo>
                  <a:lnTo>
                    <a:pt x="815" y="21"/>
                  </a:lnTo>
                  <a:lnTo>
                    <a:pt x="825" y="23"/>
                  </a:lnTo>
                  <a:lnTo>
                    <a:pt x="835" y="23"/>
                  </a:lnTo>
                  <a:lnTo>
                    <a:pt x="848" y="23"/>
                  </a:lnTo>
                  <a:lnTo>
                    <a:pt x="858" y="23"/>
                  </a:lnTo>
                  <a:lnTo>
                    <a:pt x="868" y="25"/>
                  </a:lnTo>
                  <a:lnTo>
                    <a:pt x="878" y="25"/>
                  </a:lnTo>
                  <a:lnTo>
                    <a:pt x="888" y="25"/>
                  </a:lnTo>
                  <a:lnTo>
                    <a:pt x="899" y="25"/>
                  </a:lnTo>
                  <a:lnTo>
                    <a:pt x="911" y="27"/>
                  </a:lnTo>
                  <a:lnTo>
                    <a:pt x="921" y="27"/>
                  </a:lnTo>
                  <a:lnTo>
                    <a:pt x="931" y="27"/>
                  </a:lnTo>
                  <a:lnTo>
                    <a:pt x="941" y="28"/>
                  </a:lnTo>
                  <a:lnTo>
                    <a:pt x="951" y="28"/>
                  </a:lnTo>
                  <a:lnTo>
                    <a:pt x="964" y="28"/>
                  </a:lnTo>
                  <a:lnTo>
                    <a:pt x="974" y="28"/>
                  </a:lnTo>
                  <a:lnTo>
                    <a:pt x="984" y="30"/>
                  </a:lnTo>
                  <a:lnTo>
                    <a:pt x="994" y="30"/>
                  </a:lnTo>
                  <a:lnTo>
                    <a:pt x="1004" y="30"/>
                  </a:lnTo>
                  <a:lnTo>
                    <a:pt x="1017" y="32"/>
                  </a:lnTo>
                  <a:lnTo>
                    <a:pt x="1027" y="32"/>
                  </a:lnTo>
                  <a:lnTo>
                    <a:pt x="1037" y="32"/>
                  </a:lnTo>
                  <a:lnTo>
                    <a:pt x="1047" y="34"/>
                  </a:lnTo>
                  <a:lnTo>
                    <a:pt x="1057" y="34"/>
                  </a:lnTo>
                  <a:lnTo>
                    <a:pt x="1070" y="34"/>
                  </a:lnTo>
                  <a:lnTo>
                    <a:pt x="1080" y="36"/>
                  </a:lnTo>
                  <a:lnTo>
                    <a:pt x="1090" y="36"/>
                  </a:lnTo>
                  <a:lnTo>
                    <a:pt x="1100" y="36"/>
                  </a:lnTo>
                  <a:lnTo>
                    <a:pt x="1110" y="37"/>
                  </a:lnTo>
                  <a:lnTo>
                    <a:pt x="1123" y="37"/>
                  </a:lnTo>
                  <a:lnTo>
                    <a:pt x="1133" y="37"/>
                  </a:lnTo>
                  <a:lnTo>
                    <a:pt x="1143" y="39"/>
                  </a:lnTo>
                  <a:lnTo>
                    <a:pt x="1153" y="39"/>
                  </a:lnTo>
                  <a:lnTo>
                    <a:pt x="1163" y="39"/>
                  </a:lnTo>
                  <a:lnTo>
                    <a:pt x="1175" y="41"/>
                  </a:lnTo>
                  <a:lnTo>
                    <a:pt x="1186" y="41"/>
                  </a:lnTo>
                  <a:lnTo>
                    <a:pt x="1196" y="41"/>
                  </a:lnTo>
                  <a:lnTo>
                    <a:pt x="1206" y="43"/>
                  </a:lnTo>
                  <a:lnTo>
                    <a:pt x="1216" y="43"/>
                  </a:lnTo>
                  <a:lnTo>
                    <a:pt x="1228" y="43"/>
                  </a:lnTo>
                  <a:lnTo>
                    <a:pt x="1239" y="45"/>
                  </a:lnTo>
                  <a:lnTo>
                    <a:pt x="1249" y="45"/>
                  </a:lnTo>
                  <a:lnTo>
                    <a:pt x="1259" y="46"/>
                  </a:lnTo>
                  <a:lnTo>
                    <a:pt x="1269" y="46"/>
                  </a:lnTo>
                  <a:lnTo>
                    <a:pt x="1281" y="46"/>
                  </a:lnTo>
                  <a:lnTo>
                    <a:pt x="1292" y="48"/>
                  </a:lnTo>
                  <a:lnTo>
                    <a:pt x="1302" y="48"/>
                  </a:lnTo>
                  <a:lnTo>
                    <a:pt x="1312" y="48"/>
                  </a:lnTo>
                  <a:lnTo>
                    <a:pt x="1322" y="50"/>
                  </a:lnTo>
                  <a:lnTo>
                    <a:pt x="1332" y="50"/>
                  </a:lnTo>
                  <a:lnTo>
                    <a:pt x="1345" y="52"/>
                  </a:lnTo>
                  <a:lnTo>
                    <a:pt x="1355" y="52"/>
                  </a:lnTo>
                  <a:lnTo>
                    <a:pt x="1365" y="52"/>
                  </a:lnTo>
                  <a:lnTo>
                    <a:pt x="1375" y="54"/>
                  </a:lnTo>
                  <a:lnTo>
                    <a:pt x="1385" y="54"/>
                  </a:lnTo>
                  <a:lnTo>
                    <a:pt x="1397" y="55"/>
                  </a:lnTo>
                  <a:lnTo>
                    <a:pt x="1408" y="55"/>
                  </a:lnTo>
                  <a:lnTo>
                    <a:pt x="1418" y="55"/>
                  </a:lnTo>
                  <a:lnTo>
                    <a:pt x="1428" y="57"/>
                  </a:lnTo>
                  <a:lnTo>
                    <a:pt x="1438" y="57"/>
                  </a:lnTo>
                  <a:lnTo>
                    <a:pt x="1450" y="59"/>
                  </a:lnTo>
                  <a:lnTo>
                    <a:pt x="1461" y="59"/>
                  </a:lnTo>
                  <a:lnTo>
                    <a:pt x="1471" y="61"/>
                  </a:lnTo>
                  <a:lnTo>
                    <a:pt x="1481" y="61"/>
                  </a:lnTo>
                  <a:lnTo>
                    <a:pt x="1491" y="61"/>
                  </a:lnTo>
                  <a:lnTo>
                    <a:pt x="1503" y="63"/>
                  </a:lnTo>
                  <a:lnTo>
                    <a:pt x="1514" y="63"/>
                  </a:lnTo>
                  <a:lnTo>
                    <a:pt x="1524" y="64"/>
                  </a:lnTo>
                  <a:lnTo>
                    <a:pt x="1534" y="64"/>
                  </a:lnTo>
                  <a:lnTo>
                    <a:pt x="1544" y="66"/>
                  </a:lnTo>
                  <a:lnTo>
                    <a:pt x="1556" y="66"/>
                  </a:lnTo>
                  <a:lnTo>
                    <a:pt x="1567" y="66"/>
                  </a:lnTo>
                  <a:lnTo>
                    <a:pt x="1577" y="68"/>
                  </a:lnTo>
                  <a:lnTo>
                    <a:pt x="1587" y="68"/>
                  </a:lnTo>
                  <a:lnTo>
                    <a:pt x="1597" y="70"/>
                  </a:lnTo>
                  <a:lnTo>
                    <a:pt x="1609" y="70"/>
                  </a:lnTo>
                  <a:lnTo>
                    <a:pt x="1619" y="72"/>
                  </a:lnTo>
                  <a:lnTo>
                    <a:pt x="1630" y="72"/>
                  </a:lnTo>
                  <a:lnTo>
                    <a:pt x="1640" y="74"/>
                  </a:lnTo>
                  <a:lnTo>
                    <a:pt x="1650" y="74"/>
                  </a:lnTo>
                  <a:lnTo>
                    <a:pt x="1662" y="75"/>
                  </a:lnTo>
                  <a:lnTo>
                    <a:pt x="1672" y="75"/>
                  </a:lnTo>
                  <a:lnTo>
                    <a:pt x="1683" y="77"/>
                  </a:lnTo>
                  <a:lnTo>
                    <a:pt x="1693" y="77"/>
                  </a:lnTo>
                  <a:lnTo>
                    <a:pt x="1703" y="79"/>
                  </a:lnTo>
                  <a:lnTo>
                    <a:pt x="1715" y="79"/>
                  </a:lnTo>
                  <a:lnTo>
                    <a:pt x="1725" y="81"/>
                  </a:lnTo>
                  <a:lnTo>
                    <a:pt x="1736" y="81"/>
                  </a:lnTo>
                  <a:lnTo>
                    <a:pt x="1746" y="83"/>
                  </a:lnTo>
                  <a:lnTo>
                    <a:pt x="1756" y="83"/>
                  </a:lnTo>
                  <a:lnTo>
                    <a:pt x="1766" y="83"/>
                  </a:lnTo>
                  <a:lnTo>
                    <a:pt x="1778" y="84"/>
                  </a:lnTo>
                  <a:lnTo>
                    <a:pt x="1789" y="86"/>
                  </a:lnTo>
                  <a:lnTo>
                    <a:pt x="1799" y="86"/>
                  </a:lnTo>
                  <a:lnTo>
                    <a:pt x="1809" y="88"/>
                  </a:lnTo>
                  <a:lnTo>
                    <a:pt x="1819" y="88"/>
                  </a:lnTo>
                  <a:lnTo>
                    <a:pt x="1831" y="90"/>
                  </a:lnTo>
                  <a:lnTo>
                    <a:pt x="1841" y="90"/>
                  </a:lnTo>
                  <a:lnTo>
                    <a:pt x="1852" y="92"/>
                  </a:lnTo>
                  <a:lnTo>
                    <a:pt x="1862" y="92"/>
                  </a:lnTo>
                  <a:lnTo>
                    <a:pt x="1872" y="93"/>
                  </a:lnTo>
                  <a:lnTo>
                    <a:pt x="1884" y="93"/>
                  </a:lnTo>
                  <a:lnTo>
                    <a:pt x="1894" y="95"/>
                  </a:lnTo>
                  <a:lnTo>
                    <a:pt x="1905" y="95"/>
                  </a:lnTo>
                  <a:lnTo>
                    <a:pt x="1915" y="97"/>
                  </a:lnTo>
                  <a:lnTo>
                    <a:pt x="1925" y="97"/>
                  </a:lnTo>
                  <a:lnTo>
                    <a:pt x="1937" y="99"/>
                  </a:lnTo>
                  <a:lnTo>
                    <a:pt x="1939" y="99"/>
                  </a:lnTo>
                </a:path>
              </a:pathLst>
            </a:custGeom>
            <a:noFill/>
            <a:ln w="38100">
              <a:solidFill>
                <a:srgbClr val="00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grpSp>
      <p:grpSp>
        <p:nvGrpSpPr>
          <p:cNvPr id="46096" name="Group 129"/>
          <p:cNvGrpSpPr>
            <a:grpSpLocks/>
          </p:cNvGrpSpPr>
          <p:nvPr/>
        </p:nvGrpSpPr>
        <p:grpSpPr bwMode="auto">
          <a:xfrm>
            <a:off x="2667000" y="3444875"/>
            <a:ext cx="6103938" cy="2311400"/>
            <a:chOff x="1680" y="2170"/>
            <a:chExt cx="3845" cy="1456"/>
          </a:xfrm>
        </p:grpSpPr>
        <p:sp>
          <p:nvSpPr>
            <p:cNvPr id="46126" name="Freeform 127"/>
            <p:cNvSpPr>
              <a:spLocks/>
            </p:cNvSpPr>
            <p:nvPr/>
          </p:nvSpPr>
          <p:spPr bwMode="auto">
            <a:xfrm>
              <a:off x="1680" y="2170"/>
              <a:ext cx="2752" cy="1456"/>
            </a:xfrm>
            <a:custGeom>
              <a:avLst/>
              <a:gdLst>
                <a:gd name="T0" fmla="*/ 41 w 2752"/>
                <a:gd name="T1" fmla="*/ 1299 h 1456"/>
                <a:gd name="T2" fmla="*/ 98 w 2752"/>
                <a:gd name="T3" fmla="*/ 1102 h 1456"/>
                <a:gd name="T4" fmla="*/ 153 w 2752"/>
                <a:gd name="T5" fmla="*/ 927 h 1456"/>
                <a:gd name="T6" fmla="*/ 210 w 2752"/>
                <a:gd name="T7" fmla="*/ 774 h 1456"/>
                <a:gd name="T8" fmla="*/ 267 w 2752"/>
                <a:gd name="T9" fmla="*/ 640 h 1456"/>
                <a:gd name="T10" fmla="*/ 324 w 2752"/>
                <a:gd name="T11" fmla="*/ 527 h 1456"/>
                <a:gd name="T12" fmla="*/ 379 w 2752"/>
                <a:gd name="T13" fmla="*/ 429 h 1456"/>
                <a:gd name="T14" fmla="*/ 436 w 2752"/>
                <a:gd name="T15" fmla="*/ 348 h 1456"/>
                <a:gd name="T16" fmla="*/ 493 w 2752"/>
                <a:gd name="T17" fmla="*/ 281 h 1456"/>
                <a:gd name="T18" fmla="*/ 550 w 2752"/>
                <a:gd name="T19" fmla="*/ 225 h 1456"/>
                <a:gd name="T20" fmla="*/ 605 w 2752"/>
                <a:gd name="T21" fmla="*/ 180 h 1456"/>
                <a:gd name="T22" fmla="*/ 662 w 2752"/>
                <a:gd name="T23" fmla="*/ 144 h 1456"/>
                <a:gd name="T24" fmla="*/ 719 w 2752"/>
                <a:gd name="T25" fmla="*/ 113 h 1456"/>
                <a:gd name="T26" fmla="*/ 774 w 2752"/>
                <a:gd name="T27" fmla="*/ 90 h 1456"/>
                <a:gd name="T28" fmla="*/ 831 w 2752"/>
                <a:gd name="T29" fmla="*/ 72 h 1456"/>
                <a:gd name="T30" fmla="*/ 888 w 2752"/>
                <a:gd name="T31" fmla="*/ 57 h 1456"/>
                <a:gd name="T32" fmla="*/ 945 w 2752"/>
                <a:gd name="T33" fmla="*/ 47 h 1456"/>
                <a:gd name="T34" fmla="*/ 1000 w 2752"/>
                <a:gd name="T35" fmla="*/ 39 h 1456"/>
                <a:gd name="T36" fmla="*/ 1057 w 2752"/>
                <a:gd name="T37" fmla="*/ 32 h 1456"/>
                <a:gd name="T38" fmla="*/ 1114 w 2752"/>
                <a:gd name="T39" fmla="*/ 27 h 1456"/>
                <a:gd name="T40" fmla="*/ 1171 w 2752"/>
                <a:gd name="T41" fmla="*/ 23 h 1456"/>
                <a:gd name="T42" fmla="*/ 1226 w 2752"/>
                <a:gd name="T43" fmla="*/ 21 h 1456"/>
                <a:gd name="T44" fmla="*/ 1283 w 2752"/>
                <a:gd name="T45" fmla="*/ 20 h 1456"/>
                <a:gd name="T46" fmla="*/ 1340 w 2752"/>
                <a:gd name="T47" fmla="*/ 18 h 1456"/>
                <a:gd name="T48" fmla="*/ 1395 w 2752"/>
                <a:gd name="T49" fmla="*/ 18 h 1456"/>
                <a:gd name="T50" fmla="*/ 1452 w 2752"/>
                <a:gd name="T51" fmla="*/ 16 h 1456"/>
                <a:gd name="T52" fmla="*/ 1509 w 2752"/>
                <a:gd name="T53" fmla="*/ 16 h 1456"/>
                <a:gd name="T54" fmla="*/ 1566 w 2752"/>
                <a:gd name="T55" fmla="*/ 16 h 1456"/>
                <a:gd name="T56" fmla="*/ 1621 w 2752"/>
                <a:gd name="T57" fmla="*/ 16 h 1456"/>
                <a:gd name="T58" fmla="*/ 1678 w 2752"/>
                <a:gd name="T59" fmla="*/ 14 h 1456"/>
                <a:gd name="T60" fmla="*/ 1735 w 2752"/>
                <a:gd name="T61" fmla="*/ 14 h 1456"/>
                <a:gd name="T62" fmla="*/ 1790 w 2752"/>
                <a:gd name="T63" fmla="*/ 14 h 1456"/>
                <a:gd name="T64" fmla="*/ 1847 w 2752"/>
                <a:gd name="T65" fmla="*/ 14 h 1456"/>
                <a:gd name="T66" fmla="*/ 1904 w 2752"/>
                <a:gd name="T67" fmla="*/ 14 h 1456"/>
                <a:gd name="T68" fmla="*/ 1961 w 2752"/>
                <a:gd name="T69" fmla="*/ 14 h 1456"/>
                <a:gd name="T70" fmla="*/ 2016 w 2752"/>
                <a:gd name="T71" fmla="*/ 14 h 1456"/>
                <a:gd name="T72" fmla="*/ 2073 w 2752"/>
                <a:gd name="T73" fmla="*/ 14 h 1456"/>
                <a:gd name="T74" fmla="*/ 2130 w 2752"/>
                <a:gd name="T75" fmla="*/ 14 h 1456"/>
                <a:gd name="T76" fmla="*/ 2187 w 2752"/>
                <a:gd name="T77" fmla="*/ 14 h 1456"/>
                <a:gd name="T78" fmla="*/ 2242 w 2752"/>
                <a:gd name="T79" fmla="*/ 14 h 1456"/>
                <a:gd name="T80" fmla="*/ 2299 w 2752"/>
                <a:gd name="T81" fmla="*/ 14 h 1456"/>
                <a:gd name="T82" fmla="*/ 2356 w 2752"/>
                <a:gd name="T83" fmla="*/ 14 h 1456"/>
                <a:gd name="T84" fmla="*/ 2411 w 2752"/>
                <a:gd name="T85" fmla="*/ 14 h 1456"/>
                <a:gd name="T86" fmla="*/ 2468 w 2752"/>
                <a:gd name="T87" fmla="*/ 0 h 1456"/>
                <a:gd name="T88" fmla="*/ 2525 w 2752"/>
                <a:gd name="T89" fmla="*/ 2 h 1456"/>
                <a:gd name="T90" fmla="*/ 2583 w 2752"/>
                <a:gd name="T91" fmla="*/ 2 h 1456"/>
                <a:gd name="T92" fmla="*/ 2637 w 2752"/>
                <a:gd name="T93" fmla="*/ 2 h 1456"/>
                <a:gd name="T94" fmla="*/ 2695 w 2752"/>
                <a:gd name="T95" fmla="*/ 2 h 1456"/>
                <a:gd name="T96" fmla="*/ 2752 w 2752"/>
                <a:gd name="T97" fmla="*/ 2 h 145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752" h="1456">
                  <a:moveTo>
                    <a:pt x="0" y="1456"/>
                  </a:moveTo>
                  <a:lnTo>
                    <a:pt x="12" y="1408"/>
                  </a:lnTo>
                  <a:lnTo>
                    <a:pt x="27" y="1353"/>
                  </a:lnTo>
                  <a:lnTo>
                    <a:pt x="41" y="1299"/>
                  </a:lnTo>
                  <a:lnTo>
                    <a:pt x="55" y="1249"/>
                  </a:lnTo>
                  <a:lnTo>
                    <a:pt x="69" y="1198"/>
                  </a:lnTo>
                  <a:lnTo>
                    <a:pt x="84" y="1149"/>
                  </a:lnTo>
                  <a:lnTo>
                    <a:pt x="98" y="1102"/>
                  </a:lnTo>
                  <a:lnTo>
                    <a:pt x="112" y="1056"/>
                  </a:lnTo>
                  <a:lnTo>
                    <a:pt x="126" y="1012"/>
                  </a:lnTo>
                  <a:lnTo>
                    <a:pt x="141" y="969"/>
                  </a:lnTo>
                  <a:lnTo>
                    <a:pt x="153" y="927"/>
                  </a:lnTo>
                  <a:lnTo>
                    <a:pt x="167" y="886"/>
                  </a:lnTo>
                  <a:lnTo>
                    <a:pt x="181" y="848"/>
                  </a:lnTo>
                  <a:lnTo>
                    <a:pt x="196" y="810"/>
                  </a:lnTo>
                  <a:lnTo>
                    <a:pt x="210" y="774"/>
                  </a:lnTo>
                  <a:lnTo>
                    <a:pt x="224" y="738"/>
                  </a:lnTo>
                  <a:lnTo>
                    <a:pt x="238" y="704"/>
                  </a:lnTo>
                  <a:lnTo>
                    <a:pt x="253" y="671"/>
                  </a:lnTo>
                  <a:lnTo>
                    <a:pt x="267" y="640"/>
                  </a:lnTo>
                  <a:lnTo>
                    <a:pt x="281" y="610"/>
                  </a:lnTo>
                  <a:lnTo>
                    <a:pt x="295" y="581"/>
                  </a:lnTo>
                  <a:lnTo>
                    <a:pt x="310" y="554"/>
                  </a:lnTo>
                  <a:lnTo>
                    <a:pt x="324" y="527"/>
                  </a:lnTo>
                  <a:lnTo>
                    <a:pt x="338" y="501"/>
                  </a:lnTo>
                  <a:lnTo>
                    <a:pt x="350" y="476"/>
                  </a:lnTo>
                  <a:lnTo>
                    <a:pt x="365" y="453"/>
                  </a:lnTo>
                  <a:lnTo>
                    <a:pt x="379" y="429"/>
                  </a:lnTo>
                  <a:lnTo>
                    <a:pt x="393" y="408"/>
                  </a:lnTo>
                  <a:lnTo>
                    <a:pt x="407" y="388"/>
                  </a:lnTo>
                  <a:lnTo>
                    <a:pt x="422" y="368"/>
                  </a:lnTo>
                  <a:lnTo>
                    <a:pt x="436" y="348"/>
                  </a:lnTo>
                  <a:lnTo>
                    <a:pt x="450" y="330"/>
                  </a:lnTo>
                  <a:lnTo>
                    <a:pt x="464" y="314"/>
                  </a:lnTo>
                  <a:lnTo>
                    <a:pt x="479" y="298"/>
                  </a:lnTo>
                  <a:lnTo>
                    <a:pt x="493" y="281"/>
                  </a:lnTo>
                  <a:lnTo>
                    <a:pt x="507" y="267"/>
                  </a:lnTo>
                  <a:lnTo>
                    <a:pt x="521" y="252"/>
                  </a:lnTo>
                  <a:lnTo>
                    <a:pt x="536" y="238"/>
                  </a:lnTo>
                  <a:lnTo>
                    <a:pt x="550" y="225"/>
                  </a:lnTo>
                  <a:lnTo>
                    <a:pt x="562" y="213"/>
                  </a:lnTo>
                  <a:lnTo>
                    <a:pt x="576" y="202"/>
                  </a:lnTo>
                  <a:lnTo>
                    <a:pt x="591" y="191"/>
                  </a:lnTo>
                  <a:lnTo>
                    <a:pt x="605" y="180"/>
                  </a:lnTo>
                  <a:lnTo>
                    <a:pt x="619" y="169"/>
                  </a:lnTo>
                  <a:lnTo>
                    <a:pt x="633" y="160"/>
                  </a:lnTo>
                  <a:lnTo>
                    <a:pt x="648" y="151"/>
                  </a:lnTo>
                  <a:lnTo>
                    <a:pt x="662" y="144"/>
                  </a:lnTo>
                  <a:lnTo>
                    <a:pt x="676" y="135"/>
                  </a:lnTo>
                  <a:lnTo>
                    <a:pt x="690" y="128"/>
                  </a:lnTo>
                  <a:lnTo>
                    <a:pt x="705" y="121"/>
                  </a:lnTo>
                  <a:lnTo>
                    <a:pt x="719" y="113"/>
                  </a:lnTo>
                  <a:lnTo>
                    <a:pt x="733" y="108"/>
                  </a:lnTo>
                  <a:lnTo>
                    <a:pt x="747" y="101"/>
                  </a:lnTo>
                  <a:lnTo>
                    <a:pt x="762" y="95"/>
                  </a:lnTo>
                  <a:lnTo>
                    <a:pt x="774" y="90"/>
                  </a:lnTo>
                  <a:lnTo>
                    <a:pt x="788" y="86"/>
                  </a:lnTo>
                  <a:lnTo>
                    <a:pt x="802" y="81"/>
                  </a:lnTo>
                  <a:lnTo>
                    <a:pt x="817" y="77"/>
                  </a:lnTo>
                  <a:lnTo>
                    <a:pt x="831" y="72"/>
                  </a:lnTo>
                  <a:lnTo>
                    <a:pt x="845" y="68"/>
                  </a:lnTo>
                  <a:lnTo>
                    <a:pt x="859" y="65"/>
                  </a:lnTo>
                  <a:lnTo>
                    <a:pt x="874" y="61"/>
                  </a:lnTo>
                  <a:lnTo>
                    <a:pt x="888" y="57"/>
                  </a:lnTo>
                  <a:lnTo>
                    <a:pt x="902" y="56"/>
                  </a:lnTo>
                  <a:lnTo>
                    <a:pt x="917" y="52"/>
                  </a:lnTo>
                  <a:lnTo>
                    <a:pt x="931" y="50"/>
                  </a:lnTo>
                  <a:lnTo>
                    <a:pt x="945" y="47"/>
                  </a:lnTo>
                  <a:lnTo>
                    <a:pt x="959" y="45"/>
                  </a:lnTo>
                  <a:lnTo>
                    <a:pt x="972" y="43"/>
                  </a:lnTo>
                  <a:lnTo>
                    <a:pt x="986" y="41"/>
                  </a:lnTo>
                  <a:lnTo>
                    <a:pt x="1000" y="39"/>
                  </a:lnTo>
                  <a:lnTo>
                    <a:pt x="1014" y="38"/>
                  </a:lnTo>
                  <a:lnTo>
                    <a:pt x="1029" y="36"/>
                  </a:lnTo>
                  <a:lnTo>
                    <a:pt x="1043" y="34"/>
                  </a:lnTo>
                  <a:lnTo>
                    <a:pt x="1057" y="32"/>
                  </a:lnTo>
                  <a:lnTo>
                    <a:pt x="1071" y="30"/>
                  </a:lnTo>
                  <a:lnTo>
                    <a:pt x="1086" y="30"/>
                  </a:lnTo>
                  <a:lnTo>
                    <a:pt x="1100" y="29"/>
                  </a:lnTo>
                  <a:lnTo>
                    <a:pt x="1114" y="27"/>
                  </a:lnTo>
                  <a:lnTo>
                    <a:pt x="1128" y="27"/>
                  </a:lnTo>
                  <a:lnTo>
                    <a:pt x="1143" y="25"/>
                  </a:lnTo>
                  <a:lnTo>
                    <a:pt x="1157" y="25"/>
                  </a:lnTo>
                  <a:lnTo>
                    <a:pt x="1171" y="23"/>
                  </a:lnTo>
                  <a:lnTo>
                    <a:pt x="1183" y="23"/>
                  </a:lnTo>
                  <a:lnTo>
                    <a:pt x="1198" y="23"/>
                  </a:lnTo>
                  <a:lnTo>
                    <a:pt x="1212" y="21"/>
                  </a:lnTo>
                  <a:lnTo>
                    <a:pt x="1226" y="21"/>
                  </a:lnTo>
                  <a:lnTo>
                    <a:pt x="1240" y="21"/>
                  </a:lnTo>
                  <a:lnTo>
                    <a:pt x="1255" y="20"/>
                  </a:lnTo>
                  <a:lnTo>
                    <a:pt x="1269" y="20"/>
                  </a:lnTo>
                  <a:lnTo>
                    <a:pt x="1283" y="20"/>
                  </a:lnTo>
                  <a:lnTo>
                    <a:pt x="1297" y="20"/>
                  </a:lnTo>
                  <a:lnTo>
                    <a:pt x="1312" y="18"/>
                  </a:lnTo>
                  <a:lnTo>
                    <a:pt x="1326" y="18"/>
                  </a:lnTo>
                  <a:lnTo>
                    <a:pt x="1340" y="18"/>
                  </a:lnTo>
                  <a:lnTo>
                    <a:pt x="1354" y="18"/>
                  </a:lnTo>
                  <a:lnTo>
                    <a:pt x="1369" y="18"/>
                  </a:lnTo>
                  <a:lnTo>
                    <a:pt x="1381" y="18"/>
                  </a:lnTo>
                  <a:lnTo>
                    <a:pt x="1395" y="18"/>
                  </a:lnTo>
                  <a:lnTo>
                    <a:pt x="1409" y="16"/>
                  </a:lnTo>
                  <a:lnTo>
                    <a:pt x="1424" y="16"/>
                  </a:lnTo>
                  <a:lnTo>
                    <a:pt x="1438" y="16"/>
                  </a:lnTo>
                  <a:lnTo>
                    <a:pt x="1452" y="16"/>
                  </a:lnTo>
                  <a:lnTo>
                    <a:pt x="1466" y="16"/>
                  </a:lnTo>
                  <a:lnTo>
                    <a:pt x="1481" y="16"/>
                  </a:lnTo>
                  <a:lnTo>
                    <a:pt x="1495" y="16"/>
                  </a:lnTo>
                  <a:lnTo>
                    <a:pt x="1509" y="16"/>
                  </a:lnTo>
                  <a:lnTo>
                    <a:pt x="1523" y="16"/>
                  </a:lnTo>
                  <a:lnTo>
                    <a:pt x="1538" y="16"/>
                  </a:lnTo>
                  <a:lnTo>
                    <a:pt x="1552" y="16"/>
                  </a:lnTo>
                  <a:lnTo>
                    <a:pt x="1566" y="16"/>
                  </a:lnTo>
                  <a:lnTo>
                    <a:pt x="1580" y="16"/>
                  </a:lnTo>
                  <a:lnTo>
                    <a:pt x="1593" y="16"/>
                  </a:lnTo>
                  <a:lnTo>
                    <a:pt x="1607" y="16"/>
                  </a:lnTo>
                  <a:lnTo>
                    <a:pt x="1621" y="16"/>
                  </a:lnTo>
                  <a:lnTo>
                    <a:pt x="1635" y="16"/>
                  </a:lnTo>
                  <a:lnTo>
                    <a:pt x="1650" y="16"/>
                  </a:lnTo>
                  <a:lnTo>
                    <a:pt x="1664" y="16"/>
                  </a:lnTo>
                  <a:lnTo>
                    <a:pt x="1678" y="14"/>
                  </a:lnTo>
                  <a:lnTo>
                    <a:pt x="1692" y="14"/>
                  </a:lnTo>
                  <a:lnTo>
                    <a:pt x="1707" y="14"/>
                  </a:lnTo>
                  <a:lnTo>
                    <a:pt x="1721" y="14"/>
                  </a:lnTo>
                  <a:lnTo>
                    <a:pt x="1735" y="14"/>
                  </a:lnTo>
                  <a:lnTo>
                    <a:pt x="1750" y="14"/>
                  </a:lnTo>
                  <a:lnTo>
                    <a:pt x="1764" y="14"/>
                  </a:lnTo>
                  <a:lnTo>
                    <a:pt x="1778" y="14"/>
                  </a:lnTo>
                  <a:lnTo>
                    <a:pt x="1790" y="14"/>
                  </a:lnTo>
                  <a:lnTo>
                    <a:pt x="1805" y="14"/>
                  </a:lnTo>
                  <a:lnTo>
                    <a:pt x="1819" y="14"/>
                  </a:lnTo>
                  <a:lnTo>
                    <a:pt x="1833" y="14"/>
                  </a:lnTo>
                  <a:lnTo>
                    <a:pt x="1847" y="14"/>
                  </a:lnTo>
                  <a:lnTo>
                    <a:pt x="1862" y="14"/>
                  </a:lnTo>
                  <a:lnTo>
                    <a:pt x="1876" y="14"/>
                  </a:lnTo>
                  <a:lnTo>
                    <a:pt x="1890" y="14"/>
                  </a:lnTo>
                  <a:lnTo>
                    <a:pt x="1904" y="14"/>
                  </a:lnTo>
                  <a:lnTo>
                    <a:pt x="1919" y="14"/>
                  </a:lnTo>
                  <a:lnTo>
                    <a:pt x="1933" y="14"/>
                  </a:lnTo>
                  <a:lnTo>
                    <a:pt x="1947" y="14"/>
                  </a:lnTo>
                  <a:lnTo>
                    <a:pt x="1961" y="14"/>
                  </a:lnTo>
                  <a:lnTo>
                    <a:pt x="1976" y="14"/>
                  </a:lnTo>
                  <a:lnTo>
                    <a:pt x="1990" y="14"/>
                  </a:lnTo>
                  <a:lnTo>
                    <a:pt x="2002" y="14"/>
                  </a:lnTo>
                  <a:lnTo>
                    <a:pt x="2016" y="14"/>
                  </a:lnTo>
                  <a:lnTo>
                    <a:pt x="2031" y="14"/>
                  </a:lnTo>
                  <a:lnTo>
                    <a:pt x="2045" y="14"/>
                  </a:lnTo>
                  <a:lnTo>
                    <a:pt x="2059" y="14"/>
                  </a:lnTo>
                  <a:lnTo>
                    <a:pt x="2073" y="14"/>
                  </a:lnTo>
                  <a:lnTo>
                    <a:pt x="2088" y="14"/>
                  </a:lnTo>
                  <a:lnTo>
                    <a:pt x="2102" y="14"/>
                  </a:lnTo>
                  <a:lnTo>
                    <a:pt x="2116" y="14"/>
                  </a:lnTo>
                  <a:lnTo>
                    <a:pt x="2130" y="14"/>
                  </a:lnTo>
                  <a:lnTo>
                    <a:pt x="2145" y="14"/>
                  </a:lnTo>
                  <a:lnTo>
                    <a:pt x="2159" y="14"/>
                  </a:lnTo>
                  <a:lnTo>
                    <a:pt x="2173" y="14"/>
                  </a:lnTo>
                  <a:lnTo>
                    <a:pt x="2187" y="14"/>
                  </a:lnTo>
                  <a:lnTo>
                    <a:pt x="2202" y="14"/>
                  </a:lnTo>
                  <a:lnTo>
                    <a:pt x="2214" y="14"/>
                  </a:lnTo>
                  <a:lnTo>
                    <a:pt x="2228" y="14"/>
                  </a:lnTo>
                  <a:lnTo>
                    <a:pt x="2242" y="14"/>
                  </a:lnTo>
                  <a:lnTo>
                    <a:pt x="2257" y="14"/>
                  </a:lnTo>
                  <a:lnTo>
                    <a:pt x="2271" y="14"/>
                  </a:lnTo>
                  <a:lnTo>
                    <a:pt x="2285" y="14"/>
                  </a:lnTo>
                  <a:lnTo>
                    <a:pt x="2299" y="14"/>
                  </a:lnTo>
                  <a:lnTo>
                    <a:pt x="2314" y="14"/>
                  </a:lnTo>
                  <a:lnTo>
                    <a:pt x="2328" y="14"/>
                  </a:lnTo>
                  <a:lnTo>
                    <a:pt x="2342" y="14"/>
                  </a:lnTo>
                  <a:lnTo>
                    <a:pt x="2356" y="14"/>
                  </a:lnTo>
                  <a:lnTo>
                    <a:pt x="2371" y="14"/>
                  </a:lnTo>
                  <a:lnTo>
                    <a:pt x="2385" y="14"/>
                  </a:lnTo>
                  <a:lnTo>
                    <a:pt x="2399" y="14"/>
                  </a:lnTo>
                  <a:lnTo>
                    <a:pt x="2411" y="14"/>
                  </a:lnTo>
                  <a:lnTo>
                    <a:pt x="2426" y="14"/>
                  </a:lnTo>
                  <a:lnTo>
                    <a:pt x="2440" y="14"/>
                  </a:lnTo>
                  <a:lnTo>
                    <a:pt x="2454" y="0"/>
                  </a:lnTo>
                  <a:lnTo>
                    <a:pt x="2468" y="0"/>
                  </a:lnTo>
                  <a:lnTo>
                    <a:pt x="2483" y="2"/>
                  </a:lnTo>
                  <a:lnTo>
                    <a:pt x="2497" y="2"/>
                  </a:lnTo>
                  <a:lnTo>
                    <a:pt x="2511" y="2"/>
                  </a:lnTo>
                  <a:lnTo>
                    <a:pt x="2525" y="2"/>
                  </a:lnTo>
                  <a:lnTo>
                    <a:pt x="2540" y="2"/>
                  </a:lnTo>
                  <a:lnTo>
                    <a:pt x="2554" y="2"/>
                  </a:lnTo>
                  <a:lnTo>
                    <a:pt x="2568" y="2"/>
                  </a:lnTo>
                  <a:lnTo>
                    <a:pt x="2583" y="2"/>
                  </a:lnTo>
                  <a:lnTo>
                    <a:pt x="2597" y="2"/>
                  </a:lnTo>
                  <a:lnTo>
                    <a:pt x="2611" y="2"/>
                  </a:lnTo>
                  <a:lnTo>
                    <a:pt x="2623" y="2"/>
                  </a:lnTo>
                  <a:lnTo>
                    <a:pt x="2637" y="2"/>
                  </a:lnTo>
                  <a:lnTo>
                    <a:pt x="2652" y="2"/>
                  </a:lnTo>
                  <a:lnTo>
                    <a:pt x="2666" y="2"/>
                  </a:lnTo>
                  <a:lnTo>
                    <a:pt x="2680" y="2"/>
                  </a:lnTo>
                  <a:lnTo>
                    <a:pt x="2695" y="2"/>
                  </a:lnTo>
                  <a:lnTo>
                    <a:pt x="2709" y="2"/>
                  </a:lnTo>
                  <a:lnTo>
                    <a:pt x="2723" y="2"/>
                  </a:lnTo>
                  <a:lnTo>
                    <a:pt x="2737" y="2"/>
                  </a:lnTo>
                  <a:lnTo>
                    <a:pt x="2752" y="2"/>
                  </a:lnTo>
                </a:path>
              </a:pathLst>
            </a:custGeom>
            <a:noFill/>
            <a:ln w="38100">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46127" name="Freeform 128"/>
            <p:cNvSpPr>
              <a:spLocks/>
            </p:cNvSpPr>
            <p:nvPr/>
          </p:nvSpPr>
          <p:spPr bwMode="auto">
            <a:xfrm>
              <a:off x="4432" y="2172"/>
              <a:ext cx="1093" cy="14"/>
            </a:xfrm>
            <a:custGeom>
              <a:avLst/>
              <a:gdLst>
                <a:gd name="T0" fmla="*/ 14 w 1093"/>
                <a:gd name="T1" fmla="*/ 0 h 14"/>
                <a:gd name="T2" fmla="*/ 42 w 1093"/>
                <a:gd name="T3" fmla="*/ 0 h 14"/>
                <a:gd name="T4" fmla="*/ 69 w 1093"/>
                <a:gd name="T5" fmla="*/ 1 h 14"/>
                <a:gd name="T6" fmla="*/ 97 w 1093"/>
                <a:gd name="T7" fmla="*/ 1 h 14"/>
                <a:gd name="T8" fmla="*/ 126 w 1093"/>
                <a:gd name="T9" fmla="*/ 1 h 14"/>
                <a:gd name="T10" fmla="*/ 154 w 1093"/>
                <a:gd name="T11" fmla="*/ 1 h 14"/>
                <a:gd name="T12" fmla="*/ 183 w 1093"/>
                <a:gd name="T13" fmla="*/ 1 h 14"/>
                <a:gd name="T14" fmla="*/ 211 w 1093"/>
                <a:gd name="T15" fmla="*/ 1 h 14"/>
                <a:gd name="T16" fmla="*/ 240 w 1093"/>
                <a:gd name="T17" fmla="*/ 1 h 14"/>
                <a:gd name="T18" fmla="*/ 268 w 1093"/>
                <a:gd name="T19" fmla="*/ 1 h 14"/>
                <a:gd name="T20" fmla="*/ 295 w 1093"/>
                <a:gd name="T21" fmla="*/ 3 h 14"/>
                <a:gd name="T22" fmla="*/ 323 w 1093"/>
                <a:gd name="T23" fmla="*/ 3 h 14"/>
                <a:gd name="T24" fmla="*/ 352 w 1093"/>
                <a:gd name="T25" fmla="*/ 3 h 14"/>
                <a:gd name="T26" fmla="*/ 380 w 1093"/>
                <a:gd name="T27" fmla="*/ 3 h 14"/>
                <a:gd name="T28" fmla="*/ 409 w 1093"/>
                <a:gd name="T29" fmla="*/ 3 h 14"/>
                <a:gd name="T30" fmla="*/ 437 w 1093"/>
                <a:gd name="T31" fmla="*/ 3 h 14"/>
                <a:gd name="T32" fmla="*/ 466 w 1093"/>
                <a:gd name="T33" fmla="*/ 5 h 14"/>
                <a:gd name="T34" fmla="*/ 492 w 1093"/>
                <a:gd name="T35" fmla="*/ 5 h 14"/>
                <a:gd name="T36" fmla="*/ 521 w 1093"/>
                <a:gd name="T37" fmla="*/ 5 h 14"/>
                <a:gd name="T38" fmla="*/ 549 w 1093"/>
                <a:gd name="T39" fmla="*/ 5 h 14"/>
                <a:gd name="T40" fmla="*/ 578 w 1093"/>
                <a:gd name="T41" fmla="*/ 5 h 14"/>
                <a:gd name="T42" fmla="*/ 606 w 1093"/>
                <a:gd name="T43" fmla="*/ 7 h 14"/>
                <a:gd name="T44" fmla="*/ 635 w 1093"/>
                <a:gd name="T45" fmla="*/ 7 h 14"/>
                <a:gd name="T46" fmla="*/ 663 w 1093"/>
                <a:gd name="T47" fmla="*/ 7 h 14"/>
                <a:gd name="T48" fmla="*/ 690 w 1093"/>
                <a:gd name="T49" fmla="*/ 7 h 14"/>
                <a:gd name="T50" fmla="*/ 718 w 1093"/>
                <a:gd name="T51" fmla="*/ 7 h 14"/>
                <a:gd name="T52" fmla="*/ 747 w 1093"/>
                <a:gd name="T53" fmla="*/ 9 h 14"/>
                <a:gd name="T54" fmla="*/ 776 w 1093"/>
                <a:gd name="T55" fmla="*/ 9 h 14"/>
                <a:gd name="T56" fmla="*/ 804 w 1093"/>
                <a:gd name="T57" fmla="*/ 9 h 14"/>
                <a:gd name="T58" fmla="*/ 833 w 1093"/>
                <a:gd name="T59" fmla="*/ 9 h 14"/>
                <a:gd name="T60" fmla="*/ 861 w 1093"/>
                <a:gd name="T61" fmla="*/ 10 h 14"/>
                <a:gd name="T62" fmla="*/ 888 w 1093"/>
                <a:gd name="T63" fmla="*/ 10 h 14"/>
                <a:gd name="T64" fmla="*/ 916 w 1093"/>
                <a:gd name="T65" fmla="*/ 10 h 14"/>
                <a:gd name="T66" fmla="*/ 945 w 1093"/>
                <a:gd name="T67" fmla="*/ 10 h 14"/>
                <a:gd name="T68" fmla="*/ 973 w 1093"/>
                <a:gd name="T69" fmla="*/ 12 h 14"/>
                <a:gd name="T70" fmla="*/ 1002 w 1093"/>
                <a:gd name="T71" fmla="*/ 12 h 14"/>
                <a:gd name="T72" fmla="*/ 1030 w 1093"/>
                <a:gd name="T73" fmla="*/ 12 h 14"/>
                <a:gd name="T74" fmla="*/ 1059 w 1093"/>
                <a:gd name="T75" fmla="*/ 12 h 14"/>
                <a:gd name="T76" fmla="*/ 1087 w 1093"/>
                <a:gd name="T77" fmla="*/ 14 h 1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093" h="14">
                  <a:moveTo>
                    <a:pt x="0" y="0"/>
                  </a:moveTo>
                  <a:lnTo>
                    <a:pt x="14" y="0"/>
                  </a:lnTo>
                  <a:lnTo>
                    <a:pt x="28" y="0"/>
                  </a:lnTo>
                  <a:lnTo>
                    <a:pt x="42" y="0"/>
                  </a:lnTo>
                  <a:lnTo>
                    <a:pt x="57" y="1"/>
                  </a:lnTo>
                  <a:lnTo>
                    <a:pt x="69" y="1"/>
                  </a:lnTo>
                  <a:lnTo>
                    <a:pt x="83" y="1"/>
                  </a:lnTo>
                  <a:lnTo>
                    <a:pt x="97" y="1"/>
                  </a:lnTo>
                  <a:lnTo>
                    <a:pt x="112" y="1"/>
                  </a:lnTo>
                  <a:lnTo>
                    <a:pt x="126" y="1"/>
                  </a:lnTo>
                  <a:lnTo>
                    <a:pt x="140" y="1"/>
                  </a:lnTo>
                  <a:lnTo>
                    <a:pt x="154" y="1"/>
                  </a:lnTo>
                  <a:lnTo>
                    <a:pt x="169" y="1"/>
                  </a:lnTo>
                  <a:lnTo>
                    <a:pt x="183" y="1"/>
                  </a:lnTo>
                  <a:lnTo>
                    <a:pt x="197" y="1"/>
                  </a:lnTo>
                  <a:lnTo>
                    <a:pt x="211" y="1"/>
                  </a:lnTo>
                  <a:lnTo>
                    <a:pt x="226" y="1"/>
                  </a:lnTo>
                  <a:lnTo>
                    <a:pt x="240" y="1"/>
                  </a:lnTo>
                  <a:lnTo>
                    <a:pt x="254" y="1"/>
                  </a:lnTo>
                  <a:lnTo>
                    <a:pt x="268" y="1"/>
                  </a:lnTo>
                  <a:lnTo>
                    <a:pt x="281" y="3"/>
                  </a:lnTo>
                  <a:lnTo>
                    <a:pt x="295" y="3"/>
                  </a:lnTo>
                  <a:lnTo>
                    <a:pt x="309" y="3"/>
                  </a:lnTo>
                  <a:lnTo>
                    <a:pt x="323" y="3"/>
                  </a:lnTo>
                  <a:lnTo>
                    <a:pt x="338" y="3"/>
                  </a:lnTo>
                  <a:lnTo>
                    <a:pt x="352" y="3"/>
                  </a:lnTo>
                  <a:lnTo>
                    <a:pt x="366" y="3"/>
                  </a:lnTo>
                  <a:lnTo>
                    <a:pt x="380" y="3"/>
                  </a:lnTo>
                  <a:lnTo>
                    <a:pt x="395" y="3"/>
                  </a:lnTo>
                  <a:lnTo>
                    <a:pt x="409" y="3"/>
                  </a:lnTo>
                  <a:lnTo>
                    <a:pt x="423" y="3"/>
                  </a:lnTo>
                  <a:lnTo>
                    <a:pt x="437" y="3"/>
                  </a:lnTo>
                  <a:lnTo>
                    <a:pt x="452" y="5"/>
                  </a:lnTo>
                  <a:lnTo>
                    <a:pt x="466" y="5"/>
                  </a:lnTo>
                  <a:lnTo>
                    <a:pt x="478" y="5"/>
                  </a:lnTo>
                  <a:lnTo>
                    <a:pt x="492" y="5"/>
                  </a:lnTo>
                  <a:lnTo>
                    <a:pt x="507" y="5"/>
                  </a:lnTo>
                  <a:lnTo>
                    <a:pt x="521" y="5"/>
                  </a:lnTo>
                  <a:lnTo>
                    <a:pt x="535" y="5"/>
                  </a:lnTo>
                  <a:lnTo>
                    <a:pt x="549" y="5"/>
                  </a:lnTo>
                  <a:lnTo>
                    <a:pt x="564" y="5"/>
                  </a:lnTo>
                  <a:lnTo>
                    <a:pt x="578" y="5"/>
                  </a:lnTo>
                  <a:lnTo>
                    <a:pt x="592" y="5"/>
                  </a:lnTo>
                  <a:lnTo>
                    <a:pt x="606" y="7"/>
                  </a:lnTo>
                  <a:lnTo>
                    <a:pt x="621" y="7"/>
                  </a:lnTo>
                  <a:lnTo>
                    <a:pt x="635" y="7"/>
                  </a:lnTo>
                  <a:lnTo>
                    <a:pt x="649" y="7"/>
                  </a:lnTo>
                  <a:lnTo>
                    <a:pt x="663" y="7"/>
                  </a:lnTo>
                  <a:lnTo>
                    <a:pt x="678" y="7"/>
                  </a:lnTo>
                  <a:lnTo>
                    <a:pt x="690" y="7"/>
                  </a:lnTo>
                  <a:lnTo>
                    <a:pt x="704" y="7"/>
                  </a:lnTo>
                  <a:lnTo>
                    <a:pt x="718" y="7"/>
                  </a:lnTo>
                  <a:lnTo>
                    <a:pt x="733" y="7"/>
                  </a:lnTo>
                  <a:lnTo>
                    <a:pt x="747" y="9"/>
                  </a:lnTo>
                  <a:lnTo>
                    <a:pt x="761" y="9"/>
                  </a:lnTo>
                  <a:lnTo>
                    <a:pt x="776" y="9"/>
                  </a:lnTo>
                  <a:lnTo>
                    <a:pt x="790" y="9"/>
                  </a:lnTo>
                  <a:lnTo>
                    <a:pt x="804" y="9"/>
                  </a:lnTo>
                  <a:lnTo>
                    <a:pt x="818" y="9"/>
                  </a:lnTo>
                  <a:lnTo>
                    <a:pt x="833" y="9"/>
                  </a:lnTo>
                  <a:lnTo>
                    <a:pt x="847" y="9"/>
                  </a:lnTo>
                  <a:lnTo>
                    <a:pt x="861" y="10"/>
                  </a:lnTo>
                  <a:lnTo>
                    <a:pt x="875" y="10"/>
                  </a:lnTo>
                  <a:lnTo>
                    <a:pt x="888" y="10"/>
                  </a:lnTo>
                  <a:lnTo>
                    <a:pt x="902" y="10"/>
                  </a:lnTo>
                  <a:lnTo>
                    <a:pt x="916" y="10"/>
                  </a:lnTo>
                  <a:lnTo>
                    <a:pt x="930" y="10"/>
                  </a:lnTo>
                  <a:lnTo>
                    <a:pt x="945" y="10"/>
                  </a:lnTo>
                  <a:lnTo>
                    <a:pt x="959" y="10"/>
                  </a:lnTo>
                  <a:lnTo>
                    <a:pt x="973" y="12"/>
                  </a:lnTo>
                  <a:lnTo>
                    <a:pt x="987" y="12"/>
                  </a:lnTo>
                  <a:lnTo>
                    <a:pt x="1002" y="12"/>
                  </a:lnTo>
                  <a:lnTo>
                    <a:pt x="1016" y="12"/>
                  </a:lnTo>
                  <a:lnTo>
                    <a:pt x="1030" y="12"/>
                  </a:lnTo>
                  <a:lnTo>
                    <a:pt x="1044" y="12"/>
                  </a:lnTo>
                  <a:lnTo>
                    <a:pt x="1059" y="12"/>
                  </a:lnTo>
                  <a:lnTo>
                    <a:pt x="1073" y="12"/>
                  </a:lnTo>
                  <a:lnTo>
                    <a:pt x="1087" y="14"/>
                  </a:lnTo>
                  <a:lnTo>
                    <a:pt x="1093" y="14"/>
                  </a:lnTo>
                </a:path>
              </a:pathLst>
            </a:custGeom>
            <a:noFill/>
            <a:ln w="38100">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grpSp>
      <p:grpSp>
        <p:nvGrpSpPr>
          <p:cNvPr id="46097" name="Group 158"/>
          <p:cNvGrpSpPr>
            <a:grpSpLocks/>
          </p:cNvGrpSpPr>
          <p:nvPr/>
        </p:nvGrpSpPr>
        <p:grpSpPr bwMode="auto">
          <a:xfrm>
            <a:off x="5816600" y="3684588"/>
            <a:ext cx="2954338" cy="2060575"/>
            <a:chOff x="3664" y="2321"/>
            <a:chExt cx="1861" cy="1298"/>
          </a:xfrm>
        </p:grpSpPr>
        <p:sp>
          <p:nvSpPr>
            <p:cNvPr id="46098" name="Rectangle 130"/>
            <p:cNvSpPr>
              <a:spLocks noChangeArrowheads="1"/>
            </p:cNvSpPr>
            <p:nvPr/>
          </p:nvSpPr>
          <p:spPr bwMode="auto">
            <a:xfrm>
              <a:off x="3664" y="2321"/>
              <a:ext cx="1861" cy="1298"/>
            </a:xfrm>
            <a:prstGeom prst="rect">
              <a:avLst/>
            </a:prstGeom>
            <a:solidFill>
              <a:srgbClr val="0019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099" name="Rectangle 131"/>
            <p:cNvSpPr>
              <a:spLocks noChangeArrowheads="1"/>
            </p:cNvSpPr>
            <p:nvPr/>
          </p:nvSpPr>
          <p:spPr bwMode="auto">
            <a:xfrm>
              <a:off x="3676" y="2333"/>
              <a:ext cx="1837" cy="1275"/>
            </a:xfrm>
            <a:prstGeom prst="rect">
              <a:avLst/>
            </a:prstGeom>
            <a:noFill/>
            <a:ln w="1270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00" name="Rectangle 132"/>
            <p:cNvSpPr>
              <a:spLocks noChangeArrowheads="1"/>
            </p:cNvSpPr>
            <p:nvPr/>
          </p:nvSpPr>
          <p:spPr bwMode="auto">
            <a:xfrm>
              <a:off x="3833" y="2321"/>
              <a:ext cx="1401"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aseline="0" dirty="0">
                  <a:solidFill>
                    <a:srgbClr val="FFFF00"/>
                  </a:solidFill>
                  <a:latin typeface="Times" panose="02020603050405020304" pitchFamily="18" charset="0"/>
                </a:rPr>
                <a:t>Работна мощност</a:t>
              </a:r>
              <a:endParaRPr lang="en-US" altLang="bg-BG" dirty="0"/>
            </a:p>
          </p:txBody>
        </p:sp>
        <p:sp>
          <p:nvSpPr>
            <p:cNvPr id="46101" name="Line 133"/>
            <p:cNvSpPr>
              <a:spLocks noChangeShapeType="1"/>
            </p:cNvSpPr>
            <p:nvPr/>
          </p:nvSpPr>
          <p:spPr bwMode="auto">
            <a:xfrm>
              <a:off x="3821" y="2567"/>
              <a:ext cx="93" cy="83"/>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02" name="Line 134"/>
            <p:cNvSpPr>
              <a:spLocks noChangeShapeType="1"/>
            </p:cNvSpPr>
            <p:nvPr/>
          </p:nvSpPr>
          <p:spPr bwMode="auto">
            <a:xfrm flipH="1">
              <a:off x="3821" y="2567"/>
              <a:ext cx="93" cy="83"/>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03" name="Line 135"/>
            <p:cNvSpPr>
              <a:spLocks noChangeShapeType="1"/>
            </p:cNvSpPr>
            <p:nvPr/>
          </p:nvSpPr>
          <p:spPr bwMode="auto">
            <a:xfrm>
              <a:off x="3821" y="2608"/>
              <a:ext cx="93" cy="1"/>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04" name="Line 136"/>
            <p:cNvSpPr>
              <a:spLocks noChangeShapeType="1"/>
            </p:cNvSpPr>
            <p:nvPr/>
          </p:nvSpPr>
          <p:spPr bwMode="auto">
            <a:xfrm>
              <a:off x="3867" y="2567"/>
              <a:ext cx="1" cy="83"/>
            </a:xfrm>
            <a:prstGeom prst="line">
              <a:avLst/>
            </a:prstGeom>
            <a:noFill/>
            <a:ln w="6350">
              <a:solidFill>
                <a:srgbClr val="FF00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05" name="Rectangle 137"/>
            <p:cNvSpPr>
              <a:spLocks noChangeArrowheads="1"/>
            </p:cNvSpPr>
            <p:nvPr/>
          </p:nvSpPr>
          <p:spPr bwMode="auto">
            <a:xfrm>
              <a:off x="4038" y="2494"/>
              <a:ext cx="2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 3</a:t>
              </a:r>
              <a:endParaRPr lang="en-US" altLang="bg-BG" dirty="0"/>
            </a:p>
          </p:txBody>
        </p:sp>
        <p:sp>
          <p:nvSpPr>
            <p:cNvPr id="46106" name="Oval 138"/>
            <p:cNvSpPr>
              <a:spLocks noChangeArrowheads="1"/>
            </p:cNvSpPr>
            <p:nvPr/>
          </p:nvSpPr>
          <p:spPr bwMode="auto">
            <a:xfrm>
              <a:off x="4698" y="2565"/>
              <a:ext cx="98" cy="87"/>
            </a:xfrm>
            <a:prstGeom prst="ellipse">
              <a:avLst/>
            </a:prstGeom>
            <a:solidFill>
              <a:srgbClr val="6644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07" name="Rectangle 139"/>
            <p:cNvSpPr>
              <a:spLocks noChangeArrowheads="1"/>
            </p:cNvSpPr>
            <p:nvPr/>
          </p:nvSpPr>
          <p:spPr bwMode="auto">
            <a:xfrm>
              <a:off x="4918" y="2494"/>
              <a:ext cx="2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 5</a:t>
              </a:r>
              <a:endParaRPr lang="en-US" altLang="bg-BG" dirty="0"/>
            </a:p>
          </p:txBody>
        </p:sp>
        <p:sp>
          <p:nvSpPr>
            <p:cNvPr id="46108" name="Rectangle 140"/>
            <p:cNvSpPr>
              <a:spLocks noChangeArrowheads="1"/>
            </p:cNvSpPr>
            <p:nvPr/>
          </p:nvSpPr>
          <p:spPr bwMode="auto">
            <a:xfrm>
              <a:off x="3819" y="2744"/>
              <a:ext cx="97" cy="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09" name="Rectangle 141"/>
            <p:cNvSpPr>
              <a:spLocks noChangeArrowheads="1"/>
            </p:cNvSpPr>
            <p:nvPr/>
          </p:nvSpPr>
          <p:spPr bwMode="auto">
            <a:xfrm>
              <a:off x="4038" y="2673"/>
              <a:ext cx="387"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 7.5</a:t>
              </a:r>
              <a:endParaRPr lang="en-US" altLang="bg-BG" dirty="0"/>
            </a:p>
          </p:txBody>
        </p:sp>
        <p:sp>
          <p:nvSpPr>
            <p:cNvPr id="46110" name="Freeform 142"/>
            <p:cNvSpPr>
              <a:spLocks/>
            </p:cNvSpPr>
            <p:nvPr/>
          </p:nvSpPr>
          <p:spPr bwMode="auto">
            <a:xfrm>
              <a:off x="4700" y="2745"/>
              <a:ext cx="94" cy="84"/>
            </a:xfrm>
            <a:custGeom>
              <a:avLst/>
              <a:gdLst>
                <a:gd name="T0" fmla="*/ 47 w 94"/>
                <a:gd name="T1" fmla="*/ 0 h 84"/>
                <a:gd name="T2" fmla="*/ 94 w 94"/>
                <a:gd name="T3" fmla="*/ 84 h 84"/>
                <a:gd name="T4" fmla="*/ 0 w 94"/>
                <a:gd name="T5" fmla="*/ 84 h 84"/>
                <a:gd name="T6" fmla="*/ 47 w 94"/>
                <a:gd name="T7" fmla="*/ 0 h 8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4" h="84">
                  <a:moveTo>
                    <a:pt x="47" y="0"/>
                  </a:moveTo>
                  <a:lnTo>
                    <a:pt x="94" y="84"/>
                  </a:lnTo>
                  <a:lnTo>
                    <a:pt x="0" y="84"/>
                  </a:lnTo>
                  <a:lnTo>
                    <a:pt x="47" y="0"/>
                  </a:lnTo>
                  <a:close/>
                </a:path>
              </a:pathLst>
            </a:custGeom>
            <a:solidFill>
              <a:srgbClr val="FF0000"/>
            </a:solidFill>
            <a:ln w="6350">
              <a:solidFill>
                <a:srgbClr val="FF0000"/>
              </a:solidFill>
              <a:prstDash val="solid"/>
              <a:round/>
              <a:headEnd/>
              <a:tailEnd/>
            </a:ln>
          </p:spPr>
          <p:txBody>
            <a:bodyPr/>
            <a:lstStyle/>
            <a:p>
              <a:endParaRPr lang="bg-BG" dirty="0"/>
            </a:p>
          </p:txBody>
        </p:sp>
        <p:sp>
          <p:nvSpPr>
            <p:cNvPr id="46111" name="Rectangle 143"/>
            <p:cNvSpPr>
              <a:spLocks noChangeArrowheads="1"/>
            </p:cNvSpPr>
            <p:nvPr/>
          </p:nvSpPr>
          <p:spPr bwMode="auto">
            <a:xfrm>
              <a:off x="4918" y="2673"/>
              <a:ext cx="3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 10</a:t>
              </a:r>
              <a:endParaRPr lang="en-US" altLang="bg-BG" dirty="0"/>
            </a:p>
          </p:txBody>
        </p:sp>
        <p:sp>
          <p:nvSpPr>
            <p:cNvPr id="46112" name="Freeform 144"/>
            <p:cNvSpPr>
              <a:spLocks/>
            </p:cNvSpPr>
            <p:nvPr/>
          </p:nvSpPr>
          <p:spPr bwMode="auto">
            <a:xfrm>
              <a:off x="3821" y="2924"/>
              <a:ext cx="93" cy="83"/>
            </a:xfrm>
            <a:custGeom>
              <a:avLst/>
              <a:gdLst>
                <a:gd name="T0" fmla="*/ 46 w 93"/>
                <a:gd name="T1" fmla="*/ 83 h 83"/>
                <a:gd name="T2" fmla="*/ 0 w 93"/>
                <a:gd name="T3" fmla="*/ 0 h 83"/>
                <a:gd name="T4" fmla="*/ 93 w 93"/>
                <a:gd name="T5" fmla="*/ 0 h 83"/>
                <a:gd name="T6" fmla="*/ 46 w 93"/>
                <a:gd name="T7" fmla="*/ 83 h 8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3" h="83">
                  <a:moveTo>
                    <a:pt x="46" y="83"/>
                  </a:moveTo>
                  <a:lnTo>
                    <a:pt x="0" y="0"/>
                  </a:lnTo>
                  <a:lnTo>
                    <a:pt x="93" y="0"/>
                  </a:lnTo>
                  <a:lnTo>
                    <a:pt x="46" y="83"/>
                  </a:lnTo>
                  <a:close/>
                </a:path>
              </a:pathLst>
            </a:custGeom>
            <a:solidFill>
              <a:srgbClr val="00FF00"/>
            </a:solidFill>
            <a:ln w="6350">
              <a:solidFill>
                <a:srgbClr val="00FF00"/>
              </a:solidFill>
              <a:prstDash val="solid"/>
              <a:round/>
              <a:headEnd/>
              <a:tailEnd/>
            </a:ln>
          </p:spPr>
          <p:txBody>
            <a:bodyPr/>
            <a:lstStyle/>
            <a:p>
              <a:endParaRPr lang="bg-BG" dirty="0"/>
            </a:p>
          </p:txBody>
        </p:sp>
        <p:sp>
          <p:nvSpPr>
            <p:cNvPr id="46113" name="Rectangle 145"/>
            <p:cNvSpPr>
              <a:spLocks noChangeArrowheads="1"/>
            </p:cNvSpPr>
            <p:nvPr/>
          </p:nvSpPr>
          <p:spPr bwMode="auto">
            <a:xfrm>
              <a:off x="4038" y="2852"/>
              <a:ext cx="3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 25</a:t>
              </a:r>
              <a:endParaRPr lang="en-US" altLang="bg-BG" dirty="0"/>
            </a:p>
          </p:txBody>
        </p:sp>
        <p:sp>
          <p:nvSpPr>
            <p:cNvPr id="46114" name="Freeform 146"/>
            <p:cNvSpPr>
              <a:spLocks/>
            </p:cNvSpPr>
            <p:nvPr/>
          </p:nvSpPr>
          <p:spPr bwMode="auto">
            <a:xfrm>
              <a:off x="4700" y="2946"/>
              <a:ext cx="94" cy="41"/>
            </a:xfrm>
            <a:custGeom>
              <a:avLst/>
              <a:gdLst>
                <a:gd name="T0" fmla="*/ 0 w 94"/>
                <a:gd name="T1" fmla="*/ 20 h 41"/>
                <a:gd name="T2" fmla="*/ 47 w 94"/>
                <a:gd name="T3" fmla="*/ 0 h 41"/>
                <a:gd name="T4" fmla="*/ 94 w 94"/>
                <a:gd name="T5" fmla="*/ 20 h 41"/>
                <a:gd name="T6" fmla="*/ 47 w 94"/>
                <a:gd name="T7" fmla="*/ 41 h 41"/>
                <a:gd name="T8" fmla="*/ 0 w 94"/>
                <a:gd name="T9" fmla="*/ 20 h 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4" h="41">
                  <a:moveTo>
                    <a:pt x="0" y="20"/>
                  </a:moveTo>
                  <a:lnTo>
                    <a:pt x="47" y="0"/>
                  </a:lnTo>
                  <a:lnTo>
                    <a:pt x="94" y="20"/>
                  </a:lnTo>
                  <a:lnTo>
                    <a:pt x="47" y="41"/>
                  </a:lnTo>
                  <a:lnTo>
                    <a:pt x="0" y="20"/>
                  </a:lnTo>
                  <a:close/>
                </a:path>
              </a:pathLst>
            </a:custGeom>
            <a:solidFill>
              <a:srgbClr val="FF00CC"/>
            </a:solidFill>
            <a:ln w="6350">
              <a:solidFill>
                <a:srgbClr val="FF00CC"/>
              </a:solidFill>
              <a:prstDash val="solid"/>
              <a:round/>
              <a:headEnd/>
              <a:tailEnd/>
            </a:ln>
          </p:spPr>
          <p:txBody>
            <a:bodyPr/>
            <a:lstStyle/>
            <a:p>
              <a:endParaRPr lang="bg-BG" dirty="0"/>
            </a:p>
          </p:txBody>
        </p:sp>
        <p:sp>
          <p:nvSpPr>
            <p:cNvPr id="46115" name="Rectangle 147"/>
            <p:cNvSpPr>
              <a:spLocks noChangeArrowheads="1"/>
            </p:cNvSpPr>
            <p:nvPr/>
          </p:nvSpPr>
          <p:spPr bwMode="auto">
            <a:xfrm>
              <a:off x="4918" y="2852"/>
              <a:ext cx="3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 50</a:t>
              </a:r>
              <a:endParaRPr lang="en-US" altLang="bg-BG" dirty="0"/>
            </a:p>
          </p:txBody>
        </p:sp>
        <p:sp>
          <p:nvSpPr>
            <p:cNvPr id="46116" name="Rectangle 148"/>
            <p:cNvSpPr>
              <a:spLocks noChangeArrowheads="1"/>
            </p:cNvSpPr>
            <p:nvPr/>
          </p:nvSpPr>
          <p:spPr bwMode="auto">
            <a:xfrm>
              <a:off x="3819" y="3101"/>
              <a:ext cx="97" cy="87"/>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46117" name="Rectangle 149"/>
            <p:cNvSpPr>
              <a:spLocks noChangeArrowheads="1"/>
            </p:cNvSpPr>
            <p:nvPr/>
          </p:nvSpPr>
          <p:spPr bwMode="auto">
            <a:xfrm>
              <a:off x="4038" y="3030"/>
              <a:ext cx="4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 100</a:t>
              </a:r>
              <a:endParaRPr lang="en-US" altLang="bg-BG" dirty="0"/>
            </a:p>
          </p:txBody>
        </p:sp>
        <p:sp>
          <p:nvSpPr>
            <p:cNvPr id="46118" name="Freeform 150"/>
            <p:cNvSpPr>
              <a:spLocks/>
            </p:cNvSpPr>
            <p:nvPr/>
          </p:nvSpPr>
          <p:spPr bwMode="auto">
            <a:xfrm>
              <a:off x="4700" y="3103"/>
              <a:ext cx="94" cy="83"/>
            </a:xfrm>
            <a:custGeom>
              <a:avLst/>
              <a:gdLst>
                <a:gd name="T0" fmla="*/ 47 w 94"/>
                <a:gd name="T1" fmla="*/ 0 h 83"/>
                <a:gd name="T2" fmla="*/ 94 w 94"/>
                <a:gd name="T3" fmla="*/ 41 h 83"/>
                <a:gd name="T4" fmla="*/ 47 w 94"/>
                <a:gd name="T5" fmla="*/ 83 h 83"/>
                <a:gd name="T6" fmla="*/ 0 w 94"/>
                <a:gd name="T7" fmla="*/ 41 h 83"/>
                <a:gd name="T8" fmla="*/ 47 w 94"/>
                <a:gd name="T9" fmla="*/ 0 h 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4" h="83">
                  <a:moveTo>
                    <a:pt x="47" y="0"/>
                  </a:moveTo>
                  <a:lnTo>
                    <a:pt x="94" y="41"/>
                  </a:lnTo>
                  <a:lnTo>
                    <a:pt x="47" y="83"/>
                  </a:lnTo>
                  <a:lnTo>
                    <a:pt x="0" y="41"/>
                  </a:lnTo>
                  <a:lnTo>
                    <a:pt x="47" y="0"/>
                  </a:lnTo>
                  <a:close/>
                </a:path>
              </a:pathLst>
            </a:custGeom>
            <a:solidFill>
              <a:srgbClr val="FFAA80"/>
            </a:solidFill>
            <a:ln w="6350">
              <a:solidFill>
                <a:srgbClr val="FFAA80"/>
              </a:solidFill>
              <a:prstDash val="solid"/>
              <a:round/>
              <a:headEnd/>
              <a:tailEnd/>
            </a:ln>
          </p:spPr>
          <p:txBody>
            <a:bodyPr/>
            <a:lstStyle/>
            <a:p>
              <a:endParaRPr lang="bg-BG" dirty="0"/>
            </a:p>
          </p:txBody>
        </p:sp>
        <p:sp>
          <p:nvSpPr>
            <p:cNvPr id="46119" name="Rectangle 151"/>
            <p:cNvSpPr>
              <a:spLocks noChangeArrowheads="1"/>
            </p:cNvSpPr>
            <p:nvPr/>
          </p:nvSpPr>
          <p:spPr bwMode="auto">
            <a:xfrm>
              <a:off x="4918" y="3030"/>
              <a:ext cx="4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 125</a:t>
              </a:r>
              <a:endParaRPr lang="en-US" altLang="bg-BG" dirty="0"/>
            </a:p>
          </p:txBody>
        </p:sp>
        <p:sp>
          <p:nvSpPr>
            <p:cNvPr id="46120" name="Freeform 152"/>
            <p:cNvSpPr>
              <a:spLocks/>
            </p:cNvSpPr>
            <p:nvPr/>
          </p:nvSpPr>
          <p:spPr bwMode="auto">
            <a:xfrm>
              <a:off x="3821" y="3282"/>
              <a:ext cx="93" cy="83"/>
            </a:xfrm>
            <a:custGeom>
              <a:avLst/>
              <a:gdLst>
                <a:gd name="T0" fmla="*/ 0 w 93"/>
                <a:gd name="T1" fmla="*/ 0 h 83"/>
                <a:gd name="T2" fmla="*/ 93 w 93"/>
                <a:gd name="T3" fmla="*/ 0 h 83"/>
                <a:gd name="T4" fmla="*/ 0 w 93"/>
                <a:gd name="T5" fmla="*/ 83 h 83"/>
                <a:gd name="T6" fmla="*/ 93 w 93"/>
                <a:gd name="T7" fmla="*/ 83 h 83"/>
                <a:gd name="T8" fmla="*/ 0 w 93"/>
                <a:gd name="T9" fmla="*/ 0 h 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3" h="83">
                  <a:moveTo>
                    <a:pt x="0" y="0"/>
                  </a:moveTo>
                  <a:lnTo>
                    <a:pt x="93" y="0"/>
                  </a:lnTo>
                  <a:lnTo>
                    <a:pt x="0" y="83"/>
                  </a:lnTo>
                  <a:lnTo>
                    <a:pt x="93" y="83"/>
                  </a:lnTo>
                  <a:lnTo>
                    <a:pt x="0" y="0"/>
                  </a:lnTo>
                  <a:close/>
                </a:path>
              </a:pathLst>
            </a:custGeom>
            <a:solidFill>
              <a:srgbClr val="FF0000"/>
            </a:solidFill>
            <a:ln w="6350">
              <a:solidFill>
                <a:srgbClr val="FF0000"/>
              </a:solidFill>
              <a:prstDash val="solid"/>
              <a:round/>
              <a:headEnd/>
              <a:tailEnd/>
            </a:ln>
          </p:spPr>
          <p:txBody>
            <a:bodyPr/>
            <a:lstStyle/>
            <a:p>
              <a:endParaRPr lang="bg-BG" dirty="0"/>
            </a:p>
          </p:txBody>
        </p:sp>
        <p:sp>
          <p:nvSpPr>
            <p:cNvPr id="46121" name="Rectangle 153"/>
            <p:cNvSpPr>
              <a:spLocks noChangeArrowheads="1"/>
            </p:cNvSpPr>
            <p:nvPr/>
          </p:nvSpPr>
          <p:spPr bwMode="auto">
            <a:xfrm>
              <a:off x="4038" y="3209"/>
              <a:ext cx="436"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 200</a:t>
              </a:r>
              <a:endParaRPr lang="en-US" altLang="bg-BG" dirty="0"/>
            </a:p>
          </p:txBody>
        </p:sp>
        <p:sp>
          <p:nvSpPr>
            <p:cNvPr id="46122" name="Line 154"/>
            <p:cNvSpPr>
              <a:spLocks noChangeShapeType="1"/>
            </p:cNvSpPr>
            <p:nvPr/>
          </p:nvSpPr>
          <p:spPr bwMode="auto">
            <a:xfrm>
              <a:off x="3733" y="3504"/>
              <a:ext cx="271" cy="1"/>
            </a:xfrm>
            <a:prstGeom prst="line">
              <a:avLst/>
            </a:prstGeom>
            <a:noFill/>
            <a:ln w="38100">
              <a:solidFill>
                <a:srgbClr val="FF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23" name="Rectangle 155"/>
            <p:cNvSpPr>
              <a:spLocks noChangeArrowheads="1"/>
            </p:cNvSpPr>
            <p:nvPr/>
          </p:nvSpPr>
          <p:spPr bwMode="auto">
            <a:xfrm>
              <a:off x="4038" y="3388"/>
              <a:ext cx="467"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 </a:t>
              </a:r>
              <a:r>
                <a:rPr lang="bg-BG" altLang="bg-BG" sz="2200" baseline="0" dirty="0">
                  <a:solidFill>
                    <a:srgbClr val="FFFF00"/>
                  </a:solidFill>
                  <a:latin typeface="Times" panose="02020603050405020304" pitchFamily="18" charset="0"/>
                </a:rPr>
                <a:t>за</a:t>
              </a:r>
              <a:r>
                <a:rPr lang="en-US" altLang="bg-BG" sz="2200" baseline="0" dirty="0">
                  <a:solidFill>
                    <a:srgbClr val="FFFF00"/>
                  </a:solidFill>
                  <a:latin typeface="Times" panose="02020603050405020304" pitchFamily="18" charset="0"/>
                </a:rPr>
                <a:t> 7.5</a:t>
              </a:r>
              <a:endParaRPr lang="en-US" altLang="bg-BG" dirty="0"/>
            </a:p>
          </p:txBody>
        </p:sp>
        <p:sp>
          <p:nvSpPr>
            <p:cNvPr id="46124" name="Line 156"/>
            <p:cNvSpPr>
              <a:spLocks noChangeShapeType="1"/>
            </p:cNvSpPr>
            <p:nvPr/>
          </p:nvSpPr>
          <p:spPr bwMode="auto">
            <a:xfrm>
              <a:off x="4613" y="3504"/>
              <a:ext cx="271" cy="1"/>
            </a:xfrm>
            <a:prstGeom prst="line">
              <a:avLst/>
            </a:prstGeom>
            <a:noFill/>
            <a:ln w="38100">
              <a:solidFill>
                <a:srgbClr val="00FFFF"/>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46125" name="Rectangle 157"/>
            <p:cNvSpPr>
              <a:spLocks noChangeArrowheads="1"/>
            </p:cNvSpPr>
            <p:nvPr/>
          </p:nvSpPr>
          <p:spPr bwMode="auto">
            <a:xfrm>
              <a:off x="4918" y="3388"/>
              <a:ext cx="467"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aseline="0" dirty="0">
                  <a:solidFill>
                    <a:srgbClr val="FFFF00"/>
                  </a:solidFill>
                  <a:latin typeface="Times" panose="02020603050405020304" pitchFamily="18" charset="0"/>
                </a:rPr>
                <a:t>за</a:t>
              </a:r>
              <a:r>
                <a:rPr lang="en-US" altLang="bg-BG" sz="2200" baseline="0" dirty="0">
                  <a:solidFill>
                    <a:srgbClr val="FFFF00"/>
                  </a:solidFill>
                  <a:latin typeface="Times" panose="02020603050405020304" pitchFamily="18" charset="0"/>
                </a:rPr>
                <a:t> 100</a:t>
              </a:r>
              <a:endParaRPr lang="en-US" altLang="bg-BG" dirty="0"/>
            </a:p>
          </p:txBody>
        </p:sp>
      </p:grpSp>
    </p:spTree>
  </p:cSld>
  <p:clrMapOvr>
    <a:masterClrMapping/>
  </p:clrMapOvr>
  <p:transition>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4"/>
          <p:cNvSpPr>
            <a:spLocks noGrp="1"/>
          </p:cNvSpPr>
          <p:nvPr>
            <p:ph type="sldNum" sz="quarter" idx="12"/>
          </p:nvPr>
        </p:nvSpPr>
        <p:spPr>
          <a:noFill/>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fld id="{816B5359-FB32-4FFD-80FE-9A72E5941A0B}" type="slidenum">
              <a:rPr lang="en-US" altLang="bg-BG" sz="1400" b="0">
                <a:solidFill>
                  <a:schemeClr val="tx1"/>
                </a:solidFill>
                <a:latin typeface="Times New Roman" panose="02020603050405020304" pitchFamily="18" charset="0"/>
              </a:rPr>
              <a:pPr>
                <a:spcBef>
                  <a:spcPct val="0"/>
                </a:spcBef>
                <a:buSzTx/>
                <a:buFontTx/>
                <a:buNone/>
              </a:pPr>
              <a:t>26</a:t>
            </a:fld>
            <a:endParaRPr lang="en-US" altLang="bg-BG" sz="1400" b="0" dirty="0">
              <a:solidFill>
                <a:schemeClr val="tx1"/>
              </a:solidFill>
              <a:latin typeface="Times New Roman" panose="02020603050405020304" pitchFamily="18" charset="0"/>
            </a:endParaRPr>
          </a:p>
        </p:txBody>
      </p:sp>
      <p:sp>
        <p:nvSpPr>
          <p:cNvPr id="48131" name="Rectangle 2"/>
          <p:cNvSpPr>
            <a:spLocks noGrp="1" noChangeArrowheads="1"/>
          </p:cNvSpPr>
          <p:nvPr>
            <p:ph type="title"/>
          </p:nvPr>
        </p:nvSpPr>
        <p:spPr>
          <a:xfrm>
            <a:off x="771525" y="533400"/>
            <a:ext cx="8743950" cy="1143000"/>
          </a:xfrm>
          <a:noFill/>
        </p:spPr>
        <p:txBody>
          <a:bodyPr lIns="90488" tIns="44450" rIns="90488" bIns="44450"/>
          <a:lstStyle/>
          <a:p>
            <a:r>
              <a:rPr lang="bg-BG" altLang="bg-BG" dirty="0" smtClean="0"/>
              <a:t>Честотен регулатор</a:t>
            </a:r>
            <a:endParaRPr lang="en-US" altLang="bg-BG" dirty="0" smtClean="0"/>
          </a:p>
        </p:txBody>
      </p:sp>
      <p:sp>
        <p:nvSpPr>
          <p:cNvPr id="48132" name="Line 3"/>
          <p:cNvSpPr>
            <a:spLocks noChangeShapeType="1"/>
          </p:cNvSpPr>
          <p:nvPr/>
        </p:nvSpPr>
        <p:spPr bwMode="auto">
          <a:xfrm>
            <a:off x="3692525" y="5253038"/>
            <a:ext cx="5394325"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8133" name="Line 4"/>
          <p:cNvSpPr>
            <a:spLocks noChangeShapeType="1"/>
          </p:cNvSpPr>
          <p:nvPr/>
        </p:nvSpPr>
        <p:spPr bwMode="auto">
          <a:xfrm>
            <a:off x="3635375" y="2444750"/>
            <a:ext cx="0" cy="2840038"/>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8134" name="Line 5"/>
          <p:cNvSpPr>
            <a:spLocks noChangeShapeType="1"/>
          </p:cNvSpPr>
          <p:nvPr/>
        </p:nvSpPr>
        <p:spPr bwMode="auto">
          <a:xfrm>
            <a:off x="3635375" y="2389188"/>
            <a:ext cx="0" cy="1958975"/>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8135" name="Line 6"/>
          <p:cNvSpPr>
            <a:spLocks noChangeShapeType="1"/>
          </p:cNvSpPr>
          <p:nvPr/>
        </p:nvSpPr>
        <p:spPr bwMode="auto">
          <a:xfrm>
            <a:off x="3827463" y="5253038"/>
            <a:ext cx="3233737"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8136" name="Line 7"/>
          <p:cNvSpPr>
            <a:spLocks noChangeShapeType="1"/>
          </p:cNvSpPr>
          <p:nvPr/>
        </p:nvSpPr>
        <p:spPr bwMode="auto">
          <a:xfrm>
            <a:off x="1997075" y="5967413"/>
            <a:ext cx="6002338" cy="0"/>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8137" name="Line 8"/>
          <p:cNvSpPr>
            <a:spLocks noChangeShapeType="1"/>
          </p:cNvSpPr>
          <p:nvPr/>
        </p:nvSpPr>
        <p:spPr bwMode="auto">
          <a:xfrm>
            <a:off x="1970088" y="2320925"/>
            <a:ext cx="0" cy="3686175"/>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8138" name="Rectangle 9"/>
          <p:cNvSpPr>
            <a:spLocks noChangeArrowheads="1"/>
          </p:cNvSpPr>
          <p:nvPr/>
        </p:nvSpPr>
        <p:spPr bwMode="auto">
          <a:xfrm>
            <a:off x="1071563" y="1985963"/>
            <a:ext cx="1881187" cy="682625"/>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Electric utility</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feeder</a:t>
            </a:r>
          </a:p>
        </p:txBody>
      </p:sp>
      <p:sp>
        <p:nvSpPr>
          <p:cNvPr id="48139" name="Rectangle 10"/>
          <p:cNvSpPr>
            <a:spLocks noChangeArrowheads="1"/>
          </p:cNvSpPr>
          <p:nvPr/>
        </p:nvSpPr>
        <p:spPr bwMode="auto">
          <a:xfrm>
            <a:off x="1149350" y="2919413"/>
            <a:ext cx="1716088"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Transformer</a:t>
            </a:r>
            <a:endParaRPr lang="en-US" altLang="bg-BG" sz="2200" i="1" baseline="0" dirty="0">
              <a:solidFill>
                <a:srgbClr val="0B3AD1"/>
              </a:solidFill>
              <a:latin typeface="Times New Roman" panose="02020603050405020304" pitchFamily="18" charset="0"/>
            </a:endParaRPr>
          </a:p>
        </p:txBody>
      </p:sp>
      <p:sp>
        <p:nvSpPr>
          <p:cNvPr id="48140" name="Rectangle 11"/>
          <p:cNvSpPr>
            <a:spLocks noChangeArrowheads="1"/>
          </p:cNvSpPr>
          <p:nvPr/>
        </p:nvSpPr>
        <p:spPr bwMode="auto">
          <a:xfrm>
            <a:off x="1003300" y="3594100"/>
            <a:ext cx="2019300" cy="682625"/>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Motor breaker/</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starter</a:t>
            </a:r>
          </a:p>
        </p:txBody>
      </p:sp>
      <p:sp>
        <p:nvSpPr>
          <p:cNvPr id="48141" name="Rectangle 12"/>
          <p:cNvSpPr>
            <a:spLocks noChangeArrowheads="1"/>
          </p:cNvSpPr>
          <p:nvPr/>
        </p:nvSpPr>
        <p:spPr bwMode="auto">
          <a:xfrm>
            <a:off x="1528763" y="5767388"/>
            <a:ext cx="925512"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Motor</a:t>
            </a:r>
          </a:p>
        </p:txBody>
      </p:sp>
      <p:sp>
        <p:nvSpPr>
          <p:cNvPr id="48142" name="Rectangle 13"/>
          <p:cNvSpPr>
            <a:spLocks noChangeArrowheads="1"/>
          </p:cNvSpPr>
          <p:nvPr/>
        </p:nvSpPr>
        <p:spPr bwMode="auto">
          <a:xfrm>
            <a:off x="709613" y="4562475"/>
            <a:ext cx="2490787" cy="847725"/>
          </a:xfrm>
          <a:prstGeom prst="rect">
            <a:avLst/>
          </a:prstGeom>
          <a:solidFill>
            <a:srgbClr val="EEDA1C"/>
          </a:solidFill>
          <a:ln>
            <a:noFill/>
          </a:ln>
          <a:effectLst/>
          <a:extLst>
            <a:ext uri="{91240B29-F687-4F45-9708-019B960494DF}">
              <a14:hiddenLine xmlns:a14="http://schemas.microsoft.com/office/drawing/2010/main" w="25400">
                <a:solidFill>
                  <a:srgbClr val="FF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800" i="1" baseline="0" dirty="0">
                <a:solidFill>
                  <a:srgbClr val="0B3AD1"/>
                </a:solidFill>
                <a:latin typeface="Times New Roman" panose="02020603050405020304" pitchFamily="18" charset="0"/>
              </a:rPr>
              <a:t>Честотен регулатор</a:t>
            </a:r>
            <a:endParaRPr lang="en-US" altLang="bg-BG" sz="2800" i="1" baseline="0" dirty="0">
              <a:solidFill>
                <a:srgbClr val="0B3AD1"/>
              </a:solidFill>
              <a:latin typeface="Times New Roman" panose="02020603050405020304" pitchFamily="18" charset="0"/>
            </a:endParaRPr>
          </a:p>
        </p:txBody>
      </p:sp>
      <p:sp>
        <p:nvSpPr>
          <p:cNvPr id="48143" name="Rectangle 14"/>
          <p:cNvSpPr>
            <a:spLocks noChangeArrowheads="1"/>
          </p:cNvSpPr>
          <p:nvPr/>
        </p:nvSpPr>
        <p:spPr bwMode="auto">
          <a:xfrm>
            <a:off x="3149600" y="5767388"/>
            <a:ext cx="1268413"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Coupling</a:t>
            </a:r>
          </a:p>
        </p:txBody>
      </p:sp>
      <p:sp>
        <p:nvSpPr>
          <p:cNvPr id="48144" name="Rectangle 15"/>
          <p:cNvSpPr>
            <a:spLocks noChangeArrowheads="1"/>
          </p:cNvSpPr>
          <p:nvPr/>
        </p:nvSpPr>
        <p:spPr bwMode="auto">
          <a:xfrm>
            <a:off x="5053013" y="5767388"/>
            <a:ext cx="881062"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Pump</a:t>
            </a:r>
          </a:p>
        </p:txBody>
      </p:sp>
      <p:sp>
        <p:nvSpPr>
          <p:cNvPr id="48145" name="Rectangle 16"/>
          <p:cNvSpPr>
            <a:spLocks noChangeArrowheads="1"/>
          </p:cNvSpPr>
          <p:nvPr/>
        </p:nvSpPr>
        <p:spPr bwMode="auto">
          <a:xfrm>
            <a:off x="6542088" y="5616575"/>
            <a:ext cx="971550" cy="682625"/>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Fluid</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system</a:t>
            </a:r>
          </a:p>
        </p:txBody>
      </p:sp>
      <p:sp>
        <p:nvSpPr>
          <p:cNvPr id="48146" name="Line 17"/>
          <p:cNvSpPr>
            <a:spLocks noChangeShapeType="1"/>
          </p:cNvSpPr>
          <p:nvPr/>
        </p:nvSpPr>
        <p:spPr bwMode="auto">
          <a:xfrm>
            <a:off x="3671888" y="5253038"/>
            <a:ext cx="1406525"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8147" name="Line 18"/>
          <p:cNvSpPr>
            <a:spLocks noChangeShapeType="1"/>
          </p:cNvSpPr>
          <p:nvPr/>
        </p:nvSpPr>
        <p:spPr bwMode="auto">
          <a:xfrm>
            <a:off x="3635375" y="2373313"/>
            <a:ext cx="0" cy="78105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48148" name="Rectangle 19"/>
          <p:cNvSpPr>
            <a:spLocks noChangeArrowheads="1"/>
          </p:cNvSpPr>
          <p:nvPr/>
        </p:nvSpPr>
        <p:spPr bwMode="auto">
          <a:xfrm>
            <a:off x="8064500" y="5616575"/>
            <a:ext cx="1206500" cy="682625"/>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Ultimate</a:t>
            </a:r>
          </a:p>
          <a:p>
            <a:pPr algn="ctr">
              <a:lnSpc>
                <a:spcPct val="90000"/>
              </a:lnSpc>
              <a:spcBef>
                <a:spcPct val="0"/>
              </a:spcBef>
              <a:buSzTx/>
              <a:buFontTx/>
              <a:buNone/>
            </a:pPr>
            <a:r>
              <a:rPr lang="en-US" altLang="bg-BG" sz="2200" baseline="0" dirty="0">
                <a:solidFill>
                  <a:srgbClr val="0B3AD1"/>
                </a:solidFill>
                <a:latin typeface="Times New Roman" panose="02020603050405020304" pitchFamily="18" charset="0"/>
              </a:rPr>
              <a:t>goal</a:t>
            </a:r>
          </a:p>
        </p:txBody>
      </p:sp>
      <p:sp>
        <p:nvSpPr>
          <p:cNvPr id="48149" name="Rectangle 20"/>
          <p:cNvSpPr>
            <a:spLocks noChangeArrowheads="1"/>
          </p:cNvSpPr>
          <p:nvPr/>
        </p:nvSpPr>
        <p:spPr bwMode="auto">
          <a:xfrm>
            <a:off x="3889375" y="2428875"/>
            <a:ext cx="4902200" cy="422275"/>
          </a:xfrm>
          <a:prstGeom prst="rect">
            <a:avLst/>
          </a:prstGeom>
          <a:solidFill>
            <a:srgbClr val="EEDA1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sz="2500" baseline="0" dirty="0">
                <a:solidFill>
                  <a:srgbClr val="0B3AD1"/>
                </a:solidFill>
                <a:latin typeface="Times New Roman" panose="02020603050405020304" pitchFamily="18" charset="0"/>
              </a:rPr>
              <a:t>Максимална пълна ефективност</a:t>
            </a:r>
            <a:endParaRPr lang="en-US" altLang="bg-BG" sz="2500" baseline="0" dirty="0">
              <a:solidFill>
                <a:srgbClr val="0B3AD1"/>
              </a:solidFill>
              <a:latin typeface="Times New Roman" panose="02020603050405020304" pitchFamily="18" charset="0"/>
            </a:endParaRPr>
          </a:p>
        </p:txBody>
      </p:sp>
    </p:spTree>
  </p:cSld>
  <p:clrMapOvr>
    <a:masterClrMapping/>
  </p:clrMapOvr>
  <p:transition>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298450"/>
            <a:ext cx="9448800" cy="1149350"/>
          </a:xfrm>
          <a:noFill/>
          <a:extLst>
            <a:ext uri="{91240B29-F687-4F45-9708-019B960494DF}">
              <a14:hiddenLine xmlns:a14="http://schemas.microsoft.com/office/drawing/2010/main" w="12700">
                <a:solidFill>
                  <a:schemeClr val="tx1"/>
                </a:solidFill>
                <a:miter lim="800000"/>
                <a:headEnd/>
                <a:tailEnd/>
              </a14:hiddenLine>
            </a:ext>
          </a:extLst>
        </p:spPr>
        <p:txBody>
          <a:bodyPr lIns="63500" tIns="25400" rIns="63500" bIns="25400" anchor="t">
            <a:spAutoFit/>
          </a:bodyPr>
          <a:lstStyle/>
          <a:p>
            <a:r>
              <a:rPr lang="bg-BG" altLang="bg-BG" dirty="0" smtClean="0"/>
              <a:t>Ефективността на инвертора зависи от работната скорост на задвижването</a:t>
            </a:r>
            <a:endParaRPr lang="en-US" altLang="bg-BG" dirty="0" smtClean="0"/>
          </a:p>
        </p:txBody>
      </p:sp>
      <p:sp>
        <p:nvSpPr>
          <p:cNvPr id="50179" name="Rectangle 75"/>
          <p:cNvSpPr>
            <a:spLocks noChangeArrowheads="1"/>
          </p:cNvSpPr>
          <p:nvPr/>
        </p:nvSpPr>
        <p:spPr bwMode="auto">
          <a:xfrm>
            <a:off x="992188" y="2349500"/>
            <a:ext cx="8380412" cy="4127500"/>
          </a:xfrm>
          <a:prstGeom prst="rect">
            <a:avLst/>
          </a:prstGeom>
          <a:noFill/>
          <a:ln w="38100" cmpd="dbl">
            <a:solidFill>
              <a:srgbClr val="EEDA1C"/>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grpSp>
        <p:nvGrpSpPr>
          <p:cNvPr id="50180" name="Group 20"/>
          <p:cNvGrpSpPr>
            <a:grpSpLocks/>
          </p:cNvGrpSpPr>
          <p:nvPr/>
        </p:nvGrpSpPr>
        <p:grpSpPr bwMode="auto">
          <a:xfrm>
            <a:off x="981075" y="2441575"/>
            <a:ext cx="7748588" cy="3465513"/>
            <a:chOff x="618" y="1538"/>
            <a:chExt cx="4881" cy="2183"/>
          </a:xfrm>
        </p:grpSpPr>
        <p:sp>
          <p:nvSpPr>
            <p:cNvPr id="50222" name="Line 4"/>
            <p:cNvSpPr>
              <a:spLocks noChangeShapeType="1"/>
            </p:cNvSpPr>
            <p:nvPr/>
          </p:nvSpPr>
          <p:spPr bwMode="auto">
            <a:xfrm>
              <a:off x="1234" y="1657"/>
              <a:ext cx="1" cy="193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23" name="Rectangle 5"/>
            <p:cNvSpPr>
              <a:spLocks noChangeArrowheads="1"/>
            </p:cNvSpPr>
            <p:nvPr/>
          </p:nvSpPr>
          <p:spPr bwMode="auto">
            <a:xfrm>
              <a:off x="1230" y="1653"/>
              <a:ext cx="4269"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24" name="Line 6"/>
            <p:cNvSpPr>
              <a:spLocks noChangeShapeType="1"/>
            </p:cNvSpPr>
            <p:nvPr/>
          </p:nvSpPr>
          <p:spPr bwMode="auto">
            <a:xfrm>
              <a:off x="1167" y="1653"/>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25" name="Rectangle 7"/>
            <p:cNvSpPr>
              <a:spLocks noChangeArrowheads="1"/>
            </p:cNvSpPr>
            <p:nvPr/>
          </p:nvSpPr>
          <p:spPr bwMode="auto">
            <a:xfrm>
              <a:off x="837" y="1538"/>
              <a:ext cx="383"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100</a:t>
              </a:r>
              <a:endParaRPr lang="en-US" altLang="bg-BG" dirty="0"/>
            </a:p>
          </p:txBody>
        </p:sp>
        <p:sp>
          <p:nvSpPr>
            <p:cNvPr id="50226" name="Rectangle 8"/>
            <p:cNvSpPr>
              <a:spLocks noChangeArrowheads="1"/>
            </p:cNvSpPr>
            <p:nvPr/>
          </p:nvSpPr>
          <p:spPr bwMode="auto">
            <a:xfrm>
              <a:off x="1230" y="2141"/>
              <a:ext cx="4269"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27" name="Line 9"/>
            <p:cNvSpPr>
              <a:spLocks noChangeShapeType="1"/>
            </p:cNvSpPr>
            <p:nvPr/>
          </p:nvSpPr>
          <p:spPr bwMode="auto">
            <a:xfrm>
              <a:off x="1167" y="2141"/>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28" name="Rectangle 10"/>
            <p:cNvSpPr>
              <a:spLocks noChangeArrowheads="1"/>
            </p:cNvSpPr>
            <p:nvPr/>
          </p:nvSpPr>
          <p:spPr bwMode="auto">
            <a:xfrm>
              <a:off x="935" y="2025"/>
              <a:ext cx="283"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90</a:t>
              </a:r>
              <a:endParaRPr lang="en-US" altLang="bg-BG" dirty="0"/>
            </a:p>
          </p:txBody>
        </p:sp>
        <p:sp>
          <p:nvSpPr>
            <p:cNvPr id="50229" name="Rectangle 11"/>
            <p:cNvSpPr>
              <a:spLocks noChangeArrowheads="1"/>
            </p:cNvSpPr>
            <p:nvPr/>
          </p:nvSpPr>
          <p:spPr bwMode="auto">
            <a:xfrm>
              <a:off x="1230" y="2627"/>
              <a:ext cx="4269" cy="1"/>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30" name="Line 12"/>
            <p:cNvSpPr>
              <a:spLocks noChangeShapeType="1"/>
            </p:cNvSpPr>
            <p:nvPr/>
          </p:nvSpPr>
          <p:spPr bwMode="auto">
            <a:xfrm>
              <a:off x="1167" y="2627"/>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31" name="Rectangle 13"/>
            <p:cNvSpPr>
              <a:spLocks noChangeArrowheads="1"/>
            </p:cNvSpPr>
            <p:nvPr/>
          </p:nvSpPr>
          <p:spPr bwMode="auto">
            <a:xfrm>
              <a:off x="935" y="2511"/>
              <a:ext cx="283"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80</a:t>
              </a:r>
              <a:endParaRPr lang="en-US" altLang="bg-BG" dirty="0"/>
            </a:p>
          </p:txBody>
        </p:sp>
        <p:sp>
          <p:nvSpPr>
            <p:cNvPr id="50232" name="Rectangle 14"/>
            <p:cNvSpPr>
              <a:spLocks noChangeArrowheads="1"/>
            </p:cNvSpPr>
            <p:nvPr/>
          </p:nvSpPr>
          <p:spPr bwMode="auto">
            <a:xfrm>
              <a:off x="1230" y="3112"/>
              <a:ext cx="4269" cy="2"/>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33" name="Line 15"/>
            <p:cNvSpPr>
              <a:spLocks noChangeShapeType="1"/>
            </p:cNvSpPr>
            <p:nvPr/>
          </p:nvSpPr>
          <p:spPr bwMode="auto">
            <a:xfrm>
              <a:off x="1167" y="3112"/>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34" name="Rectangle 16"/>
            <p:cNvSpPr>
              <a:spLocks noChangeArrowheads="1"/>
            </p:cNvSpPr>
            <p:nvPr/>
          </p:nvSpPr>
          <p:spPr bwMode="auto">
            <a:xfrm>
              <a:off x="935" y="2997"/>
              <a:ext cx="283"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70</a:t>
              </a:r>
              <a:endParaRPr lang="en-US" altLang="bg-BG" dirty="0"/>
            </a:p>
          </p:txBody>
        </p:sp>
        <p:sp>
          <p:nvSpPr>
            <p:cNvPr id="50235" name="Line 17"/>
            <p:cNvSpPr>
              <a:spLocks noChangeShapeType="1"/>
            </p:cNvSpPr>
            <p:nvPr/>
          </p:nvSpPr>
          <p:spPr bwMode="auto">
            <a:xfrm>
              <a:off x="1167" y="3600"/>
              <a:ext cx="67"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36" name="Rectangle 18"/>
            <p:cNvSpPr>
              <a:spLocks noChangeArrowheads="1"/>
            </p:cNvSpPr>
            <p:nvPr/>
          </p:nvSpPr>
          <p:spPr bwMode="auto">
            <a:xfrm>
              <a:off x="935" y="3484"/>
              <a:ext cx="283"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60</a:t>
              </a:r>
              <a:endParaRPr lang="en-US" altLang="bg-BG" dirty="0"/>
            </a:p>
          </p:txBody>
        </p:sp>
        <p:sp>
          <p:nvSpPr>
            <p:cNvPr id="50237" name="Rectangle 19"/>
            <p:cNvSpPr>
              <a:spLocks noChangeArrowheads="1"/>
            </p:cNvSpPr>
            <p:nvPr/>
          </p:nvSpPr>
          <p:spPr bwMode="auto">
            <a:xfrm rot="-5400000">
              <a:off x="396" y="2684"/>
              <a:ext cx="656"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aseline="0" dirty="0">
                  <a:solidFill>
                    <a:srgbClr val="FFFF00"/>
                  </a:solidFill>
                  <a:latin typeface="Times" panose="02020603050405020304" pitchFamily="18" charset="0"/>
                </a:rPr>
                <a:t>Кпд </a:t>
              </a:r>
              <a:r>
                <a:rPr lang="en-US" altLang="bg-BG" sz="2200" baseline="0" dirty="0">
                  <a:solidFill>
                    <a:srgbClr val="FFFF00"/>
                  </a:solidFill>
                  <a:latin typeface="Times" panose="02020603050405020304" pitchFamily="18" charset="0"/>
                </a:rPr>
                <a:t>(%)</a:t>
              </a:r>
              <a:endParaRPr lang="en-US" altLang="bg-BG" dirty="0"/>
            </a:p>
          </p:txBody>
        </p:sp>
      </p:grpSp>
      <p:grpSp>
        <p:nvGrpSpPr>
          <p:cNvPr id="50181" name="Group 58"/>
          <p:cNvGrpSpPr>
            <a:grpSpLocks/>
          </p:cNvGrpSpPr>
          <p:nvPr/>
        </p:nvGrpSpPr>
        <p:grpSpPr bwMode="auto">
          <a:xfrm>
            <a:off x="1803400" y="2624138"/>
            <a:ext cx="7297738" cy="3867150"/>
            <a:chOff x="1136" y="1653"/>
            <a:chExt cx="4597" cy="2436"/>
          </a:xfrm>
        </p:grpSpPr>
        <p:sp>
          <p:nvSpPr>
            <p:cNvPr id="50185" name="Line 21"/>
            <p:cNvSpPr>
              <a:spLocks noChangeShapeType="1"/>
            </p:cNvSpPr>
            <p:nvPr/>
          </p:nvSpPr>
          <p:spPr bwMode="auto">
            <a:xfrm>
              <a:off x="1238" y="3600"/>
              <a:ext cx="4255" cy="1"/>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186" name="Rectangle 22"/>
            <p:cNvSpPr>
              <a:spLocks noChangeArrowheads="1"/>
            </p:cNvSpPr>
            <p:nvPr/>
          </p:nvSpPr>
          <p:spPr bwMode="auto">
            <a:xfrm>
              <a:off x="5497" y="1653"/>
              <a:ext cx="2" cy="1945"/>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187" name="Line 23"/>
            <p:cNvSpPr>
              <a:spLocks noChangeShapeType="1"/>
            </p:cNvSpPr>
            <p:nvPr/>
          </p:nvSpPr>
          <p:spPr bwMode="auto">
            <a:xfrm flipV="1">
              <a:off x="5497" y="3600"/>
              <a:ext cx="1" cy="5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188" name="Rectangle 24"/>
            <p:cNvSpPr>
              <a:spLocks noChangeArrowheads="1"/>
            </p:cNvSpPr>
            <p:nvPr/>
          </p:nvSpPr>
          <p:spPr bwMode="auto">
            <a:xfrm>
              <a:off x="5350" y="3666"/>
              <a:ext cx="383"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125</a:t>
              </a:r>
              <a:endParaRPr lang="en-US" altLang="bg-BG" dirty="0"/>
            </a:p>
          </p:txBody>
        </p:sp>
        <p:sp>
          <p:nvSpPr>
            <p:cNvPr id="50189" name="Rectangle 25"/>
            <p:cNvSpPr>
              <a:spLocks noChangeArrowheads="1"/>
            </p:cNvSpPr>
            <p:nvPr/>
          </p:nvSpPr>
          <p:spPr bwMode="auto">
            <a:xfrm>
              <a:off x="5212" y="1653"/>
              <a:ext cx="2" cy="1945"/>
            </a:xfrm>
            <a:prstGeom prst="rect">
              <a:avLst/>
            </a:pr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190" name="Line 26"/>
            <p:cNvSpPr>
              <a:spLocks noChangeShapeType="1"/>
            </p:cNvSpPr>
            <p:nvPr/>
          </p:nvSpPr>
          <p:spPr bwMode="auto">
            <a:xfrm flipV="1">
              <a:off x="5212" y="3600"/>
              <a:ext cx="1" cy="2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191" name="Rectangle 27"/>
            <p:cNvSpPr>
              <a:spLocks noChangeArrowheads="1"/>
            </p:cNvSpPr>
            <p:nvPr/>
          </p:nvSpPr>
          <p:spPr bwMode="auto">
            <a:xfrm>
              <a:off x="4928" y="1653"/>
              <a:ext cx="2" cy="1945"/>
            </a:xfrm>
            <a:prstGeom prst="rect">
              <a:avLst/>
            </a:pr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192" name="Line 28"/>
            <p:cNvSpPr>
              <a:spLocks noChangeShapeType="1"/>
            </p:cNvSpPr>
            <p:nvPr/>
          </p:nvSpPr>
          <p:spPr bwMode="auto">
            <a:xfrm flipV="1">
              <a:off x="4928" y="3600"/>
              <a:ext cx="1" cy="2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193" name="Rectangle 29"/>
            <p:cNvSpPr>
              <a:spLocks noChangeArrowheads="1"/>
            </p:cNvSpPr>
            <p:nvPr/>
          </p:nvSpPr>
          <p:spPr bwMode="auto">
            <a:xfrm>
              <a:off x="4643" y="1653"/>
              <a:ext cx="2" cy="1945"/>
            </a:xfrm>
            <a:prstGeom prst="rect">
              <a:avLst/>
            </a:pr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194" name="Line 30"/>
            <p:cNvSpPr>
              <a:spLocks noChangeShapeType="1"/>
            </p:cNvSpPr>
            <p:nvPr/>
          </p:nvSpPr>
          <p:spPr bwMode="auto">
            <a:xfrm flipV="1">
              <a:off x="4643" y="3600"/>
              <a:ext cx="1" cy="2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195" name="Rectangle 31"/>
            <p:cNvSpPr>
              <a:spLocks noChangeArrowheads="1"/>
            </p:cNvSpPr>
            <p:nvPr/>
          </p:nvSpPr>
          <p:spPr bwMode="auto">
            <a:xfrm>
              <a:off x="4360" y="1653"/>
              <a:ext cx="2" cy="1945"/>
            </a:xfrm>
            <a:prstGeom prst="rect">
              <a:avLst/>
            </a:pr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196" name="Line 32"/>
            <p:cNvSpPr>
              <a:spLocks noChangeShapeType="1"/>
            </p:cNvSpPr>
            <p:nvPr/>
          </p:nvSpPr>
          <p:spPr bwMode="auto">
            <a:xfrm flipV="1">
              <a:off x="4360" y="3600"/>
              <a:ext cx="1" cy="2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197" name="Rectangle 33"/>
            <p:cNvSpPr>
              <a:spLocks noChangeArrowheads="1"/>
            </p:cNvSpPr>
            <p:nvPr/>
          </p:nvSpPr>
          <p:spPr bwMode="auto">
            <a:xfrm>
              <a:off x="4075" y="1653"/>
              <a:ext cx="2" cy="1945"/>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198" name="Line 34"/>
            <p:cNvSpPr>
              <a:spLocks noChangeShapeType="1"/>
            </p:cNvSpPr>
            <p:nvPr/>
          </p:nvSpPr>
          <p:spPr bwMode="auto">
            <a:xfrm flipV="1">
              <a:off x="4075" y="3600"/>
              <a:ext cx="1" cy="5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199" name="Rectangle 35"/>
            <p:cNvSpPr>
              <a:spLocks noChangeArrowheads="1"/>
            </p:cNvSpPr>
            <p:nvPr/>
          </p:nvSpPr>
          <p:spPr bwMode="auto">
            <a:xfrm>
              <a:off x="3928" y="3666"/>
              <a:ext cx="383"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100</a:t>
              </a:r>
              <a:endParaRPr lang="en-US" altLang="bg-BG" dirty="0"/>
            </a:p>
          </p:txBody>
        </p:sp>
        <p:sp>
          <p:nvSpPr>
            <p:cNvPr id="50200" name="Rectangle 36"/>
            <p:cNvSpPr>
              <a:spLocks noChangeArrowheads="1"/>
            </p:cNvSpPr>
            <p:nvPr/>
          </p:nvSpPr>
          <p:spPr bwMode="auto">
            <a:xfrm>
              <a:off x="3792" y="1653"/>
              <a:ext cx="2" cy="1945"/>
            </a:xfrm>
            <a:prstGeom prst="rect">
              <a:avLst/>
            </a:pr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01" name="Line 37"/>
            <p:cNvSpPr>
              <a:spLocks noChangeShapeType="1"/>
            </p:cNvSpPr>
            <p:nvPr/>
          </p:nvSpPr>
          <p:spPr bwMode="auto">
            <a:xfrm flipV="1">
              <a:off x="3792" y="3600"/>
              <a:ext cx="1" cy="2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02" name="Rectangle 38"/>
            <p:cNvSpPr>
              <a:spLocks noChangeArrowheads="1"/>
            </p:cNvSpPr>
            <p:nvPr/>
          </p:nvSpPr>
          <p:spPr bwMode="auto">
            <a:xfrm>
              <a:off x="3507" y="1653"/>
              <a:ext cx="2" cy="1945"/>
            </a:xfrm>
            <a:prstGeom prst="rect">
              <a:avLst/>
            </a:pr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03" name="Line 39"/>
            <p:cNvSpPr>
              <a:spLocks noChangeShapeType="1"/>
            </p:cNvSpPr>
            <p:nvPr/>
          </p:nvSpPr>
          <p:spPr bwMode="auto">
            <a:xfrm flipV="1">
              <a:off x="3507" y="3600"/>
              <a:ext cx="1" cy="2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04" name="Rectangle 40"/>
            <p:cNvSpPr>
              <a:spLocks noChangeArrowheads="1"/>
            </p:cNvSpPr>
            <p:nvPr/>
          </p:nvSpPr>
          <p:spPr bwMode="auto">
            <a:xfrm>
              <a:off x="3224" y="1653"/>
              <a:ext cx="2" cy="1945"/>
            </a:xfrm>
            <a:prstGeom prst="rect">
              <a:avLst/>
            </a:pr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05" name="Line 41"/>
            <p:cNvSpPr>
              <a:spLocks noChangeShapeType="1"/>
            </p:cNvSpPr>
            <p:nvPr/>
          </p:nvSpPr>
          <p:spPr bwMode="auto">
            <a:xfrm flipV="1">
              <a:off x="3224" y="3600"/>
              <a:ext cx="1" cy="2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06" name="Rectangle 42"/>
            <p:cNvSpPr>
              <a:spLocks noChangeArrowheads="1"/>
            </p:cNvSpPr>
            <p:nvPr/>
          </p:nvSpPr>
          <p:spPr bwMode="auto">
            <a:xfrm>
              <a:off x="2939" y="1653"/>
              <a:ext cx="2" cy="1945"/>
            </a:xfrm>
            <a:prstGeom prst="rect">
              <a:avLst/>
            </a:pr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07" name="Line 43"/>
            <p:cNvSpPr>
              <a:spLocks noChangeShapeType="1"/>
            </p:cNvSpPr>
            <p:nvPr/>
          </p:nvSpPr>
          <p:spPr bwMode="auto">
            <a:xfrm flipV="1">
              <a:off x="2939" y="3600"/>
              <a:ext cx="1" cy="2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08" name="Rectangle 44"/>
            <p:cNvSpPr>
              <a:spLocks noChangeArrowheads="1"/>
            </p:cNvSpPr>
            <p:nvPr/>
          </p:nvSpPr>
          <p:spPr bwMode="auto">
            <a:xfrm>
              <a:off x="2656" y="1653"/>
              <a:ext cx="2" cy="1945"/>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09" name="Line 45"/>
            <p:cNvSpPr>
              <a:spLocks noChangeShapeType="1"/>
            </p:cNvSpPr>
            <p:nvPr/>
          </p:nvSpPr>
          <p:spPr bwMode="auto">
            <a:xfrm flipV="1">
              <a:off x="2656" y="3600"/>
              <a:ext cx="1" cy="5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10" name="Rectangle 46"/>
            <p:cNvSpPr>
              <a:spLocks noChangeArrowheads="1"/>
            </p:cNvSpPr>
            <p:nvPr/>
          </p:nvSpPr>
          <p:spPr bwMode="auto">
            <a:xfrm>
              <a:off x="2558" y="3666"/>
              <a:ext cx="283"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75</a:t>
              </a:r>
              <a:endParaRPr lang="en-US" altLang="bg-BG" dirty="0"/>
            </a:p>
          </p:txBody>
        </p:sp>
        <p:sp>
          <p:nvSpPr>
            <p:cNvPr id="50211" name="Rectangle 47"/>
            <p:cNvSpPr>
              <a:spLocks noChangeArrowheads="1"/>
            </p:cNvSpPr>
            <p:nvPr/>
          </p:nvSpPr>
          <p:spPr bwMode="auto">
            <a:xfrm>
              <a:off x="2370" y="1653"/>
              <a:ext cx="2" cy="1945"/>
            </a:xfrm>
            <a:prstGeom prst="rect">
              <a:avLst/>
            </a:pr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12" name="Line 48"/>
            <p:cNvSpPr>
              <a:spLocks noChangeShapeType="1"/>
            </p:cNvSpPr>
            <p:nvPr/>
          </p:nvSpPr>
          <p:spPr bwMode="auto">
            <a:xfrm flipV="1">
              <a:off x="2370" y="3600"/>
              <a:ext cx="1" cy="2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13" name="Rectangle 49"/>
            <p:cNvSpPr>
              <a:spLocks noChangeArrowheads="1"/>
            </p:cNvSpPr>
            <p:nvPr/>
          </p:nvSpPr>
          <p:spPr bwMode="auto">
            <a:xfrm>
              <a:off x="2087" y="1653"/>
              <a:ext cx="2" cy="1945"/>
            </a:xfrm>
            <a:prstGeom prst="rect">
              <a:avLst/>
            </a:pr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14" name="Line 50"/>
            <p:cNvSpPr>
              <a:spLocks noChangeShapeType="1"/>
            </p:cNvSpPr>
            <p:nvPr/>
          </p:nvSpPr>
          <p:spPr bwMode="auto">
            <a:xfrm flipV="1">
              <a:off x="2087" y="3600"/>
              <a:ext cx="1" cy="2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15" name="Rectangle 51"/>
            <p:cNvSpPr>
              <a:spLocks noChangeArrowheads="1"/>
            </p:cNvSpPr>
            <p:nvPr/>
          </p:nvSpPr>
          <p:spPr bwMode="auto">
            <a:xfrm>
              <a:off x="1802" y="1653"/>
              <a:ext cx="2" cy="1945"/>
            </a:xfrm>
            <a:prstGeom prst="rect">
              <a:avLst/>
            </a:pr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16" name="Line 52"/>
            <p:cNvSpPr>
              <a:spLocks noChangeShapeType="1"/>
            </p:cNvSpPr>
            <p:nvPr/>
          </p:nvSpPr>
          <p:spPr bwMode="auto">
            <a:xfrm flipV="1">
              <a:off x="1802" y="3600"/>
              <a:ext cx="1" cy="2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17" name="Rectangle 53"/>
            <p:cNvSpPr>
              <a:spLocks noChangeArrowheads="1"/>
            </p:cNvSpPr>
            <p:nvPr/>
          </p:nvSpPr>
          <p:spPr bwMode="auto">
            <a:xfrm>
              <a:off x="1519" y="1653"/>
              <a:ext cx="2" cy="1945"/>
            </a:xfrm>
            <a:prstGeom prst="rect">
              <a:avLst/>
            </a:pr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endParaRPr lang="bg-BG" altLang="bg-BG" dirty="0"/>
            </a:p>
          </p:txBody>
        </p:sp>
        <p:sp>
          <p:nvSpPr>
            <p:cNvPr id="50218" name="Line 54"/>
            <p:cNvSpPr>
              <a:spLocks noChangeShapeType="1"/>
            </p:cNvSpPr>
            <p:nvPr/>
          </p:nvSpPr>
          <p:spPr bwMode="auto">
            <a:xfrm flipV="1">
              <a:off x="1519" y="3600"/>
              <a:ext cx="1" cy="2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19" name="Line 55"/>
            <p:cNvSpPr>
              <a:spLocks noChangeShapeType="1"/>
            </p:cNvSpPr>
            <p:nvPr/>
          </p:nvSpPr>
          <p:spPr bwMode="auto">
            <a:xfrm flipV="1">
              <a:off x="1234" y="3600"/>
              <a:ext cx="1" cy="59"/>
            </a:xfrm>
            <a:prstGeom prst="line">
              <a:avLst/>
            </a:prstGeom>
            <a:noFill/>
            <a:ln w="12700">
              <a:solidFill>
                <a:srgbClr val="FFFF00"/>
              </a:solidFill>
              <a:round/>
              <a:headEnd/>
              <a:tailEnd/>
            </a:ln>
            <a:extLst>
              <a:ext uri="{909E8E84-426E-40DD-AFC4-6F175D3DCCD1}">
                <a14:hiddenFill xmlns:a14="http://schemas.microsoft.com/office/drawing/2010/main">
                  <a:noFill/>
                </a14:hiddenFill>
              </a:ext>
            </a:extLst>
          </p:spPr>
          <p:txBody>
            <a:bodyPr/>
            <a:lstStyle/>
            <a:p>
              <a:endParaRPr lang="bg-BG" dirty="0"/>
            </a:p>
          </p:txBody>
        </p:sp>
        <p:sp>
          <p:nvSpPr>
            <p:cNvPr id="50220" name="Rectangle 56"/>
            <p:cNvSpPr>
              <a:spLocks noChangeArrowheads="1"/>
            </p:cNvSpPr>
            <p:nvPr/>
          </p:nvSpPr>
          <p:spPr bwMode="auto">
            <a:xfrm>
              <a:off x="1136" y="3666"/>
              <a:ext cx="283"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200" baseline="0" dirty="0">
                  <a:solidFill>
                    <a:srgbClr val="FFFF00"/>
                  </a:solidFill>
                  <a:latin typeface="Times" panose="02020603050405020304" pitchFamily="18" charset="0"/>
                </a:rPr>
                <a:t>50</a:t>
              </a:r>
              <a:endParaRPr lang="en-US" altLang="bg-BG" dirty="0"/>
            </a:p>
          </p:txBody>
        </p:sp>
        <p:sp>
          <p:nvSpPr>
            <p:cNvPr id="50221" name="Rectangle 57"/>
            <p:cNvSpPr>
              <a:spLocks noChangeArrowheads="1"/>
            </p:cNvSpPr>
            <p:nvPr/>
          </p:nvSpPr>
          <p:spPr bwMode="auto">
            <a:xfrm>
              <a:off x="2592" y="3878"/>
              <a:ext cx="2278"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200" baseline="0" dirty="0">
                  <a:solidFill>
                    <a:srgbClr val="FFFF00"/>
                  </a:solidFill>
                  <a:latin typeface="Times" panose="02020603050405020304" pitchFamily="18" charset="0"/>
                </a:rPr>
                <a:t>скорост</a:t>
              </a:r>
              <a:r>
                <a:rPr lang="en-US" altLang="bg-BG" sz="2200" baseline="0" dirty="0">
                  <a:solidFill>
                    <a:srgbClr val="FFFF00"/>
                  </a:solidFill>
                  <a:latin typeface="Times" panose="02020603050405020304" pitchFamily="18" charset="0"/>
                </a:rPr>
                <a:t> (% </a:t>
              </a:r>
              <a:r>
                <a:rPr lang="bg-BG" altLang="bg-BG" sz="2200" baseline="0" dirty="0">
                  <a:solidFill>
                    <a:srgbClr val="FFFF00"/>
                  </a:solidFill>
                  <a:latin typeface="Times" panose="02020603050405020304" pitchFamily="18" charset="0"/>
                </a:rPr>
                <a:t>от номиналната</a:t>
              </a:r>
              <a:r>
                <a:rPr lang="en-US" altLang="bg-BG" sz="2200" baseline="0" dirty="0">
                  <a:solidFill>
                    <a:srgbClr val="FFFF00"/>
                  </a:solidFill>
                  <a:latin typeface="Times" panose="02020603050405020304" pitchFamily="18" charset="0"/>
                </a:rPr>
                <a:t>)</a:t>
              </a:r>
              <a:endParaRPr lang="en-US" altLang="bg-BG" dirty="0"/>
            </a:p>
          </p:txBody>
        </p:sp>
      </p:grpSp>
      <p:sp>
        <p:nvSpPr>
          <p:cNvPr id="50182" name="Freeform 59"/>
          <p:cNvSpPr>
            <a:spLocks/>
          </p:cNvSpPr>
          <p:nvPr/>
        </p:nvSpPr>
        <p:spPr bwMode="auto">
          <a:xfrm>
            <a:off x="1958975" y="2862263"/>
            <a:ext cx="6677025" cy="1071562"/>
          </a:xfrm>
          <a:custGeom>
            <a:avLst/>
            <a:gdLst>
              <a:gd name="T0" fmla="*/ 143649700 w 4206"/>
              <a:gd name="T1" fmla="*/ 1655741090 h 675"/>
              <a:gd name="T2" fmla="*/ 430947513 w 4206"/>
              <a:gd name="T3" fmla="*/ 1570055817 h 675"/>
              <a:gd name="T4" fmla="*/ 718245325 w 4206"/>
              <a:gd name="T5" fmla="*/ 1489410855 h 675"/>
              <a:gd name="T6" fmla="*/ 1000502825 w 4206"/>
              <a:gd name="T7" fmla="*/ 1411286841 h 675"/>
              <a:gd name="T8" fmla="*/ 1287800638 w 4206"/>
              <a:gd name="T9" fmla="*/ 1343241861 h 675"/>
              <a:gd name="T10" fmla="*/ 1575098450 w 4206"/>
              <a:gd name="T11" fmla="*/ 1270158157 h 675"/>
              <a:gd name="T12" fmla="*/ 1862396263 w 4206"/>
              <a:gd name="T13" fmla="*/ 1207153487 h 675"/>
              <a:gd name="T14" fmla="*/ 2147483646 w 4206"/>
              <a:gd name="T15" fmla="*/ 1146669765 h 675"/>
              <a:gd name="T16" fmla="*/ 2147483646 w 4206"/>
              <a:gd name="T17" fmla="*/ 1088706992 h 675"/>
              <a:gd name="T18" fmla="*/ 2147483646 w 4206"/>
              <a:gd name="T19" fmla="*/ 1033263580 h 675"/>
              <a:gd name="T20" fmla="*/ 2147483646 w 4206"/>
              <a:gd name="T21" fmla="*/ 977820169 h 675"/>
              <a:gd name="T22" fmla="*/ 2147483646 w 4206"/>
              <a:gd name="T23" fmla="*/ 929936429 h 675"/>
              <a:gd name="T24" fmla="*/ 2147483646 w 4206"/>
              <a:gd name="T25" fmla="*/ 879533327 h 675"/>
              <a:gd name="T26" fmla="*/ 2147483646 w 4206"/>
              <a:gd name="T27" fmla="*/ 834170536 h 675"/>
              <a:gd name="T28" fmla="*/ 2147483646 w 4206"/>
              <a:gd name="T29" fmla="*/ 788807744 h 675"/>
              <a:gd name="T30" fmla="*/ 2147483646 w 4206"/>
              <a:gd name="T31" fmla="*/ 743444953 h 675"/>
              <a:gd name="T32" fmla="*/ 2147483646 w 4206"/>
              <a:gd name="T33" fmla="*/ 700603111 h 675"/>
              <a:gd name="T34" fmla="*/ 2147483646 w 4206"/>
              <a:gd name="T35" fmla="*/ 660280629 h 675"/>
              <a:gd name="T36" fmla="*/ 2147483646 w 4206"/>
              <a:gd name="T37" fmla="*/ 624998458 h 675"/>
              <a:gd name="T38" fmla="*/ 2147483646 w 4206"/>
              <a:gd name="T39" fmla="*/ 582155028 h 675"/>
              <a:gd name="T40" fmla="*/ 2147483646 w 4206"/>
              <a:gd name="T41" fmla="*/ 546872857 h 675"/>
              <a:gd name="T42" fmla="*/ 2147483646 w 4206"/>
              <a:gd name="T43" fmla="*/ 509071325 h 675"/>
              <a:gd name="T44" fmla="*/ 2147483646 w 4206"/>
              <a:gd name="T45" fmla="*/ 473789154 h 675"/>
              <a:gd name="T46" fmla="*/ 2147483646 w 4206"/>
              <a:gd name="T47" fmla="*/ 438506983 h 675"/>
              <a:gd name="T48" fmla="*/ 2147483646 w 4206"/>
              <a:gd name="T49" fmla="*/ 405744173 h 675"/>
              <a:gd name="T50" fmla="*/ 2147483646 w 4206"/>
              <a:gd name="T51" fmla="*/ 367942641 h 675"/>
              <a:gd name="T52" fmla="*/ 2147483646 w 4206"/>
              <a:gd name="T53" fmla="*/ 337700780 h 675"/>
              <a:gd name="T54" fmla="*/ 2147483646 w 4206"/>
              <a:gd name="T55" fmla="*/ 299897660 h 675"/>
              <a:gd name="T56" fmla="*/ 2147483646 w 4206"/>
              <a:gd name="T57" fmla="*/ 269655799 h 675"/>
              <a:gd name="T58" fmla="*/ 2147483646 w 4206"/>
              <a:gd name="T59" fmla="*/ 236894577 h 675"/>
              <a:gd name="T60" fmla="*/ 2147483646 w 4206"/>
              <a:gd name="T61" fmla="*/ 201612406 h 675"/>
              <a:gd name="T62" fmla="*/ 2147483646 w 4206"/>
              <a:gd name="T63" fmla="*/ 168849596 h 675"/>
              <a:gd name="T64" fmla="*/ 2147483646 w 4206"/>
              <a:gd name="T65" fmla="*/ 136088374 h 675"/>
              <a:gd name="T66" fmla="*/ 2147483646 w 4206"/>
              <a:gd name="T67" fmla="*/ 105846513 h 675"/>
              <a:gd name="T68" fmla="*/ 2147483646 w 4206"/>
              <a:gd name="T69" fmla="*/ 78124014 h 675"/>
              <a:gd name="T70" fmla="*/ 2147483646 w 4206"/>
              <a:gd name="T71" fmla="*/ 45362791 h 675"/>
              <a:gd name="T72" fmla="*/ 2147483646 w 4206"/>
              <a:gd name="T73" fmla="*/ 15120930 h 67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4206" h="675">
                <a:moveTo>
                  <a:pt x="0" y="675"/>
                </a:moveTo>
                <a:lnTo>
                  <a:pt x="57" y="657"/>
                </a:lnTo>
                <a:lnTo>
                  <a:pt x="114" y="639"/>
                </a:lnTo>
                <a:lnTo>
                  <a:pt x="171" y="623"/>
                </a:lnTo>
                <a:lnTo>
                  <a:pt x="228" y="607"/>
                </a:lnTo>
                <a:lnTo>
                  <a:pt x="285" y="591"/>
                </a:lnTo>
                <a:lnTo>
                  <a:pt x="340" y="576"/>
                </a:lnTo>
                <a:lnTo>
                  <a:pt x="397" y="560"/>
                </a:lnTo>
                <a:lnTo>
                  <a:pt x="454" y="545"/>
                </a:lnTo>
                <a:lnTo>
                  <a:pt x="511" y="533"/>
                </a:lnTo>
                <a:lnTo>
                  <a:pt x="568" y="518"/>
                </a:lnTo>
                <a:lnTo>
                  <a:pt x="625" y="504"/>
                </a:lnTo>
                <a:lnTo>
                  <a:pt x="682" y="491"/>
                </a:lnTo>
                <a:lnTo>
                  <a:pt x="739" y="479"/>
                </a:lnTo>
                <a:lnTo>
                  <a:pt x="796" y="466"/>
                </a:lnTo>
                <a:lnTo>
                  <a:pt x="853" y="455"/>
                </a:lnTo>
                <a:lnTo>
                  <a:pt x="910" y="443"/>
                </a:lnTo>
                <a:lnTo>
                  <a:pt x="965" y="432"/>
                </a:lnTo>
                <a:lnTo>
                  <a:pt x="1022" y="421"/>
                </a:lnTo>
                <a:lnTo>
                  <a:pt x="1079" y="410"/>
                </a:lnTo>
                <a:lnTo>
                  <a:pt x="1136" y="399"/>
                </a:lnTo>
                <a:lnTo>
                  <a:pt x="1193" y="388"/>
                </a:lnTo>
                <a:lnTo>
                  <a:pt x="1250" y="378"/>
                </a:lnTo>
                <a:lnTo>
                  <a:pt x="1307" y="369"/>
                </a:lnTo>
                <a:lnTo>
                  <a:pt x="1365" y="358"/>
                </a:lnTo>
                <a:lnTo>
                  <a:pt x="1422" y="349"/>
                </a:lnTo>
                <a:lnTo>
                  <a:pt x="1479" y="340"/>
                </a:lnTo>
                <a:lnTo>
                  <a:pt x="1534" y="331"/>
                </a:lnTo>
                <a:lnTo>
                  <a:pt x="1591" y="322"/>
                </a:lnTo>
                <a:lnTo>
                  <a:pt x="1648" y="313"/>
                </a:lnTo>
                <a:lnTo>
                  <a:pt x="1705" y="304"/>
                </a:lnTo>
                <a:lnTo>
                  <a:pt x="1762" y="295"/>
                </a:lnTo>
                <a:lnTo>
                  <a:pt x="1819" y="287"/>
                </a:lnTo>
                <a:lnTo>
                  <a:pt x="1876" y="278"/>
                </a:lnTo>
                <a:lnTo>
                  <a:pt x="1933" y="271"/>
                </a:lnTo>
                <a:lnTo>
                  <a:pt x="1990" y="262"/>
                </a:lnTo>
                <a:lnTo>
                  <a:pt x="2047" y="255"/>
                </a:lnTo>
                <a:lnTo>
                  <a:pt x="2104" y="248"/>
                </a:lnTo>
                <a:lnTo>
                  <a:pt x="2159" y="239"/>
                </a:lnTo>
                <a:lnTo>
                  <a:pt x="2216" y="231"/>
                </a:lnTo>
                <a:lnTo>
                  <a:pt x="2273" y="224"/>
                </a:lnTo>
                <a:lnTo>
                  <a:pt x="2330" y="217"/>
                </a:lnTo>
                <a:lnTo>
                  <a:pt x="2387" y="210"/>
                </a:lnTo>
                <a:lnTo>
                  <a:pt x="2444" y="202"/>
                </a:lnTo>
                <a:lnTo>
                  <a:pt x="2501" y="195"/>
                </a:lnTo>
                <a:lnTo>
                  <a:pt x="2558" y="188"/>
                </a:lnTo>
                <a:lnTo>
                  <a:pt x="2615" y="181"/>
                </a:lnTo>
                <a:lnTo>
                  <a:pt x="2672" y="174"/>
                </a:lnTo>
                <a:lnTo>
                  <a:pt x="2729" y="166"/>
                </a:lnTo>
                <a:lnTo>
                  <a:pt x="2784" y="161"/>
                </a:lnTo>
                <a:lnTo>
                  <a:pt x="2841" y="154"/>
                </a:lnTo>
                <a:lnTo>
                  <a:pt x="2898" y="146"/>
                </a:lnTo>
                <a:lnTo>
                  <a:pt x="2955" y="139"/>
                </a:lnTo>
                <a:lnTo>
                  <a:pt x="3012" y="134"/>
                </a:lnTo>
                <a:lnTo>
                  <a:pt x="3069" y="127"/>
                </a:lnTo>
                <a:lnTo>
                  <a:pt x="3126" y="119"/>
                </a:lnTo>
                <a:lnTo>
                  <a:pt x="3183" y="114"/>
                </a:lnTo>
                <a:lnTo>
                  <a:pt x="3240" y="107"/>
                </a:lnTo>
                <a:lnTo>
                  <a:pt x="3297" y="100"/>
                </a:lnTo>
                <a:lnTo>
                  <a:pt x="3352" y="94"/>
                </a:lnTo>
                <a:lnTo>
                  <a:pt x="3409" y="87"/>
                </a:lnTo>
                <a:lnTo>
                  <a:pt x="3466" y="80"/>
                </a:lnTo>
                <a:lnTo>
                  <a:pt x="3523" y="74"/>
                </a:lnTo>
                <a:lnTo>
                  <a:pt x="3580" y="67"/>
                </a:lnTo>
                <a:lnTo>
                  <a:pt x="3637" y="62"/>
                </a:lnTo>
                <a:lnTo>
                  <a:pt x="3694" y="54"/>
                </a:lnTo>
                <a:lnTo>
                  <a:pt x="3751" y="49"/>
                </a:lnTo>
                <a:lnTo>
                  <a:pt x="3808" y="42"/>
                </a:lnTo>
                <a:lnTo>
                  <a:pt x="3866" y="36"/>
                </a:lnTo>
                <a:lnTo>
                  <a:pt x="3923" y="31"/>
                </a:lnTo>
                <a:lnTo>
                  <a:pt x="3978" y="24"/>
                </a:lnTo>
                <a:lnTo>
                  <a:pt x="4035" y="18"/>
                </a:lnTo>
                <a:lnTo>
                  <a:pt x="4092" y="11"/>
                </a:lnTo>
                <a:lnTo>
                  <a:pt x="4149" y="6"/>
                </a:lnTo>
                <a:lnTo>
                  <a:pt x="4206" y="0"/>
                </a:lnTo>
              </a:path>
            </a:pathLst>
          </a:custGeom>
          <a:noFill/>
          <a:ln w="38100">
            <a:solidFill>
              <a:srgbClr val="00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50183" name="Freeform 60"/>
          <p:cNvSpPr>
            <a:spLocks/>
          </p:cNvSpPr>
          <p:nvPr/>
        </p:nvSpPr>
        <p:spPr bwMode="auto">
          <a:xfrm>
            <a:off x="1978025" y="3100388"/>
            <a:ext cx="6677025" cy="2106612"/>
          </a:xfrm>
          <a:custGeom>
            <a:avLst/>
            <a:gdLst>
              <a:gd name="T0" fmla="*/ 143649700 w 4206"/>
              <a:gd name="T1" fmla="*/ 2147483646 h 1327"/>
              <a:gd name="T2" fmla="*/ 430947513 w 4206"/>
              <a:gd name="T3" fmla="*/ 2147483646 h 1327"/>
              <a:gd name="T4" fmla="*/ 718245325 w 4206"/>
              <a:gd name="T5" fmla="*/ 2147483646 h 1327"/>
              <a:gd name="T6" fmla="*/ 1000502825 w 4206"/>
              <a:gd name="T7" fmla="*/ 2147483646 h 1327"/>
              <a:gd name="T8" fmla="*/ 1287800638 w 4206"/>
              <a:gd name="T9" fmla="*/ 2147483646 h 1327"/>
              <a:gd name="T10" fmla="*/ 1575098450 w 4206"/>
              <a:gd name="T11" fmla="*/ 2147483646 h 1327"/>
              <a:gd name="T12" fmla="*/ 1862396263 w 4206"/>
              <a:gd name="T13" fmla="*/ 2147483646 h 1327"/>
              <a:gd name="T14" fmla="*/ 2147483646 w 4206"/>
              <a:gd name="T15" fmla="*/ 2147483646 h 1327"/>
              <a:gd name="T16" fmla="*/ 2147483646 w 4206"/>
              <a:gd name="T17" fmla="*/ 2147483646 h 1327"/>
              <a:gd name="T18" fmla="*/ 2147483646 w 4206"/>
              <a:gd name="T19" fmla="*/ 2147483646 h 1327"/>
              <a:gd name="T20" fmla="*/ 2147483646 w 4206"/>
              <a:gd name="T21" fmla="*/ 2147483646 h 1327"/>
              <a:gd name="T22" fmla="*/ 2147483646 w 4206"/>
              <a:gd name="T23" fmla="*/ 2051406701 h 1327"/>
              <a:gd name="T24" fmla="*/ 2147483646 w 4206"/>
              <a:gd name="T25" fmla="*/ 1948079525 h 1327"/>
              <a:gd name="T26" fmla="*/ 2147483646 w 4206"/>
              <a:gd name="T27" fmla="*/ 1842232988 h 1327"/>
              <a:gd name="T28" fmla="*/ 2147483646 w 4206"/>
              <a:gd name="T29" fmla="*/ 1743947711 h 1327"/>
              <a:gd name="T30" fmla="*/ 2147483646 w 4206"/>
              <a:gd name="T31" fmla="*/ 1643141485 h 1327"/>
              <a:gd name="T32" fmla="*/ 2147483646 w 4206"/>
              <a:gd name="T33" fmla="*/ 1542335259 h 1327"/>
              <a:gd name="T34" fmla="*/ 2147483646 w 4206"/>
              <a:gd name="T35" fmla="*/ 1446569344 h 1327"/>
              <a:gd name="T36" fmla="*/ 2147483646 w 4206"/>
              <a:gd name="T37" fmla="*/ 1350803429 h 1327"/>
              <a:gd name="T38" fmla="*/ 2147483646 w 4206"/>
              <a:gd name="T39" fmla="*/ 1255037515 h 1327"/>
              <a:gd name="T40" fmla="*/ 2147483646 w 4206"/>
              <a:gd name="T41" fmla="*/ 1164311911 h 1327"/>
              <a:gd name="T42" fmla="*/ 2147483646 w 4206"/>
              <a:gd name="T43" fmla="*/ 1073586308 h 1327"/>
              <a:gd name="T44" fmla="*/ 2147483646 w 4206"/>
              <a:gd name="T45" fmla="*/ 987901016 h 1327"/>
              <a:gd name="T46" fmla="*/ 2147483646 w 4206"/>
              <a:gd name="T47" fmla="*/ 904735085 h 1327"/>
              <a:gd name="T48" fmla="*/ 2147483646 w 4206"/>
              <a:gd name="T49" fmla="*/ 819049793 h 1327"/>
              <a:gd name="T50" fmla="*/ 2147483646 w 4206"/>
              <a:gd name="T51" fmla="*/ 740925762 h 1327"/>
              <a:gd name="T52" fmla="*/ 2147483646 w 4206"/>
              <a:gd name="T53" fmla="*/ 665321092 h 1327"/>
              <a:gd name="T54" fmla="*/ 2147483646 w 4206"/>
              <a:gd name="T55" fmla="*/ 587195473 h 1327"/>
              <a:gd name="T56" fmla="*/ 2147483646 w 4206"/>
              <a:gd name="T57" fmla="*/ 514111753 h 1327"/>
              <a:gd name="T58" fmla="*/ 2147483646 w 4206"/>
              <a:gd name="T59" fmla="*/ 441026445 h 1327"/>
              <a:gd name="T60" fmla="*/ 2147483646 w 4206"/>
              <a:gd name="T61" fmla="*/ 378023348 h 1327"/>
              <a:gd name="T62" fmla="*/ 2147483646 w 4206"/>
              <a:gd name="T63" fmla="*/ 309978351 h 1327"/>
              <a:gd name="T64" fmla="*/ 2147483646 w 4206"/>
              <a:gd name="T65" fmla="*/ 249494616 h 1327"/>
              <a:gd name="T66" fmla="*/ 2147483646 w 4206"/>
              <a:gd name="T67" fmla="*/ 186491518 h 1327"/>
              <a:gd name="T68" fmla="*/ 2147483646 w 4206"/>
              <a:gd name="T69" fmla="*/ 131048094 h 1327"/>
              <a:gd name="T70" fmla="*/ 2147483646 w 4206"/>
              <a:gd name="T71" fmla="*/ 78124031 h 1327"/>
              <a:gd name="T72" fmla="*/ 2147483646 w 4206"/>
              <a:gd name="T73" fmla="*/ 22680607 h 132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4206" h="1327">
                <a:moveTo>
                  <a:pt x="0" y="1327"/>
                </a:moveTo>
                <a:lnTo>
                  <a:pt x="57" y="1305"/>
                </a:lnTo>
                <a:lnTo>
                  <a:pt x="114" y="1282"/>
                </a:lnTo>
                <a:lnTo>
                  <a:pt x="171" y="1259"/>
                </a:lnTo>
                <a:lnTo>
                  <a:pt x="228" y="1235"/>
                </a:lnTo>
                <a:lnTo>
                  <a:pt x="285" y="1213"/>
                </a:lnTo>
                <a:lnTo>
                  <a:pt x="340" y="1190"/>
                </a:lnTo>
                <a:lnTo>
                  <a:pt x="397" y="1166"/>
                </a:lnTo>
                <a:lnTo>
                  <a:pt x="454" y="1145"/>
                </a:lnTo>
                <a:lnTo>
                  <a:pt x="511" y="1121"/>
                </a:lnTo>
                <a:lnTo>
                  <a:pt x="568" y="1100"/>
                </a:lnTo>
                <a:lnTo>
                  <a:pt x="625" y="1076"/>
                </a:lnTo>
                <a:lnTo>
                  <a:pt x="682" y="1055"/>
                </a:lnTo>
                <a:lnTo>
                  <a:pt x="739" y="1031"/>
                </a:lnTo>
                <a:lnTo>
                  <a:pt x="797" y="1009"/>
                </a:lnTo>
                <a:lnTo>
                  <a:pt x="854" y="988"/>
                </a:lnTo>
                <a:lnTo>
                  <a:pt x="911" y="966"/>
                </a:lnTo>
                <a:lnTo>
                  <a:pt x="966" y="944"/>
                </a:lnTo>
                <a:lnTo>
                  <a:pt x="1023" y="923"/>
                </a:lnTo>
                <a:lnTo>
                  <a:pt x="1080" y="899"/>
                </a:lnTo>
                <a:lnTo>
                  <a:pt x="1137" y="879"/>
                </a:lnTo>
                <a:lnTo>
                  <a:pt x="1194" y="858"/>
                </a:lnTo>
                <a:lnTo>
                  <a:pt x="1251" y="836"/>
                </a:lnTo>
                <a:lnTo>
                  <a:pt x="1308" y="814"/>
                </a:lnTo>
                <a:lnTo>
                  <a:pt x="1365" y="795"/>
                </a:lnTo>
                <a:lnTo>
                  <a:pt x="1422" y="773"/>
                </a:lnTo>
                <a:lnTo>
                  <a:pt x="1479" y="753"/>
                </a:lnTo>
                <a:lnTo>
                  <a:pt x="1534" y="731"/>
                </a:lnTo>
                <a:lnTo>
                  <a:pt x="1591" y="711"/>
                </a:lnTo>
                <a:lnTo>
                  <a:pt x="1648" y="692"/>
                </a:lnTo>
                <a:lnTo>
                  <a:pt x="1705" y="672"/>
                </a:lnTo>
                <a:lnTo>
                  <a:pt x="1762" y="652"/>
                </a:lnTo>
                <a:lnTo>
                  <a:pt x="1819" y="632"/>
                </a:lnTo>
                <a:lnTo>
                  <a:pt x="1876" y="612"/>
                </a:lnTo>
                <a:lnTo>
                  <a:pt x="1933" y="592"/>
                </a:lnTo>
                <a:lnTo>
                  <a:pt x="1990" y="574"/>
                </a:lnTo>
                <a:lnTo>
                  <a:pt x="2047" y="554"/>
                </a:lnTo>
                <a:lnTo>
                  <a:pt x="2104" y="536"/>
                </a:lnTo>
                <a:lnTo>
                  <a:pt x="2159" y="516"/>
                </a:lnTo>
                <a:lnTo>
                  <a:pt x="2216" y="498"/>
                </a:lnTo>
                <a:lnTo>
                  <a:pt x="2273" y="480"/>
                </a:lnTo>
                <a:lnTo>
                  <a:pt x="2330" y="462"/>
                </a:lnTo>
                <a:lnTo>
                  <a:pt x="2387" y="444"/>
                </a:lnTo>
                <a:lnTo>
                  <a:pt x="2444" y="426"/>
                </a:lnTo>
                <a:lnTo>
                  <a:pt x="2501" y="410"/>
                </a:lnTo>
                <a:lnTo>
                  <a:pt x="2558" y="392"/>
                </a:lnTo>
                <a:lnTo>
                  <a:pt x="2615" y="376"/>
                </a:lnTo>
                <a:lnTo>
                  <a:pt x="2672" y="359"/>
                </a:lnTo>
                <a:lnTo>
                  <a:pt x="2729" y="343"/>
                </a:lnTo>
                <a:lnTo>
                  <a:pt x="2784" y="325"/>
                </a:lnTo>
                <a:lnTo>
                  <a:pt x="2841" y="309"/>
                </a:lnTo>
                <a:lnTo>
                  <a:pt x="2898" y="294"/>
                </a:lnTo>
                <a:lnTo>
                  <a:pt x="2955" y="278"/>
                </a:lnTo>
                <a:lnTo>
                  <a:pt x="3012" y="264"/>
                </a:lnTo>
                <a:lnTo>
                  <a:pt x="3069" y="247"/>
                </a:lnTo>
                <a:lnTo>
                  <a:pt x="3126" y="233"/>
                </a:lnTo>
                <a:lnTo>
                  <a:pt x="3183" y="219"/>
                </a:lnTo>
                <a:lnTo>
                  <a:pt x="3240" y="204"/>
                </a:lnTo>
                <a:lnTo>
                  <a:pt x="3298" y="190"/>
                </a:lnTo>
                <a:lnTo>
                  <a:pt x="3353" y="175"/>
                </a:lnTo>
                <a:lnTo>
                  <a:pt x="3410" y="163"/>
                </a:lnTo>
                <a:lnTo>
                  <a:pt x="3467" y="150"/>
                </a:lnTo>
                <a:lnTo>
                  <a:pt x="3524" y="135"/>
                </a:lnTo>
                <a:lnTo>
                  <a:pt x="3581" y="123"/>
                </a:lnTo>
                <a:lnTo>
                  <a:pt x="3638" y="110"/>
                </a:lnTo>
                <a:lnTo>
                  <a:pt x="3695" y="99"/>
                </a:lnTo>
                <a:lnTo>
                  <a:pt x="3752" y="87"/>
                </a:lnTo>
                <a:lnTo>
                  <a:pt x="3809" y="74"/>
                </a:lnTo>
                <a:lnTo>
                  <a:pt x="3866" y="63"/>
                </a:lnTo>
                <a:lnTo>
                  <a:pt x="3923" y="52"/>
                </a:lnTo>
                <a:lnTo>
                  <a:pt x="3978" y="42"/>
                </a:lnTo>
                <a:lnTo>
                  <a:pt x="4035" y="31"/>
                </a:lnTo>
                <a:lnTo>
                  <a:pt x="4092" y="20"/>
                </a:lnTo>
                <a:lnTo>
                  <a:pt x="4149" y="9"/>
                </a:lnTo>
                <a:lnTo>
                  <a:pt x="4206" y="0"/>
                </a:lnTo>
              </a:path>
            </a:pathLst>
          </a:custGeom>
          <a:noFill/>
          <a:ln w="38100">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bg-BG" dirty="0"/>
          </a:p>
        </p:txBody>
      </p:sp>
      <p:sp>
        <p:nvSpPr>
          <p:cNvPr id="50184" name="Text Box 76"/>
          <p:cNvSpPr txBox="1">
            <a:spLocks noChangeArrowheads="1"/>
          </p:cNvSpPr>
          <p:nvPr/>
        </p:nvSpPr>
        <p:spPr bwMode="auto">
          <a:xfrm>
            <a:off x="3279775" y="4876800"/>
            <a:ext cx="6092825"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FDFBF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800" i="1" dirty="0">
                <a:solidFill>
                  <a:srgbClr val="E9CB35"/>
                </a:solidFill>
              </a:rPr>
              <a:t>Кпд на инвертора в зависимост от скоростта</a:t>
            </a:r>
            <a:endParaRPr lang="en-US" altLang="bg-BG" sz="2800" i="1" dirty="0">
              <a:solidFill>
                <a:srgbClr val="E9CB35"/>
              </a:solidFill>
            </a:endParaRPr>
          </a:p>
        </p:txBody>
      </p:sp>
    </p:spTree>
  </p:cSld>
  <p:clrMapOvr>
    <a:masterClrMapping/>
  </p:clrMapOvr>
  <p:transition>
    <p:wipe dir="r"/>
  </p:transition>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p:txBody>
          <a:bodyPr/>
          <a:lstStyle/>
          <a:p>
            <a:r>
              <a:rPr lang="bg-BG" altLang="bg-BG" dirty="0" smtClean="0"/>
              <a:t>Оценка ефективността на системата</a:t>
            </a:r>
            <a:endParaRPr lang="en-US" altLang="bg-BG" dirty="0" smtClean="0"/>
          </a:p>
        </p:txBody>
      </p:sp>
      <p:sp>
        <p:nvSpPr>
          <p:cNvPr id="48134" name="Rectangle 6"/>
          <p:cNvSpPr>
            <a:spLocks noGrp="1" noChangeArrowheads="1"/>
          </p:cNvSpPr>
          <p:nvPr>
            <p:ph type="body" idx="4294967295"/>
          </p:nvPr>
        </p:nvSpPr>
        <p:spPr>
          <a:xfrm>
            <a:off x="771525" y="2971800"/>
            <a:ext cx="8743950" cy="1524000"/>
          </a:xfrm>
        </p:spPr>
        <p:txBody>
          <a:bodyPr/>
          <a:lstStyle/>
          <a:p>
            <a:r>
              <a:rPr lang="bg-BG" altLang="bg-BG" dirty="0" smtClean="0"/>
              <a:t>Приемлива ли е ефективността на системата</a:t>
            </a:r>
            <a:r>
              <a:rPr lang="en-US" altLang="bg-BG" dirty="0" smtClean="0"/>
              <a:t>?</a:t>
            </a:r>
          </a:p>
          <a:p>
            <a:r>
              <a:rPr lang="bg-BG" altLang="bg-BG" dirty="0" smtClean="0"/>
              <a:t>Има ли системата статично налягане</a:t>
            </a:r>
            <a:r>
              <a:rPr lang="en-US" altLang="bg-BG" dirty="0" smtClean="0"/>
              <a:t>, </a:t>
            </a:r>
            <a:r>
              <a:rPr lang="bg-BG" altLang="bg-BG" dirty="0" smtClean="0"/>
              <a:t>какъв е размера на загубите от триене</a:t>
            </a:r>
            <a:r>
              <a:rPr lang="en-US" altLang="bg-BG" dirty="0" smtClean="0"/>
              <a:t>!</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8134">
                                            <p:txEl>
                                              <p:pRg st="0" end="0"/>
                                            </p:txEl>
                                          </p:spTgt>
                                        </p:tgtEl>
                                        <p:attrNameLst>
                                          <p:attrName>style.visibility</p:attrName>
                                        </p:attrNameLst>
                                      </p:cBhvr>
                                      <p:to>
                                        <p:strVal val="visible"/>
                                      </p:to>
                                    </p:set>
                                    <p:anim calcmode="lin" valueType="num">
                                      <p:cBhvr additive="base">
                                        <p:cTn id="7" dur="500" fill="hold"/>
                                        <p:tgtEl>
                                          <p:spTgt spid="4813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813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8134">
                                            <p:txEl>
                                              <p:pRg st="1" end="1"/>
                                            </p:txEl>
                                          </p:spTgt>
                                        </p:tgtEl>
                                        <p:attrNameLst>
                                          <p:attrName>style.visibility</p:attrName>
                                        </p:attrNameLst>
                                      </p:cBhvr>
                                      <p:to>
                                        <p:strVal val="visible"/>
                                      </p:to>
                                    </p:set>
                                    <p:anim calcmode="lin" valueType="num">
                                      <p:cBhvr additive="base">
                                        <p:cTn id="13" dur="500" fill="hold"/>
                                        <p:tgtEl>
                                          <p:spTgt spid="4813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813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4"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p:txBody>
          <a:bodyPr/>
          <a:lstStyle/>
          <a:p>
            <a:r>
              <a:rPr lang="bg-BG" altLang="bg-BG" dirty="0" smtClean="0"/>
              <a:t>Преоценка на помпената система</a:t>
            </a:r>
            <a:endParaRPr lang="en-US" altLang="bg-BG" dirty="0" smtClean="0"/>
          </a:p>
        </p:txBody>
      </p:sp>
      <p:sp>
        <p:nvSpPr>
          <p:cNvPr id="34819" name="Rectangle 3"/>
          <p:cNvSpPr>
            <a:spLocks noGrp="1" noChangeArrowheads="1"/>
          </p:cNvSpPr>
          <p:nvPr>
            <p:ph type="body" idx="4294967295"/>
          </p:nvPr>
        </p:nvSpPr>
        <p:spPr>
          <a:xfrm>
            <a:off x="771525" y="3048000"/>
            <a:ext cx="8743950" cy="2514600"/>
          </a:xfrm>
        </p:spPr>
        <p:txBody>
          <a:bodyPr/>
          <a:lstStyle/>
          <a:p>
            <a:pPr>
              <a:lnSpc>
                <a:spcPct val="90000"/>
              </a:lnSpc>
            </a:pPr>
            <a:r>
              <a:rPr lang="bg-BG" altLang="bg-BG" sz="2800" dirty="0" smtClean="0"/>
              <a:t>Брой помпи</a:t>
            </a:r>
            <a:endParaRPr lang="en-US" altLang="bg-BG" sz="2800" dirty="0" smtClean="0"/>
          </a:p>
          <a:p>
            <a:pPr>
              <a:lnSpc>
                <a:spcPct val="90000"/>
              </a:lnSpc>
            </a:pPr>
            <a:r>
              <a:rPr lang="bg-BG" altLang="bg-BG" sz="2800" dirty="0" smtClean="0"/>
              <a:t>Размер на помпите</a:t>
            </a:r>
            <a:endParaRPr lang="en-US" altLang="bg-BG" sz="2800" dirty="0" smtClean="0"/>
          </a:p>
          <a:p>
            <a:pPr>
              <a:lnSpc>
                <a:spcPct val="90000"/>
              </a:lnSpc>
            </a:pPr>
            <a:r>
              <a:rPr lang="bg-BG" altLang="bg-BG" sz="2800" dirty="0" smtClean="0"/>
              <a:t>Честотен инвертор</a:t>
            </a:r>
            <a:endParaRPr lang="en-US" altLang="bg-BG" sz="2800" dirty="0" smtClean="0"/>
          </a:p>
          <a:p>
            <a:pPr>
              <a:lnSpc>
                <a:spcPct val="90000"/>
              </a:lnSpc>
            </a:pPr>
            <a:r>
              <a:rPr lang="bg-BG" altLang="bg-BG" sz="2800" dirty="0" smtClean="0"/>
              <a:t>Диаметър на тръбите</a:t>
            </a:r>
            <a:endParaRPr lang="en-US" altLang="bg-BG" sz="2800" dirty="0" smtClean="0"/>
          </a:p>
          <a:p>
            <a:pPr>
              <a:lnSpc>
                <a:spcPct val="90000"/>
              </a:lnSpc>
            </a:pPr>
            <a:r>
              <a:rPr lang="bg-BG" altLang="bg-BG" sz="2800" dirty="0" smtClean="0"/>
              <a:t>Избор на други съоръжения</a:t>
            </a:r>
            <a:endParaRPr lang="en-US" altLang="bg-BG" sz="3200"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 calcmode="lin" valueType="num">
                                      <p:cBhvr additive="base">
                                        <p:cTn id="7" dur="500" fill="hold"/>
                                        <p:tgtEl>
                                          <p:spTgt spid="348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8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819">
                                            <p:txEl>
                                              <p:pRg st="1" end="1"/>
                                            </p:txEl>
                                          </p:spTgt>
                                        </p:tgtEl>
                                        <p:attrNameLst>
                                          <p:attrName>style.visibility</p:attrName>
                                        </p:attrNameLst>
                                      </p:cBhvr>
                                      <p:to>
                                        <p:strVal val="visible"/>
                                      </p:to>
                                    </p:set>
                                    <p:anim calcmode="lin" valueType="num">
                                      <p:cBhvr additive="base">
                                        <p:cTn id="13" dur="500" fill="hold"/>
                                        <p:tgtEl>
                                          <p:spTgt spid="348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8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819">
                                            <p:txEl>
                                              <p:pRg st="2" end="2"/>
                                            </p:txEl>
                                          </p:spTgt>
                                        </p:tgtEl>
                                        <p:attrNameLst>
                                          <p:attrName>style.visibility</p:attrName>
                                        </p:attrNameLst>
                                      </p:cBhvr>
                                      <p:to>
                                        <p:strVal val="visible"/>
                                      </p:to>
                                    </p:set>
                                    <p:anim calcmode="lin" valueType="num">
                                      <p:cBhvr additive="base">
                                        <p:cTn id="19" dur="500" fill="hold"/>
                                        <p:tgtEl>
                                          <p:spTgt spid="348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8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4819">
                                            <p:txEl>
                                              <p:pRg st="3" end="3"/>
                                            </p:txEl>
                                          </p:spTgt>
                                        </p:tgtEl>
                                        <p:attrNameLst>
                                          <p:attrName>style.visibility</p:attrName>
                                        </p:attrNameLst>
                                      </p:cBhvr>
                                      <p:to>
                                        <p:strVal val="visible"/>
                                      </p:to>
                                    </p:set>
                                    <p:anim calcmode="lin" valueType="num">
                                      <p:cBhvr additive="base">
                                        <p:cTn id="25" dur="500" fill="hold"/>
                                        <p:tgtEl>
                                          <p:spTgt spid="348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481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4819">
                                            <p:txEl>
                                              <p:pRg st="4" end="4"/>
                                            </p:txEl>
                                          </p:spTgt>
                                        </p:tgtEl>
                                        <p:attrNameLst>
                                          <p:attrName>style.visibility</p:attrName>
                                        </p:attrNameLst>
                                      </p:cBhvr>
                                      <p:to>
                                        <p:strVal val="visible"/>
                                      </p:to>
                                    </p:set>
                                    <p:anim calcmode="lin" valueType="num">
                                      <p:cBhvr additive="base">
                                        <p:cTn id="31" dur="500" fill="hold"/>
                                        <p:tgtEl>
                                          <p:spTgt spid="3481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481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a:spLocks noGrp="1"/>
          </p:cNvSpPr>
          <p:nvPr>
            <p:ph type="sldNum" sz="quarter" idx="12"/>
          </p:nvPr>
        </p:nvSpPr>
        <p:spPr>
          <a:noFill/>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fld id="{81633740-0933-4628-B286-26DB0FC55953}" type="slidenum">
              <a:rPr lang="en-US" altLang="bg-BG" sz="1400" b="0">
                <a:solidFill>
                  <a:schemeClr val="tx1"/>
                </a:solidFill>
                <a:latin typeface="Times New Roman" panose="02020603050405020304" pitchFamily="18" charset="0"/>
              </a:rPr>
              <a:pPr>
                <a:spcBef>
                  <a:spcPct val="0"/>
                </a:spcBef>
                <a:buSzTx/>
                <a:buFontTx/>
                <a:buNone/>
              </a:pPr>
              <a:t>3</a:t>
            </a:fld>
            <a:endParaRPr lang="en-US" altLang="bg-BG" sz="1400" b="0" dirty="0">
              <a:solidFill>
                <a:schemeClr val="tx1"/>
              </a:solidFill>
              <a:latin typeface="Times New Roman" panose="02020603050405020304" pitchFamily="18" charset="0"/>
            </a:endParaRPr>
          </a:p>
        </p:txBody>
      </p:sp>
      <p:sp>
        <p:nvSpPr>
          <p:cNvPr id="6147" name="Rectangle 1026"/>
          <p:cNvSpPr>
            <a:spLocks noGrp="1" noChangeArrowheads="1"/>
          </p:cNvSpPr>
          <p:nvPr>
            <p:ph type="title"/>
          </p:nvPr>
        </p:nvSpPr>
        <p:spPr>
          <a:xfrm>
            <a:off x="771525" y="609600"/>
            <a:ext cx="8743950" cy="1143000"/>
          </a:xfrm>
          <a:noFill/>
        </p:spPr>
        <p:txBody>
          <a:bodyPr lIns="90488" tIns="44450" rIns="90488" bIns="44450"/>
          <a:lstStyle/>
          <a:p>
            <a:r>
              <a:rPr lang="bg-BG" altLang="bg-BG" sz="2800" dirty="0" smtClean="0"/>
              <a:t>Първо нека да видим общата картина как енергията се преобразува в системата.</a:t>
            </a:r>
            <a:endParaRPr lang="en-US" altLang="bg-BG" sz="2800" dirty="0" smtClean="0"/>
          </a:p>
        </p:txBody>
      </p:sp>
      <p:sp>
        <p:nvSpPr>
          <p:cNvPr id="6148" name="Line 1027"/>
          <p:cNvSpPr>
            <a:spLocks noChangeShapeType="1"/>
          </p:cNvSpPr>
          <p:nvPr/>
        </p:nvSpPr>
        <p:spPr bwMode="auto">
          <a:xfrm>
            <a:off x="3692525" y="5221288"/>
            <a:ext cx="5394325"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6149" name="Line 1028"/>
          <p:cNvSpPr>
            <a:spLocks noChangeShapeType="1"/>
          </p:cNvSpPr>
          <p:nvPr/>
        </p:nvSpPr>
        <p:spPr bwMode="auto">
          <a:xfrm>
            <a:off x="3635375" y="2413000"/>
            <a:ext cx="0" cy="2840038"/>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6150" name="Line 1029"/>
          <p:cNvSpPr>
            <a:spLocks noChangeShapeType="1"/>
          </p:cNvSpPr>
          <p:nvPr/>
        </p:nvSpPr>
        <p:spPr bwMode="auto">
          <a:xfrm>
            <a:off x="3635375" y="2357438"/>
            <a:ext cx="0" cy="1958975"/>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6151" name="Line 1030"/>
          <p:cNvSpPr>
            <a:spLocks noChangeShapeType="1"/>
          </p:cNvSpPr>
          <p:nvPr/>
        </p:nvSpPr>
        <p:spPr bwMode="auto">
          <a:xfrm>
            <a:off x="3827463" y="5221288"/>
            <a:ext cx="3233737"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6152" name="Line 1031"/>
          <p:cNvSpPr>
            <a:spLocks noChangeShapeType="1"/>
          </p:cNvSpPr>
          <p:nvPr/>
        </p:nvSpPr>
        <p:spPr bwMode="auto">
          <a:xfrm>
            <a:off x="1981200" y="5935663"/>
            <a:ext cx="6002338" cy="0"/>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6153" name="Line 1032"/>
          <p:cNvSpPr>
            <a:spLocks noChangeShapeType="1"/>
          </p:cNvSpPr>
          <p:nvPr/>
        </p:nvSpPr>
        <p:spPr bwMode="auto">
          <a:xfrm>
            <a:off x="1970088" y="2289175"/>
            <a:ext cx="0" cy="3686175"/>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6154" name="Rectangle 1033"/>
          <p:cNvSpPr>
            <a:spLocks noChangeArrowheads="1"/>
          </p:cNvSpPr>
          <p:nvPr/>
        </p:nvSpPr>
        <p:spPr bwMode="auto">
          <a:xfrm>
            <a:off x="970967" y="1954213"/>
            <a:ext cx="2090316" cy="38485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Ел</a:t>
            </a:r>
            <a:r>
              <a:rPr lang="bg-BG" altLang="bg-BG" sz="2200" baseline="0" dirty="0" smtClean="0">
                <a:solidFill>
                  <a:srgbClr val="0B3AD1"/>
                </a:solidFill>
                <a:latin typeface="Times New Roman" panose="02020603050405020304" pitchFamily="18" charset="0"/>
              </a:rPr>
              <a:t>. захранване</a:t>
            </a:r>
            <a:endParaRPr lang="en-US" altLang="bg-BG" sz="2200" baseline="0" dirty="0">
              <a:solidFill>
                <a:srgbClr val="0B3AD1"/>
              </a:solidFill>
              <a:latin typeface="Times New Roman" panose="02020603050405020304" pitchFamily="18" charset="0"/>
            </a:endParaRPr>
          </a:p>
        </p:txBody>
      </p:sp>
      <p:sp>
        <p:nvSpPr>
          <p:cNvPr id="6155" name="Rectangle 1034"/>
          <p:cNvSpPr>
            <a:spLocks noChangeArrowheads="1"/>
          </p:cNvSpPr>
          <p:nvPr/>
        </p:nvSpPr>
        <p:spPr bwMode="auto">
          <a:xfrm>
            <a:off x="917575" y="2887663"/>
            <a:ext cx="2181225"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Трансформатор</a:t>
            </a:r>
            <a:endParaRPr lang="en-US" altLang="bg-BG" sz="2200" i="1" baseline="0" dirty="0">
              <a:solidFill>
                <a:srgbClr val="0B3AD1"/>
              </a:solidFill>
              <a:latin typeface="Times New Roman" panose="02020603050405020304" pitchFamily="18" charset="0"/>
            </a:endParaRPr>
          </a:p>
        </p:txBody>
      </p:sp>
      <p:sp>
        <p:nvSpPr>
          <p:cNvPr id="6156" name="Rectangle 1035"/>
          <p:cNvSpPr>
            <a:spLocks noChangeArrowheads="1"/>
          </p:cNvSpPr>
          <p:nvPr/>
        </p:nvSpPr>
        <p:spPr bwMode="auto">
          <a:xfrm>
            <a:off x="1236663" y="3886200"/>
            <a:ext cx="1557337"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Прекъсвач</a:t>
            </a:r>
            <a:endParaRPr lang="en-US" altLang="bg-BG" sz="2200" baseline="0" dirty="0">
              <a:solidFill>
                <a:srgbClr val="0B3AD1"/>
              </a:solidFill>
              <a:latin typeface="Times New Roman" panose="02020603050405020304" pitchFamily="18" charset="0"/>
            </a:endParaRPr>
          </a:p>
        </p:txBody>
      </p:sp>
      <p:sp>
        <p:nvSpPr>
          <p:cNvPr id="6157" name="Rectangle 1036"/>
          <p:cNvSpPr>
            <a:spLocks noChangeArrowheads="1"/>
          </p:cNvSpPr>
          <p:nvPr/>
        </p:nvSpPr>
        <p:spPr bwMode="auto">
          <a:xfrm>
            <a:off x="1490663" y="5735638"/>
            <a:ext cx="1000125"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Мотор</a:t>
            </a:r>
            <a:endParaRPr lang="en-US" altLang="bg-BG" sz="2200" baseline="0" dirty="0">
              <a:solidFill>
                <a:srgbClr val="0B3AD1"/>
              </a:solidFill>
              <a:latin typeface="Times New Roman" panose="02020603050405020304" pitchFamily="18" charset="0"/>
            </a:endParaRPr>
          </a:p>
        </p:txBody>
      </p:sp>
      <p:sp>
        <p:nvSpPr>
          <p:cNvPr id="6158" name="Rectangle 1037"/>
          <p:cNvSpPr>
            <a:spLocks noChangeArrowheads="1"/>
          </p:cNvSpPr>
          <p:nvPr/>
        </p:nvSpPr>
        <p:spPr bwMode="auto">
          <a:xfrm>
            <a:off x="1312863" y="4800600"/>
            <a:ext cx="1404937"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Инвертор</a:t>
            </a:r>
            <a:endParaRPr lang="en-US" altLang="bg-BG" sz="2200" baseline="0" dirty="0">
              <a:solidFill>
                <a:srgbClr val="0B3AD1"/>
              </a:solidFill>
              <a:latin typeface="Times New Roman" panose="02020603050405020304" pitchFamily="18" charset="0"/>
            </a:endParaRPr>
          </a:p>
        </p:txBody>
      </p:sp>
      <p:sp>
        <p:nvSpPr>
          <p:cNvPr id="6159" name="Rectangle 1038"/>
          <p:cNvSpPr>
            <a:spLocks noChangeArrowheads="1"/>
          </p:cNvSpPr>
          <p:nvPr/>
        </p:nvSpPr>
        <p:spPr bwMode="auto">
          <a:xfrm>
            <a:off x="2819400" y="5735638"/>
            <a:ext cx="1252538"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Куплунг</a:t>
            </a:r>
            <a:endParaRPr lang="en-US" altLang="bg-BG" sz="2200" baseline="0" dirty="0">
              <a:solidFill>
                <a:srgbClr val="0B3AD1"/>
              </a:solidFill>
              <a:latin typeface="Times New Roman" panose="02020603050405020304" pitchFamily="18" charset="0"/>
            </a:endParaRPr>
          </a:p>
        </p:txBody>
      </p:sp>
      <p:sp>
        <p:nvSpPr>
          <p:cNvPr id="6160" name="Rectangle 1039"/>
          <p:cNvSpPr>
            <a:spLocks noChangeArrowheads="1"/>
          </p:cNvSpPr>
          <p:nvPr/>
        </p:nvSpPr>
        <p:spPr bwMode="auto">
          <a:xfrm>
            <a:off x="4419600" y="5735638"/>
            <a:ext cx="1012825"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Помпа</a:t>
            </a:r>
            <a:endParaRPr lang="en-US" altLang="bg-BG" sz="2200" baseline="0" dirty="0">
              <a:solidFill>
                <a:srgbClr val="0B3AD1"/>
              </a:solidFill>
              <a:latin typeface="Times New Roman" panose="02020603050405020304" pitchFamily="18" charset="0"/>
            </a:endParaRPr>
          </a:p>
        </p:txBody>
      </p:sp>
      <p:sp>
        <p:nvSpPr>
          <p:cNvPr id="138256" name="Rectangle 1040"/>
          <p:cNvSpPr>
            <a:spLocks noChangeArrowheads="1"/>
          </p:cNvSpPr>
          <p:nvPr/>
        </p:nvSpPr>
        <p:spPr bwMode="auto">
          <a:xfrm>
            <a:off x="5753100" y="5741988"/>
            <a:ext cx="2019300" cy="354012"/>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000" baseline="0" dirty="0">
                <a:solidFill>
                  <a:schemeClr val="bg1"/>
                </a:solidFill>
                <a:latin typeface="Times New Roman" panose="02020603050405020304" pitchFamily="18" charset="0"/>
              </a:rPr>
              <a:t>Водоснабдяване</a:t>
            </a:r>
            <a:endParaRPr lang="en-US" altLang="bg-BG" sz="2000" baseline="0" dirty="0">
              <a:solidFill>
                <a:schemeClr val="bg1"/>
              </a:solidFill>
              <a:latin typeface="Times New Roman" panose="02020603050405020304" pitchFamily="18" charset="0"/>
            </a:endParaRPr>
          </a:p>
        </p:txBody>
      </p:sp>
      <p:sp>
        <p:nvSpPr>
          <p:cNvPr id="6162" name="Line 1041"/>
          <p:cNvSpPr>
            <a:spLocks noChangeShapeType="1"/>
          </p:cNvSpPr>
          <p:nvPr/>
        </p:nvSpPr>
        <p:spPr bwMode="auto">
          <a:xfrm>
            <a:off x="3671888" y="5221288"/>
            <a:ext cx="1406525"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6163" name="Line 1042"/>
          <p:cNvSpPr>
            <a:spLocks noChangeShapeType="1"/>
          </p:cNvSpPr>
          <p:nvPr/>
        </p:nvSpPr>
        <p:spPr bwMode="auto">
          <a:xfrm>
            <a:off x="3635375" y="2341563"/>
            <a:ext cx="0" cy="78105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6164" name="Rectangle 1043"/>
          <p:cNvSpPr>
            <a:spLocks noChangeArrowheads="1"/>
          </p:cNvSpPr>
          <p:nvPr/>
        </p:nvSpPr>
        <p:spPr bwMode="auto">
          <a:xfrm>
            <a:off x="8001000" y="5715000"/>
            <a:ext cx="1635125"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Крайна цел</a:t>
            </a:r>
            <a:endParaRPr lang="en-US" altLang="bg-BG" sz="2200" baseline="0" dirty="0">
              <a:solidFill>
                <a:srgbClr val="0B3AD1"/>
              </a:solidFill>
              <a:latin typeface="Times New Roman" panose="02020603050405020304" pitchFamily="18" charset="0"/>
            </a:endParaRPr>
          </a:p>
        </p:txBody>
      </p:sp>
      <p:sp>
        <p:nvSpPr>
          <p:cNvPr id="138261" name="Rectangle 1045"/>
          <p:cNvSpPr>
            <a:spLocks noChangeArrowheads="1"/>
          </p:cNvSpPr>
          <p:nvPr/>
        </p:nvSpPr>
        <p:spPr bwMode="auto">
          <a:xfrm>
            <a:off x="4037013" y="2586038"/>
            <a:ext cx="5110162" cy="179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EDA1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sz="2500" baseline="0" dirty="0">
                <a:latin typeface="Times New Roman" panose="02020603050405020304" pitchFamily="18" charset="0"/>
              </a:rPr>
              <a:t>Във всеки етап  губим част от енергията</a:t>
            </a:r>
            <a:r>
              <a:rPr lang="en-US" altLang="bg-BG" sz="2500" baseline="0" dirty="0">
                <a:latin typeface="Times New Roman" panose="02020603050405020304" pitchFamily="18" charset="0"/>
              </a:rPr>
              <a:t>.  </a:t>
            </a:r>
            <a:r>
              <a:rPr lang="bg-BG" altLang="bg-BG" sz="2500" baseline="0" dirty="0">
                <a:latin typeface="Times New Roman" panose="02020603050405020304" pitchFamily="18" charset="0"/>
              </a:rPr>
              <a:t>Целта е да повишим ефективността на всеки етап</a:t>
            </a:r>
            <a:r>
              <a:rPr lang="en-US" altLang="bg-BG" sz="2500" baseline="0" dirty="0">
                <a:latin typeface="Times New Roman" panose="02020603050405020304" pitchFamily="18" charset="0"/>
              </a:rPr>
              <a:t>, </a:t>
            </a:r>
            <a:r>
              <a:rPr lang="bg-BG" altLang="bg-BG" sz="2500" baseline="0" dirty="0">
                <a:latin typeface="Times New Roman" panose="02020603050405020304" pitchFamily="18" charset="0"/>
              </a:rPr>
              <a:t>или да подадем необходимата вода с възможно най-малко енергия</a:t>
            </a:r>
            <a:r>
              <a:rPr lang="en-US" altLang="bg-BG" sz="2500" baseline="0" dirty="0">
                <a:latin typeface="Times New Roman" panose="02020603050405020304" pitchFamily="18" charset="0"/>
              </a:rPr>
              <a:t>.</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38256"/>
                                        </p:tgtEl>
                                        <p:attrNameLst>
                                          <p:attrName>style.visibility</p:attrName>
                                        </p:attrNameLst>
                                      </p:cBhvr>
                                      <p:to>
                                        <p:strVal val="visible"/>
                                      </p:to>
                                    </p:set>
                                    <p:animEffect transition="in" filter="box(in)">
                                      <p:cBhvr>
                                        <p:cTn id="7" dur="500"/>
                                        <p:tgtEl>
                                          <p:spTgt spid="138256"/>
                                        </p:tgtEl>
                                      </p:cBhvr>
                                    </p:animEffect>
                                  </p:childTnLst>
                                </p:cTn>
                              </p:par>
                            </p:childTnLst>
                          </p:cTn>
                        </p:par>
                        <p:par>
                          <p:cTn id="8" fill="hold" nodeType="afterGroup">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1382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56" grpId="0" animBg="1" autoUpdateAnimBg="0"/>
      <p:bldP spid="138261"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a:xfrm>
            <a:off x="304800" y="2667000"/>
            <a:ext cx="9677400" cy="1143000"/>
          </a:xfrm>
        </p:spPr>
        <p:txBody>
          <a:bodyPr/>
          <a:lstStyle/>
          <a:p>
            <a:r>
              <a:rPr lang="bg-BG" altLang="bg-BG" dirty="0" smtClean="0"/>
              <a:t>След като системата е въведена в експлоатация е необходимо да се сравнят</a:t>
            </a:r>
            <a:r>
              <a:rPr lang="en-US" altLang="bg-BG" dirty="0" smtClean="0"/>
              <a:t> </a:t>
            </a:r>
            <a:r>
              <a:rPr lang="bg-BG" altLang="bg-BG" dirty="0" smtClean="0"/>
              <a:t>работните характеристики с теоретичните.</a:t>
            </a:r>
            <a:endParaRPr lang="en-US" altLang="bg-BG" dirty="0" smtClean="0"/>
          </a:p>
        </p:txBody>
      </p:sp>
    </p:spTree>
  </p:cSld>
  <p:clrMapOvr>
    <a:masterClrMapping/>
  </p:clrMapOvr>
  <p:transition>
    <p:wipe dir="r"/>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3621088" y="923925"/>
            <a:ext cx="3073400" cy="660400"/>
          </a:xfrm>
          <a:noFill/>
          <a:extLst>
            <a:ext uri="{91240B29-F687-4F45-9708-019B960494DF}">
              <a14:hiddenLine xmlns:a14="http://schemas.microsoft.com/office/drawing/2010/main" w="12700">
                <a:solidFill>
                  <a:schemeClr val="tx1"/>
                </a:solidFill>
                <a:miter lim="800000"/>
                <a:headEnd/>
                <a:tailEnd/>
              </a14:hiddenLine>
            </a:ext>
          </a:extLst>
        </p:spPr>
        <p:txBody>
          <a:bodyPr wrap="none" lIns="63500" tIns="25400" rIns="63500" bIns="25400" anchor="t">
            <a:spAutoFit/>
          </a:bodyPr>
          <a:lstStyle/>
          <a:p>
            <a:r>
              <a:rPr lang="bg-BG" altLang="bg-BG" sz="4000" dirty="0" smtClean="0"/>
              <a:t>Обобщение</a:t>
            </a:r>
            <a:endParaRPr lang="en-US" altLang="bg-BG" sz="4000" dirty="0" smtClean="0"/>
          </a:p>
        </p:txBody>
      </p:sp>
      <p:sp>
        <p:nvSpPr>
          <p:cNvPr id="112643" name="Rectangle 3"/>
          <p:cNvSpPr>
            <a:spLocks noGrp="1" noChangeArrowheads="1"/>
          </p:cNvSpPr>
          <p:nvPr>
            <p:ph type="body" idx="1"/>
          </p:nvPr>
        </p:nvSpPr>
        <p:spPr>
          <a:xfrm>
            <a:off x="533400" y="2286000"/>
            <a:ext cx="9512300" cy="2743200"/>
          </a:xfrm>
          <a:noFill/>
          <a:extLst>
            <a:ext uri="{91240B29-F687-4F45-9708-019B960494DF}">
              <a14:hiddenLine xmlns:a14="http://schemas.microsoft.com/office/drawing/2010/main" w="25400">
                <a:solidFill>
                  <a:schemeClr val="tx1"/>
                </a:solidFill>
                <a:miter lim="800000"/>
                <a:headEnd/>
                <a:tailEnd/>
              </a14:hiddenLine>
            </a:ext>
          </a:extLst>
        </p:spPr>
        <p:txBody>
          <a:bodyPr lIns="90488" tIns="44450" rIns="90488" bIns="44450"/>
          <a:lstStyle/>
          <a:p>
            <a:pPr marL="285750" indent="-285750"/>
            <a:r>
              <a:rPr lang="bg-BG" altLang="bg-BG" dirty="0" smtClean="0"/>
              <a:t>Най-съществените загуби са в помпата и тръбната част</a:t>
            </a:r>
            <a:r>
              <a:rPr lang="bg-BG" altLang="bg-BG" dirty="0" smtClean="0"/>
              <a:t>, а </a:t>
            </a:r>
            <a:r>
              <a:rPr lang="bg-BG" altLang="bg-BG" dirty="0" smtClean="0"/>
              <a:t>не в електрическата част</a:t>
            </a:r>
            <a:endParaRPr lang="en-US" altLang="bg-BG" dirty="0" smtClean="0"/>
          </a:p>
          <a:p>
            <a:pPr marL="285750" indent="-285750"/>
            <a:r>
              <a:rPr lang="bg-BG" altLang="bg-BG" dirty="0" smtClean="0"/>
              <a:t>Честотното управление може съществено да намали загубите в тръбната част</a:t>
            </a:r>
            <a:endParaRPr lang="en-US" altLang="bg-BG" dirty="0" smtClean="0"/>
          </a:p>
          <a:p>
            <a:pPr marL="285750" indent="-285750"/>
            <a:r>
              <a:rPr lang="bg-BG" altLang="bg-BG" dirty="0" smtClean="0"/>
              <a:t>Внимавайте при мероприятия с частично подобрение</a:t>
            </a:r>
            <a:endParaRPr lang="en-US" altLang="bg-BG" dirty="0" smtClean="0"/>
          </a:p>
          <a:p>
            <a:pPr marL="285750" indent="-285750"/>
            <a:r>
              <a:rPr lang="bg-BG" altLang="bg-BG" dirty="0" smtClean="0"/>
              <a:t>Изчислете специфичния разход и го сравнете с идеалния</a:t>
            </a:r>
            <a:endParaRPr lang="en-US" altLang="bg-BG"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43">
                                            <p:txEl>
                                              <p:pRg st="0" end="0"/>
                                            </p:txEl>
                                          </p:spTgt>
                                        </p:tgtEl>
                                        <p:attrNameLst>
                                          <p:attrName>style.visibility</p:attrName>
                                        </p:attrNameLst>
                                      </p:cBhvr>
                                      <p:to>
                                        <p:strVal val="visible"/>
                                      </p:to>
                                    </p:set>
                                    <p:anim calcmode="lin" valueType="num">
                                      <p:cBhvr additive="base">
                                        <p:cTn id="7" dur="500" fill="hold"/>
                                        <p:tgtEl>
                                          <p:spTgt spid="1126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2643">
                                            <p:txEl>
                                              <p:pRg st="1" end="1"/>
                                            </p:txEl>
                                          </p:spTgt>
                                        </p:tgtEl>
                                        <p:attrNameLst>
                                          <p:attrName>style.visibility</p:attrName>
                                        </p:attrNameLst>
                                      </p:cBhvr>
                                      <p:to>
                                        <p:strVal val="visible"/>
                                      </p:to>
                                    </p:set>
                                    <p:anim calcmode="lin" valueType="num">
                                      <p:cBhvr additive="base">
                                        <p:cTn id="13" dur="500" fill="hold"/>
                                        <p:tgtEl>
                                          <p:spTgt spid="1126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26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2643">
                                            <p:txEl>
                                              <p:pRg st="2" end="2"/>
                                            </p:txEl>
                                          </p:spTgt>
                                        </p:tgtEl>
                                        <p:attrNameLst>
                                          <p:attrName>style.visibility</p:attrName>
                                        </p:attrNameLst>
                                      </p:cBhvr>
                                      <p:to>
                                        <p:strVal val="visible"/>
                                      </p:to>
                                    </p:set>
                                    <p:anim calcmode="lin" valueType="num">
                                      <p:cBhvr additive="base">
                                        <p:cTn id="19" dur="500" fill="hold"/>
                                        <p:tgtEl>
                                          <p:spTgt spid="1126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26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2643">
                                            <p:txEl>
                                              <p:pRg st="3" end="3"/>
                                            </p:txEl>
                                          </p:spTgt>
                                        </p:tgtEl>
                                        <p:attrNameLst>
                                          <p:attrName>style.visibility</p:attrName>
                                        </p:attrNameLst>
                                      </p:cBhvr>
                                      <p:to>
                                        <p:strVal val="visible"/>
                                      </p:to>
                                    </p:set>
                                    <p:anim calcmode="lin" valueType="num">
                                      <p:cBhvr additive="base">
                                        <p:cTn id="25" dur="500" fill="hold"/>
                                        <p:tgtEl>
                                          <p:spTgt spid="11264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264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p:txBody>
          <a:bodyPr/>
          <a:lstStyle/>
          <a:p>
            <a:r>
              <a:rPr lang="bg-BG" altLang="bg-BG" sz="4000" dirty="0" smtClean="0"/>
              <a:t>Специфична енергия</a:t>
            </a:r>
            <a:r>
              <a:rPr lang="en-US" altLang="bg-BG" sz="4000" dirty="0" smtClean="0"/>
              <a:t> E</a:t>
            </a:r>
            <a:r>
              <a:rPr lang="en-US" altLang="bg-BG" sz="4000" baseline="-25000" dirty="0" smtClean="0"/>
              <a:t>s</a:t>
            </a:r>
            <a:endParaRPr lang="en-US" altLang="bg-BG" sz="3200" dirty="0" smtClean="0"/>
          </a:p>
        </p:txBody>
      </p:sp>
      <p:sp>
        <p:nvSpPr>
          <p:cNvPr id="8195" name="Rectangle 3"/>
          <p:cNvSpPr>
            <a:spLocks noGrp="1" noChangeArrowheads="1"/>
          </p:cNvSpPr>
          <p:nvPr>
            <p:ph type="body" idx="4294967295"/>
          </p:nvPr>
        </p:nvSpPr>
        <p:spPr/>
        <p:txBody>
          <a:bodyPr/>
          <a:lstStyle/>
          <a:p>
            <a:endParaRPr lang="en-US" altLang="bg-BG" dirty="0" smtClean="0"/>
          </a:p>
          <a:p>
            <a:endParaRPr lang="en-US" altLang="bg-BG" dirty="0" smtClean="0"/>
          </a:p>
        </p:txBody>
      </p:sp>
      <p:sp>
        <p:nvSpPr>
          <p:cNvPr id="8196" name="Rectangle 55"/>
          <p:cNvSpPr>
            <a:spLocks noChangeArrowheads="1"/>
          </p:cNvSpPr>
          <p:nvPr/>
        </p:nvSpPr>
        <p:spPr bwMode="auto">
          <a:xfrm>
            <a:off x="7453313" y="4679950"/>
            <a:ext cx="1712912"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800" dirty="0"/>
              <a:t>= </a:t>
            </a:r>
            <a:r>
              <a:rPr lang="bg-BG" altLang="bg-BG" sz="2800" i="1" dirty="0"/>
              <a:t>кпд мотор</a:t>
            </a:r>
            <a:endParaRPr lang="en-US" altLang="bg-BG" sz="2800" i="1" dirty="0"/>
          </a:p>
          <a:p>
            <a:pPr>
              <a:spcBef>
                <a:spcPct val="0"/>
              </a:spcBef>
              <a:buSzTx/>
              <a:buFontTx/>
              <a:buNone/>
            </a:pPr>
            <a:endParaRPr lang="en-US" altLang="bg-BG" sz="2800" i="1" dirty="0"/>
          </a:p>
          <a:p>
            <a:pPr>
              <a:spcBef>
                <a:spcPct val="0"/>
              </a:spcBef>
              <a:buSzTx/>
              <a:buFontTx/>
              <a:buNone/>
            </a:pPr>
            <a:r>
              <a:rPr lang="en-US" altLang="bg-BG" sz="2800" i="1" dirty="0"/>
              <a:t>= </a:t>
            </a:r>
            <a:r>
              <a:rPr lang="bg-BG" altLang="bg-BG" sz="2800" i="1" dirty="0"/>
              <a:t>кпд помпа</a:t>
            </a:r>
            <a:endParaRPr lang="en-US" altLang="bg-BG" sz="2800" i="1" dirty="0"/>
          </a:p>
          <a:p>
            <a:pPr>
              <a:spcBef>
                <a:spcPct val="0"/>
              </a:spcBef>
              <a:buSzTx/>
              <a:buFontTx/>
              <a:buNone/>
            </a:pPr>
            <a:endParaRPr lang="en-US" altLang="bg-BG" sz="2800" dirty="0"/>
          </a:p>
        </p:txBody>
      </p:sp>
      <p:sp>
        <p:nvSpPr>
          <p:cNvPr id="8197" name="Rectangle 56"/>
          <p:cNvSpPr>
            <a:spLocks noChangeArrowheads="1"/>
          </p:cNvSpPr>
          <p:nvPr/>
        </p:nvSpPr>
        <p:spPr bwMode="auto">
          <a:xfrm>
            <a:off x="7232650" y="4876800"/>
            <a:ext cx="2206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0" i="1" baseline="0" dirty="0">
                <a:latin typeface="Times New Roman" panose="02020603050405020304" pitchFamily="18" charset="0"/>
              </a:rPr>
              <a:t>m</a:t>
            </a:r>
            <a:endParaRPr lang="en-US" altLang="bg-BG" sz="5400" b="0" baseline="0" dirty="0">
              <a:latin typeface="Times New Roman" panose="02020603050405020304" pitchFamily="18" charset="0"/>
            </a:endParaRPr>
          </a:p>
        </p:txBody>
      </p:sp>
      <p:sp>
        <p:nvSpPr>
          <p:cNvPr id="8198" name="Rectangle 57"/>
          <p:cNvSpPr>
            <a:spLocks noChangeArrowheads="1"/>
          </p:cNvSpPr>
          <p:nvPr/>
        </p:nvSpPr>
        <p:spPr bwMode="auto">
          <a:xfrm>
            <a:off x="7010400" y="4648200"/>
            <a:ext cx="1841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0" i="1" baseline="0" dirty="0">
                <a:latin typeface="Symbol" panose="05050102010706020507" pitchFamily="18" charset="2"/>
              </a:rPr>
              <a:t>h</a:t>
            </a:r>
            <a:endParaRPr lang="en-US" altLang="bg-BG" sz="4400" b="0" baseline="0" dirty="0">
              <a:latin typeface="Times New Roman" panose="02020603050405020304" pitchFamily="18" charset="0"/>
            </a:endParaRPr>
          </a:p>
        </p:txBody>
      </p:sp>
      <p:sp>
        <p:nvSpPr>
          <p:cNvPr id="8199" name="Text Box 41"/>
          <p:cNvSpPr txBox="1">
            <a:spLocks noChangeArrowheads="1"/>
          </p:cNvSpPr>
          <p:nvPr/>
        </p:nvSpPr>
        <p:spPr bwMode="auto">
          <a:xfrm>
            <a:off x="1905000" y="2819400"/>
            <a:ext cx="13874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50000"/>
              </a:spcBef>
              <a:buSzTx/>
              <a:buFontTx/>
              <a:buNone/>
            </a:pPr>
            <a:r>
              <a:rPr lang="en-US" altLang="bg-BG" sz="3200" baseline="0" dirty="0"/>
              <a:t>E</a:t>
            </a:r>
            <a:r>
              <a:rPr lang="en-US" altLang="bg-BG" sz="3200" baseline="-25000" dirty="0"/>
              <a:t>s   </a:t>
            </a:r>
            <a:r>
              <a:rPr lang="en-US" altLang="bg-BG" sz="3200" baseline="0" dirty="0"/>
              <a:t>=</a:t>
            </a:r>
          </a:p>
        </p:txBody>
      </p:sp>
      <p:sp>
        <p:nvSpPr>
          <p:cNvPr id="8200" name="Text Box 43"/>
          <p:cNvSpPr txBox="1">
            <a:spLocks noChangeArrowheads="1"/>
          </p:cNvSpPr>
          <p:nvPr/>
        </p:nvSpPr>
        <p:spPr bwMode="auto">
          <a:xfrm>
            <a:off x="3352800" y="3124200"/>
            <a:ext cx="7556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3200" b="0" baseline="0" dirty="0">
                <a:latin typeface="Times New Roman" panose="02020603050405020304" pitchFamily="18" charset="0"/>
              </a:rPr>
              <a:t>f</a:t>
            </a:r>
            <a:r>
              <a:rPr lang="en-US" altLang="bg-BG" sz="2800" b="0" i="1" dirty="0"/>
              <a:t>HS</a:t>
            </a:r>
            <a:r>
              <a:rPr lang="en-US" altLang="bg-BG" sz="3200" b="0" baseline="0" dirty="0">
                <a:solidFill>
                  <a:schemeClr val="tx1"/>
                </a:solidFill>
                <a:latin typeface="Times New Roman" panose="02020603050405020304" pitchFamily="18" charset="0"/>
              </a:rPr>
              <a:t> </a:t>
            </a:r>
          </a:p>
        </p:txBody>
      </p:sp>
      <p:sp>
        <p:nvSpPr>
          <p:cNvPr id="8201" name="Line 44"/>
          <p:cNvSpPr>
            <a:spLocks noChangeShapeType="1"/>
          </p:cNvSpPr>
          <p:nvPr/>
        </p:nvSpPr>
        <p:spPr bwMode="auto">
          <a:xfrm>
            <a:off x="3184525" y="3124200"/>
            <a:ext cx="2225675" cy="0"/>
          </a:xfrm>
          <a:prstGeom prst="line">
            <a:avLst/>
          </a:prstGeom>
          <a:noFill/>
          <a:ln w="28575">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8202" name="Rectangle 47"/>
          <p:cNvSpPr>
            <a:spLocks noChangeArrowheads="1"/>
          </p:cNvSpPr>
          <p:nvPr/>
        </p:nvSpPr>
        <p:spPr bwMode="auto">
          <a:xfrm>
            <a:off x="3716338" y="2484438"/>
            <a:ext cx="223837"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3200" b="0" i="1" baseline="0" dirty="0">
                <a:latin typeface="Symbol" panose="05050102010706020507" pitchFamily="18" charset="2"/>
              </a:rPr>
              <a:t>r</a:t>
            </a:r>
            <a:endParaRPr lang="en-US" altLang="bg-BG" sz="5400" b="0" baseline="0" dirty="0">
              <a:latin typeface="Times New Roman" panose="02020603050405020304" pitchFamily="18" charset="0"/>
            </a:endParaRPr>
          </a:p>
        </p:txBody>
      </p:sp>
      <p:sp>
        <p:nvSpPr>
          <p:cNvPr id="8203" name="Rectangle 48"/>
          <p:cNvSpPr>
            <a:spLocks noChangeArrowheads="1"/>
          </p:cNvSpPr>
          <p:nvPr/>
        </p:nvSpPr>
        <p:spPr bwMode="auto">
          <a:xfrm>
            <a:off x="4092575" y="2422525"/>
            <a:ext cx="2286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3600" b="0" i="1" baseline="0" dirty="0">
                <a:latin typeface="Times New Roman" panose="02020603050405020304" pitchFamily="18" charset="0"/>
              </a:rPr>
              <a:t>g</a:t>
            </a:r>
            <a:endParaRPr lang="en-US" altLang="bg-BG" sz="6000" b="0" baseline="0" dirty="0">
              <a:latin typeface="Times New Roman" panose="02020603050405020304" pitchFamily="18" charset="0"/>
            </a:endParaRPr>
          </a:p>
        </p:txBody>
      </p:sp>
      <p:grpSp>
        <p:nvGrpSpPr>
          <p:cNvPr id="8204" name="Group 69"/>
          <p:cNvGrpSpPr>
            <a:grpSpLocks/>
          </p:cNvGrpSpPr>
          <p:nvPr/>
        </p:nvGrpSpPr>
        <p:grpSpPr bwMode="auto">
          <a:xfrm>
            <a:off x="4086225" y="3200400"/>
            <a:ext cx="485775" cy="655638"/>
            <a:chOff x="3120" y="2256"/>
            <a:chExt cx="306" cy="413"/>
          </a:xfrm>
        </p:grpSpPr>
        <p:sp>
          <p:nvSpPr>
            <p:cNvPr id="8224" name="Rectangle 51"/>
            <p:cNvSpPr>
              <a:spLocks noChangeArrowheads="1"/>
            </p:cNvSpPr>
            <p:nvPr/>
          </p:nvSpPr>
          <p:spPr bwMode="auto">
            <a:xfrm>
              <a:off x="3264" y="2400"/>
              <a:ext cx="16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800" b="0" i="1" baseline="0" dirty="0">
                  <a:latin typeface="Times New Roman" panose="02020603050405020304" pitchFamily="18" charset="0"/>
                </a:rPr>
                <a:t>m</a:t>
              </a:r>
              <a:endParaRPr lang="en-US" altLang="bg-BG" sz="6000" b="0" baseline="0" dirty="0">
                <a:latin typeface="Times New Roman" panose="02020603050405020304" pitchFamily="18" charset="0"/>
              </a:endParaRPr>
            </a:p>
          </p:txBody>
        </p:sp>
        <p:sp>
          <p:nvSpPr>
            <p:cNvPr id="8225" name="Rectangle 52"/>
            <p:cNvSpPr>
              <a:spLocks noChangeArrowheads="1"/>
            </p:cNvSpPr>
            <p:nvPr/>
          </p:nvSpPr>
          <p:spPr bwMode="auto">
            <a:xfrm>
              <a:off x="3120" y="2256"/>
              <a:ext cx="135"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800" b="0" i="1" baseline="0" dirty="0">
                  <a:latin typeface="Symbol" panose="05050102010706020507" pitchFamily="18" charset="2"/>
                </a:rPr>
                <a:t>h</a:t>
              </a:r>
              <a:endParaRPr lang="en-US" altLang="bg-BG" sz="4800" b="0" baseline="0" dirty="0">
                <a:latin typeface="Times New Roman" panose="02020603050405020304" pitchFamily="18" charset="0"/>
              </a:endParaRPr>
            </a:p>
          </p:txBody>
        </p:sp>
      </p:grpSp>
      <p:grpSp>
        <p:nvGrpSpPr>
          <p:cNvPr id="8205" name="Group 67"/>
          <p:cNvGrpSpPr>
            <a:grpSpLocks/>
          </p:cNvGrpSpPr>
          <p:nvPr/>
        </p:nvGrpSpPr>
        <p:grpSpPr bwMode="auto">
          <a:xfrm>
            <a:off x="4473575" y="2530475"/>
            <a:ext cx="403225" cy="593725"/>
            <a:chOff x="3778" y="1440"/>
            <a:chExt cx="254" cy="374"/>
          </a:xfrm>
        </p:grpSpPr>
        <p:sp>
          <p:nvSpPr>
            <p:cNvPr id="8222" name="Rectangle 61"/>
            <p:cNvSpPr>
              <a:spLocks noChangeArrowheads="1"/>
            </p:cNvSpPr>
            <p:nvPr/>
          </p:nvSpPr>
          <p:spPr bwMode="auto">
            <a:xfrm>
              <a:off x="3778" y="1440"/>
              <a:ext cx="185" cy="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3200" b="0" i="1" baseline="0" dirty="0">
                  <a:latin typeface="Times New Roman" panose="02020603050405020304" pitchFamily="18" charset="0"/>
                </a:rPr>
                <a:t>H</a:t>
              </a:r>
              <a:endParaRPr lang="en-US" altLang="bg-BG" sz="5400" b="0" baseline="0" dirty="0">
                <a:latin typeface="Times New Roman" panose="02020603050405020304" pitchFamily="18" charset="0"/>
              </a:endParaRPr>
            </a:p>
          </p:txBody>
        </p:sp>
        <p:sp>
          <p:nvSpPr>
            <p:cNvPr id="8223" name="Rectangle 62"/>
            <p:cNvSpPr>
              <a:spLocks noChangeArrowheads="1"/>
            </p:cNvSpPr>
            <p:nvPr/>
          </p:nvSpPr>
          <p:spPr bwMode="auto">
            <a:xfrm>
              <a:off x="3936" y="1584"/>
              <a:ext cx="96"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0" i="1" baseline="0" dirty="0">
                  <a:latin typeface="Times New Roman" panose="02020603050405020304" pitchFamily="18" charset="0"/>
                </a:rPr>
                <a:t>S</a:t>
              </a:r>
              <a:endParaRPr lang="en-US" altLang="bg-BG" sz="5400" b="0" baseline="0" dirty="0">
                <a:latin typeface="Times New Roman" panose="02020603050405020304" pitchFamily="18" charset="0"/>
              </a:endParaRPr>
            </a:p>
          </p:txBody>
        </p:sp>
      </p:grpSp>
      <p:grpSp>
        <p:nvGrpSpPr>
          <p:cNvPr id="8206" name="Group 66"/>
          <p:cNvGrpSpPr>
            <a:grpSpLocks/>
          </p:cNvGrpSpPr>
          <p:nvPr/>
        </p:nvGrpSpPr>
        <p:grpSpPr bwMode="auto">
          <a:xfrm>
            <a:off x="990600" y="4473575"/>
            <a:ext cx="3886200" cy="2011363"/>
            <a:chOff x="1536" y="2755"/>
            <a:chExt cx="2448" cy="1267"/>
          </a:xfrm>
        </p:grpSpPr>
        <p:sp>
          <p:nvSpPr>
            <p:cNvPr id="8216" name="Text Box 46"/>
            <p:cNvSpPr txBox="1">
              <a:spLocks noChangeArrowheads="1"/>
            </p:cNvSpPr>
            <p:nvPr/>
          </p:nvSpPr>
          <p:spPr bwMode="auto">
            <a:xfrm>
              <a:off x="1728" y="2781"/>
              <a:ext cx="2256" cy="1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50000"/>
                </a:spcBef>
                <a:buSzTx/>
                <a:buFontTx/>
                <a:buNone/>
              </a:pPr>
              <a:r>
                <a:rPr lang="en-US" altLang="bg-BG" sz="2800" dirty="0"/>
                <a:t>    =  </a:t>
              </a:r>
              <a:r>
                <a:rPr lang="bg-BG" altLang="bg-BG" sz="2800" i="1" dirty="0"/>
                <a:t>Плътност на флуида</a:t>
              </a:r>
              <a:r>
                <a:rPr lang="en-US" altLang="bg-BG" sz="2800" i="1" dirty="0"/>
                <a:t>                    </a:t>
              </a:r>
            </a:p>
            <a:p>
              <a:pPr>
                <a:spcBef>
                  <a:spcPct val="50000"/>
                </a:spcBef>
                <a:buSzTx/>
                <a:buFontTx/>
                <a:buNone/>
              </a:pPr>
              <a:r>
                <a:rPr lang="en-US" altLang="bg-BG" sz="2800" i="1" dirty="0"/>
                <a:t>    =  </a:t>
              </a:r>
              <a:r>
                <a:rPr lang="bg-BG" altLang="bg-BG" sz="2800" i="1" dirty="0"/>
                <a:t>Грав</a:t>
              </a:r>
              <a:r>
                <a:rPr lang="bg-BG" altLang="bg-BG" sz="2800" i="1" dirty="0" smtClean="0"/>
                <a:t>. константа</a:t>
              </a:r>
              <a:endParaRPr lang="en-US" altLang="bg-BG" sz="2800" i="1" dirty="0"/>
            </a:p>
            <a:p>
              <a:pPr>
                <a:spcBef>
                  <a:spcPct val="50000"/>
                </a:spcBef>
                <a:buSzTx/>
                <a:buFontTx/>
                <a:buNone/>
              </a:pPr>
              <a:r>
                <a:rPr lang="en-US" altLang="bg-BG" sz="2800" i="1" dirty="0"/>
                <a:t>    =  </a:t>
              </a:r>
              <a:r>
                <a:rPr lang="bg-BG" altLang="bg-BG" sz="2800" i="1" dirty="0"/>
                <a:t>Статично налягане</a:t>
              </a:r>
              <a:endParaRPr lang="en-US" altLang="bg-BG" sz="2800" i="1" dirty="0"/>
            </a:p>
            <a:p>
              <a:pPr>
                <a:spcBef>
                  <a:spcPct val="50000"/>
                </a:spcBef>
                <a:buSzTx/>
                <a:buFontTx/>
                <a:buNone/>
              </a:pPr>
              <a:r>
                <a:rPr lang="en-US" altLang="bg-BG" sz="2800" i="1" dirty="0"/>
                <a:t>    =  </a:t>
              </a:r>
              <a:r>
                <a:rPr lang="bg-BG" altLang="bg-BG" sz="2800" i="1" dirty="0"/>
                <a:t>Хидравл</a:t>
              </a:r>
              <a:r>
                <a:rPr lang="bg-BG" altLang="bg-BG" sz="2800" i="1" dirty="0" smtClean="0"/>
                <a:t>. системен </a:t>
              </a:r>
              <a:r>
                <a:rPr lang="bg-BG" altLang="bg-BG" sz="2800" i="1" dirty="0"/>
                <a:t>фактор</a:t>
              </a:r>
              <a:endParaRPr lang="en-US" altLang="bg-BG" sz="2800" dirty="0"/>
            </a:p>
          </p:txBody>
        </p:sp>
        <p:sp>
          <p:nvSpPr>
            <p:cNvPr id="8217" name="Rectangle 53"/>
            <p:cNvSpPr>
              <a:spLocks noChangeArrowheads="1"/>
            </p:cNvSpPr>
            <p:nvPr/>
          </p:nvSpPr>
          <p:spPr bwMode="auto">
            <a:xfrm>
              <a:off x="1653" y="2755"/>
              <a:ext cx="123"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800" b="0" i="1" baseline="0" dirty="0">
                  <a:latin typeface="Symbol" panose="05050102010706020507" pitchFamily="18" charset="2"/>
                </a:rPr>
                <a:t>r</a:t>
              </a:r>
              <a:endParaRPr lang="en-US" altLang="bg-BG" sz="4800" b="0" baseline="0" dirty="0">
                <a:latin typeface="Times New Roman" panose="02020603050405020304" pitchFamily="18" charset="0"/>
              </a:endParaRPr>
            </a:p>
          </p:txBody>
        </p:sp>
        <p:sp>
          <p:nvSpPr>
            <p:cNvPr id="8218" name="Text Box 54"/>
            <p:cNvSpPr txBox="1">
              <a:spLocks noChangeArrowheads="1"/>
            </p:cNvSpPr>
            <p:nvPr/>
          </p:nvSpPr>
          <p:spPr bwMode="auto">
            <a:xfrm>
              <a:off x="1536" y="3585"/>
              <a:ext cx="40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0" baseline="0" dirty="0">
                  <a:latin typeface="Times New Roman" panose="02020603050405020304" pitchFamily="18" charset="0"/>
                </a:rPr>
                <a:t>f</a:t>
              </a:r>
              <a:r>
                <a:rPr lang="en-US" altLang="bg-BG" i="1" dirty="0"/>
                <a:t>HS</a:t>
              </a:r>
              <a:r>
                <a:rPr lang="en-US" altLang="bg-BG" b="0" baseline="0" dirty="0">
                  <a:solidFill>
                    <a:schemeClr val="tx1"/>
                  </a:solidFill>
                  <a:latin typeface="Times New Roman" panose="02020603050405020304" pitchFamily="18" charset="0"/>
                </a:rPr>
                <a:t> </a:t>
              </a:r>
            </a:p>
          </p:txBody>
        </p:sp>
        <p:sp>
          <p:nvSpPr>
            <p:cNvPr id="8219" name="Rectangle 63"/>
            <p:cNvSpPr>
              <a:spLocks noChangeArrowheads="1"/>
            </p:cNvSpPr>
            <p:nvPr/>
          </p:nvSpPr>
          <p:spPr bwMode="auto">
            <a:xfrm>
              <a:off x="1600" y="3312"/>
              <a:ext cx="16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800" b="0" i="1" baseline="0" dirty="0">
                  <a:latin typeface="Times New Roman" panose="02020603050405020304" pitchFamily="18" charset="0"/>
                </a:rPr>
                <a:t>H</a:t>
              </a:r>
              <a:endParaRPr lang="en-US" altLang="bg-BG" sz="4800" b="0" baseline="0" dirty="0">
                <a:latin typeface="Times New Roman" panose="02020603050405020304" pitchFamily="18" charset="0"/>
              </a:endParaRPr>
            </a:p>
          </p:txBody>
        </p:sp>
        <p:sp>
          <p:nvSpPr>
            <p:cNvPr id="8220" name="Rectangle 64"/>
            <p:cNvSpPr>
              <a:spLocks noChangeArrowheads="1"/>
            </p:cNvSpPr>
            <p:nvPr/>
          </p:nvSpPr>
          <p:spPr bwMode="auto">
            <a:xfrm>
              <a:off x="1744" y="3504"/>
              <a:ext cx="8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b="0" i="1" baseline="0" dirty="0">
                  <a:latin typeface="Times New Roman" panose="02020603050405020304" pitchFamily="18" charset="0"/>
                </a:rPr>
                <a:t>S</a:t>
              </a:r>
              <a:endParaRPr lang="en-US" altLang="bg-BG" sz="4800" b="0" baseline="0" dirty="0">
                <a:latin typeface="Times New Roman" panose="02020603050405020304" pitchFamily="18" charset="0"/>
              </a:endParaRPr>
            </a:p>
          </p:txBody>
        </p:sp>
        <p:sp>
          <p:nvSpPr>
            <p:cNvPr id="8221" name="Rectangle 65"/>
            <p:cNvSpPr>
              <a:spLocks noChangeArrowheads="1"/>
            </p:cNvSpPr>
            <p:nvPr/>
          </p:nvSpPr>
          <p:spPr bwMode="auto">
            <a:xfrm>
              <a:off x="1680" y="3043"/>
              <a:ext cx="11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800" b="0" i="1" baseline="0" dirty="0">
                  <a:latin typeface="Times New Roman" panose="02020603050405020304" pitchFamily="18" charset="0"/>
                </a:rPr>
                <a:t>g</a:t>
              </a:r>
              <a:endParaRPr lang="en-US" altLang="bg-BG" sz="4800" b="0" baseline="0" dirty="0">
                <a:latin typeface="Times New Roman" panose="02020603050405020304" pitchFamily="18" charset="0"/>
              </a:endParaRPr>
            </a:p>
          </p:txBody>
        </p:sp>
      </p:grpSp>
      <p:grpSp>
        <p:nvGrpSpPr>
          <p:cNvPr id="8207" name="Group 79"/>
          <p:cNvGrpSpPr>
            <a:grpSpLocks/>
          </p:cNvGrpSpPr>
          <p:nvPr/>
        </p:nvGrpSpPr>
        <p:grpSpPr bwMode="auto">
          <a:xfrm>
            <a:off x="5851525" y="2590800"/>
            <a:ext cx="3306763" cy="914400"/>
            <a:chOff x="3686" y="1680"/>
            <a:chExt cx="2083" cy="576"/>
          </a:xfrm>
        </p:grpSpPr>
        <p:sp>
          <p:nvSpPr>
            <p:cNvPr id="8212" name="Text Box 74"/>
            <p:cNvSpPr txBox="1">
              <a:spLocks noChangeArrowheads="1"/>
            </p:cNvSpPr>
            <p:nvPr/>
          </p:nvSpPr>
          <p:spPr bwMode="auto">
            <a:xfrm>
              <a:off x="3686" y="1862"/>
              <a:ext cx="26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dirty="0"/>
                <a:t>=  </a:t>
              </a:r>
            </a:p>
          </p:txBody>
        </p:sp>
        <p:sp>
          <p:nvSpPr>
            <p:cNvPr id="8213" name="Text Box 75"/>
            <p:cNvSpPr txBox="1">
              <a:spLocks noChangeArrowheads="1"/>
            </p:cNvSpPr>
            <p:nvPr/>
          </p:nvSpPr>
          <p:spPr bwMode="auto">
            <a:xfrm>
              <a:off x="4375" y="1680"/>
              <a:ext cx="119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3600" dirty="0"/>
                <a:t>P</a:t>
              </a:r>
              <a:r>
                <a:rPr lang="en-US" altLang="bg-BG" sz="2800" b="0" i="1" baseline="-26000" dirty="0"/>
                <a:t>el</a:t>
              </a:r>
              <a:r>
                <a:rPr lang="en-US" altLang="bg-BG" sz="3600" dirty="0"/>
                <a:t>  </a:t>
              </a:r>
              <a:r>
                <a:rPr lang="en-US" altLang="bg-BG" sz="3200" b="0" dirty="0"/>
                <a:t>x</a:t>
              </a:r>
              <a:r>
                <a:rPr lang="en-US" altLang="bg-BG" sz="3600" dirty="0"/>
                <a:t> </a:t>
              </a:r>
              <a:r>
                <a:rPr lang="bg-BG" altLang="bg-BG" sz="3600" dirty="0"/>
                <a:t>време</a:t>
              </a:r>
              <a:endParaRPr lang="en-US" altLang="bg-BG" sz="3600" dirty="0"/>
            </a:p>
          </p:txBody>
        </p:sp>
        <p:sp>
          <p:nvSpPr>
            <p:cNvPr id="8214" name="Line 76"/>
            <p:cNvSpPr>
              <a:spLocks noChangeShapeType="1"/>
            </p:cNvSpPr>
            <p:nvPr/>
          </p:nvSpPr>
          <p:spPr bwMode="auto">
            <a:xfrm>
              <a:off x="4032" y="2016"/>
              <a:ext cx="1632" cy="0"/>
            </a:xfrm>
            <a:prstGeom prst="line">
              <a:avLst/>
            </a:prstGeom>
            <a:noFill/>
            <a:ln w="28575">
              <a:solidFill>
                <a:srgbClr val="E9CB35"/>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8215" name="Text Box 78"/>
            <p:cNvSpPr txBox="1">
              <a:spLocks noChangeArrowheads="1"/>
            </p:cNvSpPr>
            <p:nvPr/>
          </p:nvSpPr>
          <p:spPr bwMode="auto">
            <a:xfrm>
              <a:off x="4093" y="1968"/>
              <a:ext cx="167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3600" dirty="0"/>
                <a:t>Изпомпен дебит</a:t>
              </a:r>
              <a:endParaRPr lang="en-US" altLang="bg-BG" sz="3600" dirty="0"/>
            </a:p>
          </p:txBody>
        </p:sp>
      </p:grpSp>
      <p:sp>
        <p:nvSpPr>
          <p:cNvPr id="8208" name="Rectangle 80"/>
          <p:cNvSpPr>
            <a:spLocks noChangeAspect="1" noChangeArrowheads="1"/>
          </p:cNvSpPr>
          <p:nvPr/>
        </p:nvSpPr>
        <p:spPr bwMode="auto">
          <a:xfrm>
            <a:off x="4962525" y="3417888"/>
            <a:ext cx="10001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0" i="1" baseline="0" dirty="0">
                <a:latin typeface="Times New Roman" panose="02020603050405020304" pitchFamily="18" charset="0"/>
              </a:rPr>
              <a:t>p</a:t>
            </a:r>
            <a:endParaRPr lang="en-US" altLang="bg-BG" sz="5400" b="0" baseline="0" dirty="0">
              <a:latin typeface="Times New Roman" panose="02020603050405020304" pitchFamily="18" charset="0"/>
            </a:endParaRPr>
          </a:p>
        </p:txBody>
      </p:sp>
      <p:sp>
        <p:nvSpPr>
          <p:cNvPr id="8209" name="Rectangle 81"/>
          <p:cNvSpPr>
            <a:spLocks noChangeAspect="1" noChangeArrowheads="1"/>
          </p:cNvSpPr>
          <p:nvPr/>
        </p:nvSpPr>
        <p:spPr bwMode="auto">
          <a:xfrm>
            <a:off x="4724400" y="3189288"/>
            <a:ext cx="161925" cy="31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800" b="0" i="1" baseline="0" dirty="0">
                <a:latin typeface="Symbol" panose="05050102010706020507" pitchFamily="18" charset="2"/>
              </a:rPr>
              <a:t>h</a:t>
            </a:r>
            <a:endParaRPr lang="en-US" altLang="bg-BG" sz="4800" b="0" baseline="0" dirty="0">
              <a:latin typeface="Times New Roman" panose="02020603050405020304" pitchFamily="18" charset="0"/>
            </a:endParaRPr>
          </a:p>
        </p:txBody>
      </p:sp>
      <p:sp>
        <p:nvSpPr>
          <p:cNvPr id="8210" name="Rectangle 82"/>
          <p:cNvSpPr>
            <a:spLocks noChangeAspect="1" noChangeArrowheads="1"/>
          </p:cNvSpPr>
          <p:nvPr/>
        </p:nvSpPr>
        <p:spPr bwMode="auto">
          <a:xfrm>
            <a:off x="7248525" y="5475288"/>
            <a:ext cx="10001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0" i="1" baseline="0" dirty="0">
                <a:latin typeface="Times New Roman" panose="02020603050405020304" pitchFamily="18" charset="0"/>
              </a:rPr>
              <a:t>p</a:t>
            </a:r>
            <a:endParaRPr lang="en-US" altLang="bg-BG" sz="5400" b="0" baseline="0" dirty="0">
              <a:latin typeface="Times New Roman" panose="02020603050405020304" pitchFamily="18" charset="0"/>
            </a:endParaRPr>
          </a:p>
        </p:txBody>
      </p:sp>
      <p:sp>
        <p:nvSpPr>
          <p:cNvPr id="8211" name="Rectangle 83"/>
          <p:cNvSpPr>
            <a:spLocks noChangeAspect="1" noChangeArrowheads="1"/>
          </p:cNvSpPr>
          <p:nvPr/>
        </p:nvSpPr>
        <p:spPr bwMode="auto">
          <a:xfrm>
            <a:off x="7010400" y="5246688"/>
            <a:ext cx="161925" cy="31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b="0" i="1" baseline="0" dirty="0">
                <a:latin typeface="Symbol" panose="05050102010706020507" pitchFamily="18" charset="2"/>
              </a:rPr>
              <a:t>h</a:t>
            </a:r>
            <a:endParaRPr lang="en-US" altLang="bg-BG" sz="4400" b="0" baseline="0" dirty="0">
              <a:latin typeface="Times New Roman" panose="02020603050405020304" pitchFamily="18" charset="0"/>
            </a:endParaRPr>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218" name="Slide Number Placeholder 4"/>
          <p:cNvSpPr>
            <a:spLocks noGrp="1"/>
          </p:cNvSpPr>
          <p:nvPr>
            <p:ph type="sldNum" sz="quarter" idx="12"/>
          </p:nvPr>
        </p:nvSpPr>
        <p:spPr>
          <a:noFill/>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fld id="{9E85E606-7064-4C5E-BF24-191E66D3ADD5}" type="slidenum">
              <a:rPr lang="en-US" altLang="bg-BG" sz="1400" b="0">
                <a:solidFill>
                  <a:schemeClr val="tx1"/>
                </a:solidFill>
                <a:latin typeface="Times New Roman" panose="02020603050405020304" pitchFamily="18" charset="0"/>
              </a:rPr>
              <a:pPr>
                <a:spcBef>
                  <a:spcPct val="0"/>
                </a:spcBef>
                <a:buSzTx/>
                <a:buFontTx/>
                <a:buNone/>
              </a:pPr>
              <a:t>5</a:t>
            </a:fld>
            <a:endParaRPr lang="en-US" altLang="bg-BG" sz="1400" b="0" dirty="0">
              <a:solidFill>
                <a:schemeClr val="tx1"/>
              </a:solidFill>
              <a:latin typeface="Times New Roman" panose="02020603050405020304" pitchFamily="18" charset="0"/>
            </a:endParaRPr>
          </a:p>
        </p:txBody>
      </p:sp>
      <p:sp>
        <p:nvSpPr>
          <p:cNvPr id="9219" name="Rectangle 2"/>
          <p:cNvSpPr>
            <a:spLocks noGrp="1" noChangeArrowheads="1"/>
          </p:cNvSpPr>
          <p:nvPr>
            <p:ph type="title"/>
          </p:nvPr>
        </p:nvSpPr>
        <p:spPr>
          <a:xfrm>
            <a:off x="771525" y="914400"/>
            <a:ext cx="8743950" cy="1143000"/>
          </a:xfrm>
          <a:noFill/>
        </p:spPr>
        <p:txBody>
          <a:bodyPr lIns="90488" tIns="44450" rIns="90488" bIns="44450"/>
          <a:lstStyle/>
          <a:p>
            <a:r>
              <a:rPr lang="bg-BG" altLang="bg-BG" dirty="0" smtClean="0"/>
              <a:t>Преглед на загубите при различните етапи</a:t>
            </a:r>
            <a:endParaRPr lang="en-US" altLang="bg-BG" dirty="0" smtClean="0"/>
          </a:p>
        </p:txBody>
      </p:sp>
      <p:sp>
        <p:nvSpPr>
          <p:cNvPr id="62467" name="Rectangle 3"/>
          <p:cNvSpPr>
            <a:spLocks noChangeArrowheads="1"/>
          </p:cNvSpPr>
          <p:nvPr/>
        </p:nvSpPr>
        <p:spPr bwMode="auto">
          <a:xfrm>
            <a:off x="1520825" y="2482850"/>
            <a:ext cx="5732463" cy="434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115000"/>
              </a:lnSpc>
              <a:spcBef>
                <a:spcPct val="0"/>
              </a:spcBef>
              <a:buSzTx/>
              <a:buFontTx/>
              <a:buNone/>
            </a:pPr>
            <a:r>
              <a:rPr lang="bg-BG" altLang="bg-BG" b="0" baseline="0" dirty="0">
                <a:solidFill>
                  <a:srgbClr val="E2DE3C"/>
                </a:solidFill>
              </a:rPr>
              <a:t>Ел. снабдяване</a:t>
            </a:r>
            <a:r>
              <a:rPr lang="en-US" altLang="bg-BG" b="0" baseline="0" dirty="0">
                <a:solidFill>
                  <a:srgbClr val="E2DE3C"/>
                </a:solidFill>
              </a:rPr>
              <a:t> – </a:t>
            </a:r>
            <a:r>
              <a:rPr lang="bg-BG" altLang="bg-BG" b="0" baseline="0" dirty="0">
                <a:solidFill>
                  <a:srgbClr val="E2DE3C"/>
                </a:solidFill>
              </a:rPr>
              <a:t>не можем да влияем</a:t>
            </a:r>
            <a:endParaRPr lang="en-US" altLang="bg-BG" b="0" baseline="0" dirty="0">
              <a:solidFill>
                <a:srgbClr val="E2DE3C"/>
              </a:solidFill>
            </a:endParaRPr>
          </a:p>
          <a:p>
            <a:pPr>
              <a:lnSpc>
                <a:spcPct val="115000"/>
              </a:lnSpc>
              <a:spcBef>
                <a:spcPct val="0"/>
              </a:spcBef>
              <a:buSzTx/>
              <a:buFontTx/>
              <a:buNone/>
            </a:pPr>
            <a:r>
              <a:rPr lang="bg-BG" altLang="bg-BG" b="0" baseline="0" dirty="0">
                <a:solidFill>
                  <a:srgbClr val="E2DE3C"/>
                </a:solidFill>
              </a:rPr>
              <a:t>Трансформатор</a:t>
            </a:r>
            <a:r>
              <a:rPr lang="en-US" altLang="bg-BG" b="0" baseline="0" dirty="0">
                <a:solidFill>
                  <a:srgbClr val="E2DE3C"/>
                </a:solidFill>
              </a:rPr>
              <a:t> – </a:t>
            </a:r>
            <a:r>
              <a:rPr lang="bg-BG" altLang="bg-BG" b="0" baseline="0" dirty="0">
                <a:solidFill>
                  <a:srgbClr val="E2DE3C"/>
                </a:solidFill>
              </a:rPr>
              <a:t>с кпд над</a:t>
            </a:r>
            <a:r>
              <a:rPr lang="en-US" altLang="bg-BG" b="0" baseline="0" dirty="0">
                <a:solidFill>
                  <a:srgbClr val="E2DE3C"/>
                </a:solidFill>
              </a:rPr>
              <a:t> 90’s %)</a:t>
            </a:r>
          </a:p>
          <a:p>
            <a:pPr>
              <a:lnSpc>
                <a:spcPct val="115000"/>
              </a:lnSpc>
              <a:spcBef>
                <a:spcPct val="0"/>
              </a:spcBef>
              <a:buSzTx/>
              <a:buFontTx/>
              <a:buNone/>
            </a:pPr>
            <a:r>
              <a:rPr lang="bg-BG" altLang="bg-BG" b="0" baseline="0" dirty="0">
                <a:solidFill>
                  <a:srgbClr val="E2DE3C"/>
                </a:solidFill>
              </a:rPr>
              <a:t>Прекъсвачи</a:t>
            </a:r>
            <a:r>
              <a:rPr lang="en-US" altLang="bg-BG" b="0" baseline="0" dirty="0">
                <a:solidFill>
                  <a:srgbClr val="E2DE3C"/>
                </a:solidFill>
              </a:rPr>
              <a:t> – </a:t>
            </a:r>
            <a:r>
              <a:rPr lang="bg-BG" altLang="bg-BG" b="0" baseline="0" dirty="0">
                <a:solidFill>
                  <a:srgbClr val="E2DE3C"/>
                </a:solidFill>
              </a:rPr>
              <a:t>пренебрежими загуби</a:t>
            </a:r>
            <a:endParaRPr lang="en-US" altLang="bg-BG" b="0" baseline="0" dirty="0">
              <a:solidFill>
                <a:srgbClr val="E2DE3C"/>
              </a:solidFill>
            </a:endParaRPr>
          </a:p>
          <a:p>
            <a:pPr>
              <a:lnSpc>
                <a:spcPct val="115000"/>
              </a:lnSpc>
              <a:spcBef>
                <a:spcPct val="0"/>
              </a:spcBef>
              <a:buSzTx/>
              <a:buFontTx/>
              <a:buNone/>
            </a:pPr>
            <a:r>
              <a:rPr lang="bg-BG" altLang="bg-BG" b="0" baseline="0" dirty="0">
                <a:solidFill>
                  <a:srgbClr val="E2DE3C"/>
                </a:solidFill>
              </a:rPr>
              <a:t>Инвертор</a:t>
            </a:r>
            <a:r>
              <a:rPr lang="en-US" altLang="bg-BG" b="0" baseline="0" dirty="0">
                <a:solidFill>
                  <a:srgbClr val="E2DE3C"/>
                </a:solidFill>
              </a:rPr>
              <a:t> – </a:t>
            </a:r>
            <a:r>
              <a:rPr lang="bg-BG" altLang="bg-BG" b="0" baseline="0" dirty="0">
                <a:solidFill>
                  <a:srgbClr val="E2DE3C"/>
                </a:solidFill>
              </a:rPr>
              <a:t>ще се обсъди по-късно</a:t>
            </a:r>
            <a:r>
              <a:rPr lang="en-US" altLang="bg-BG" b="0" baseline="0" dirty="0">
                <a:solidFill>
                  <a:srgbClr val="E2DE3C"/>
                </a:solidFill>
              </a:rPr>
              <a:t> </a:t>
            </a:r>
          </a:p>
          <a:p>
            <a:pPr>
              <a:lnSpc>
                <a:spcPct val="115000"/>
              </a:lnSpc>
              <a:spcBef>
                <a:spcPct val="0"/>
              </a:spcBef>
              <a:buSzTx/>
              <a:buFontTx/>
              <a:buNone/>
            </a:pPr>
            <a:r>
              <a:rPr lang="bg-BG" altLang="bg-BG" b="0" baseline="0" dirty="0">
                <a:solidFill>
                  <a:srgbClr val="E2DE3C"/>
                </a:solidFill>
              </a:rPr>
              <a:t>Мотор</a:t>
            </a:r>
            <a:r>
              <a:rPr lang="en-US" altLang="bg-BG" b="0" baseline="0" dirty="0">
                <a:solidFill>
                  <a:srgbClr val="E2DE3C"/>
                </a:solidFill>
              </a:rPr>
              <a:t> - </a:t>
            </a:r>
            <a:r>
              <a:rPr lang="bg-BG" altLang="bg-BG" b="0" baseline="0" dirty="0">
                <a:solidFill>
                  <a:srgbClr val="E2DE3C"/>
                </a:solidFill>
              </a:rPr>
              <a:t>ще се обсъди по-късно</a:t>
            </a:r>
            <a:r>
              <a:rPr lang="en-US" altLang="bg-BG" b="0" baseline="0" dirty="0">
                <a:solidFill>
                  <a:srgbClr val="E2DE3C"/>
                </a:solidFill>
              </a:rPr>
              <a:t> </a:t>
            </a:r>
          </a:p>
          <a:p>
            <a:pPr>
              <a:lnSpc>
                <a:spcPct val="115000"/>
              </a:lnSpc>
              <a:spcBef>
                <a:spcPct val="0"/>
              </a:spcBef>
              <a:buSzTx/>
              <a:buFontTx/>
              <a:buNone/>
            </a:pPr>
            <a:r>
              <a:rPr lang="bg-BG" altLang="bg-BG" b="0" baseline="0" dirty="0">
                <a:solidFill>
                  <a:srgbClr val="E2DE3C"/>
                </a:solidFill>
              </a:rPr>
              <a:t>Куплунг</a:t>
            </a:r>
            <a:r>
              <a:rPr lang="en-US" altLang="bg-BG" b="0" baseline="0" dirty="0">
                <a:solidFill>
                  <a:srgbClr val="E2DE3C"/>
                </a:solidFill>
              </a:rPr>
              <a:t> - </a:t>
            </a:r>
            <a:r>
              <a:rPr lang="bg-BG" altLang="bg-BG" b="0" baseline="0" dirty="0">
                <a:solidFill>
                  <a:srgbClr val="E2DE3C"/>
                </a:solidFill>
              </a:rPr>
              <a:t>пренебрежими загуби</a:t>
            </a:r>
            <a:endParaRPr lang="en-US" altLang="bg-BG" b="0" baseline="0" dirty="0">
              <a:solidFill>
                <a:srgbClr val="E2DE3C"/>
              </a:solidFill>
            </a:endParaRPr>
          </a:p>
          <a:p>
            <a:pPr>
              <a:lnSpc>
                <a:spcPct val="115000"/>
              </a:lnSpc>
              <a:spcBef>
                <a:spcPct val="0"/>
              </a:spcBef>
              <a:buSzTx/>
              <a:buFontTx/>
              <a:buNone/>
            </a:pPr>
            <a:r>
              <a:rPr lang="bg-BG" altLang="bg-BG" b="0" baseline="0" dirty="0">
                <a:solidFill>
                  <a:srgbClr val="E2DE3C"/>
                </a:solidFill>
              </a:rPr>
              <a:t>Помпа</a:t>
            </a:r>
            <a:r>
              <a:rPr lang="en-US" altLang="bg-BG" b="0" baseline="0" dirty="0">
                <a:solidFill>
                  <a:srgbClr val="E2DE3C"/>
                </a:solidFill>
              </a:rPr>
              <a:t> - </a:t>
            </a:r>
            <a:r>
              <a:rPr lang="bg-BG" altLang="bg-BG" b="0" baseline="0" dirty="0">
                <a:solidFill>
                  <a:srgbClr val="E2DE3C"/>
                </a:solidFill>
              </a:rPr>
              <a:t>ще се обсъди по-късно</a:t>
            </a:r>
            <a:r>
              <a:rPr lang="en-US" altLang="bg-BG" b="0" baseline="0" dirty="0">
                <a:solidFill>
                  <a:srgbClr val="E2DE3C"/>
                </a:solidFill>
              </a:rPr>
              <a:t> </a:t>
            </a:r>
          </a:p>
          <a:p>
            <a:pPr>
              <a:lnSpc>
                <a:spcPct val="115000"/>
              </a:lnSpc>
              <a:spcBef>
                <a:spcPct val="0"/>
              </a:spcBef>
              <a:buSzTx/>
              <a:buFontTx/>
              <a:buNone/>
            </a:pPr>
            <a:r>
              <a:rPr lang="bg-BG" altLang="bg-BG" b="0" baseline="0" dirty="0">
                <a:solidFill>
                  <a:srgbClr val="E2DE3C"/>
                </a:solidFill>
              </a:rPr>
              <a:t>Система</a:t>
            </a:r>
            <a:r>
              <a:rPr lang="en-US" altLang="bg-BG" b="0" baseline="0" dirty="0">
                <a:solidFill>
                  <a:srgbClr val="E2DE3C"/>
                </a:solidFill>
              </a:rPr>
              <a:t> - </a:t>
            </a:r>
            <a:r>
              <a:rPr lang="bg-BG" altLang="bg-BG" b="0" baseline="0" dirty="0">
                <a:solidFill>
                  <a:srgbClr val="E2DE3C"/>
                </a:solidFill>
              </a:rPr>
              <a:t>ще се обсъди по-късно</a:t>
            </a:r>
            <a:r>
              <a:rPr lang="en-US" altLang="bg-BG" b="0" baseline="0" dirty="0">
                <a:solidFill>
                  <a:srgbClr val="E2DE3C"/>
                </a:solidFill>
              </a:rPr>
              <a:t> </a:t>
            </a:r>
          </a:p>
          <a:p>
            <a:pPr>
              <a:lnSpc>
                <a:spcPct val="115000"/>
              </a:lnSpc>
              <a:spcBef>
                <a:spcPct val="0"/>
              </a:spcBef>
              <a:buSzTx/>
              <a:buFontTx/>
              <a:buNone/>
            </a:pPr>
            <a:r>
              <a:rPr lang="bg-BG" altLang="bg-BG" b="0" baseline="0" dirty="0">
                <a:solidFill>
                  <a:srgbClr val="E2DE3C"/>
                </a:solidFill>
              </a:rPr>
              <a:t>Крайна цел</a:t>
            </a:r>
            <a:r>
              <a:rPr lang="en-US" altLang="bg-BG" b="0" baseline="0" dirty="0">
                <a:solidFill>
                  <a:srgbClr val="E2DE3C"/>
                </a:solidFill>
              </a:rPr>
              <a:t> - </a:t>
            </a:r>
            <a:r>
              <a:rPr lang="bg-BG" altLang="bg-BG" b="0" baseline="0" dirty="0">
                <a:solidFill>
                  <a:srgbClr val="E2DE3C"/>
                </a:solidFill>
              </a:rPr>
              <a:t>ще се обсъди по-късно</a:t>
            </a:r>
            <a:r>
              <a:rPr lang="en-US" altLang="bg-BG" b="0" baseline="0" dirty="0">
                <a:solidFill>
                  <a:srgbClr val="E2DE3C"/>
                </a:solidFill>
              </a:rPr>
              <a:t> </a:t>
            </a:r>
          </a:p>
          <a:p>
            <a:pPr>
              <a:lnSpc>
                <a:spcPct val="115000"/>
              </a:lnSpc>
              <a:spcBef>
                <a:spcPct val="0"/>
              </a:spcBef>
              <a:buSzTx/>
              <a:buFontTx/>
              <a:buNone/>
            </a:pPr>
            <a:endParaRPr lang="en-US" altLang="bg-BG" b="0" baseline="0" dirty="0">
              <a:solidFill>
                <a:srgbClr val="E2DE3C"/>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 calcmode="lin" valueType="num">
                                      <p:cBhvr additive="base">
                                        <p:cTn id="7" dur="500" fill="hold"/>
                                        <p:tgtEl>
                                          <p:spTgt spid="624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46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0" end="0"/>
                                            </p:txEl>
                                          </p:spTgt>
                                        </p:tgtEl>
                                        <p:attrNameLst>
                                          <p:attrName>ppt_c</p:attrName>
                                        </p:attrNameLst>
                                      </p:cBhvr>
                                      <p:to>
                                        <a:schemeClr val="accent1"/>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2467">
                                            <p:txEl>
                                              <p:pRg st="1" end="1"/>
                                            </p:txEl>
                                          </p:spTgt>
                                        </p:tgtEl>
                                        <p:attrNameLst>
                                          <p:attrName>style.visibility</p:attrName>
                                        </p:attrNameLst>
                                      </p:cBhvr>
                                      <p:to>
                                        <p:strVal val="visible"/>
                                      </p:to>
                                    </p:set>
                                    <p:anim calcmode="lin" valueType="num">
                                      <p:cBhvr additive="base">
                                        <p:cTn id="13" dur="500" fill="hold"/>
                                        <p:tgtEl>
                                          <p:spTgt spid="624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246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1" end="1"/>
                                            </p:txEl>
                                          </p:spTgt>
                                        </p:tgtEl>
                                        <p:attrNameLst>
                                          <p:attrName>ppt_c</p:attrName>
                                        </p:attrNameLst>
                                      </p:cBhvr>
                                      <p:to>
                                        <a:schemeClr val="accent1"/>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2467">
                                            <p:txEl>
                                              <p:pRg st="2" end="2"/>
                                            </p:txEl>
                                          </p:spTgt>
                                        </p:tgtEl>
                                        <p:attrNameLst>
                                          <p:attrName>style.visibility</p:attrName>
                                        </p:attrNameLst>
                                      </p:cBhvr>
                                      <p:to>
                                        <p:strVal val="visible"/>
                                      </p:to>
                                    </p:set>
                                    <p:anim calcmode="lin" valueType="num">
                                      <p:cBhvr additive="base">
                                        <p:cTn id="19" dur="500" fill="hold"/>
                                        <p:tgtEl>
                                          <p:spTgt spid="624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246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2" end="2"/>
                                            </p:txEl>
                                          </p:spTgt>
                                        </p:tgtEl>
                                        <p:attrNameLst>
                                          <p:attrName>ppt_c</p:attrName>
                                        </p:attrNameLst>
                                      </p:cBhvr>
                                      <p:to>
                                        <a:schemeClr val="accent1"/>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2467">
                                            <p:txEl>
                                              <p:pRg st="3" end="3"/>
                                            </p:txEl>
                                          </p:spTgt>
                                        </p:tgtEl>
                                        <p:attrNameLst>
                                          <p:attrName>style.visibility</p:attrName>
                                        </p:attrNameLst>
                                      </p:cBhvr>
                                      <p:to>
                                        <p:strVal val="visible"/>
                                      </p:to>
                                    </p:set>
                                    <p:anim calcmode="lin" valueType="num">
                                      <p:cBhvr additive="base">
                                        <p:cTn id="25" dur="500" fill="hold"/>
                                        <p:tgtEl>
                                          <p:spTgt spid="624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246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3" end="3"/>
                                            </p:txEl>
                                          </p:spTgt>
                                        </p:tgtEl>
                                        <p:attrNameLst>
                                          <p:attrName>ppt_c</p:attrName>
                                        </p:attrNameLst>
                                      </p:cBhvr>
                                      <p:to>
                                        <a:schemeClr val="accent1"/>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2467">
                                            <p:txEl>
                                              <p:pRg st="4" end="4"/>
                                            </p:txEl>
                                          </p:spTgt>
                                        </p:tgtEl>
                                        <p:attrNameLst>
                                          <p:attrName>style.visibility</p:attrName>
                                        </p:attrNameLst>
                                      </p:cBhvr>
                                      <p:to>
                                        <p:strVal val="visible"/>
                                      </p:to>
                                    </p:set>
                                    <p:anim calcmode="lin" valueType="num">
                                      <p:cBhvr additive="base">
                                        <p:cTn id="31" dur="500" fill="hold"/>
                                        <p:tgtEl>
                                          <p:spTgt spid="6246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246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4" end="4"/>
                                            </p:txEl>
                                          </p:spTgt>
                                        </p:tgtEl>
                                        <p:attrNameLst>
                                          <p:attrName>ppt_c</p:attrName>
                                        </p:attrNameLst>
                                      </p:cBhvr>
                                      <p:to>
                                        <a:schemeClr val="accent1"/>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2467">
                                            <p:txEl>
                                              <p:pRg st="5" end="5"/>
                                            </p:txEl>
                                          </p:spTgt>
                                        </p:tgtEl>
                                        <p:attrNameLst>
                                          <p:attrName>style.visibility</p:attrName>
                                        </p:attrNameLst>
                                      </p:cBhvr>
                                      <p:to>
                                        <p:strVal val="visible"/>
                                      </p:to>
                                    </p:set>
                                    <p:anim calcmode="lin" valueType="num">
                                      <p:cBhvr additive="base">
                                        <p:cTn id="37" dur="500" fill="hold"/>
                                        <p:tgtEl>
                                          <p:spTgt spid="6246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246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5" end="5"/>
                                            </p:txEl>
                                          </p:spTgt>
                                        </p:tgtEl>
                                        <p:attrNameLst>
                                          <p:attrName>ppt_c</p:attrName>
                                        </p:attrNameLst>
                                      </p:cBhvr>
                                      <p:to>
                                        <a:schemeClr val="accent1"/>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2467">
                                            <p:txEl>
                                              <p:pRg st="6" end="6"/>
                                            </p:txEl>
                                          </p:spTgt>
                                        </p:tgtEl>
                                        <p:attrNameLst>
                                          <p:attrName>style.visibility</p:attrName>
                                        </p:attrNameLst>
                                      </p:cBhvr>
                                      <p:to>
                                        <p:strVal val="visible"/>
                                      </p:to>
                                    </p:set>
                                    <p:anim calcmode="lin" valueType="num">
                                      <p:cBhvr additive="base">
                                        <p:cTn id="43" dur="500" fill="hold"/>
                                        <p:tgtEl>
                                          <p:spTgt spid="6246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2467">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6" end="6"/>
                                            </p:txEl>
                                          </p:spTgt>
                                        </p:tgtEl>
                                        <p:attrNameLst>
                                          <p:attrName>ppt_c</p:attrName>
                                        </p:attrNameLst>
                                      </p:cBhvr>
                                      <p:to>
                                        <a:schemeClr val="accent1"/>
                                      </p:to>
                                    </p:animClr>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2467">
                                            <p:txEl>
                                              <p:pRg st="7" end="7"/>
                                            </p:txEl>
                                          </p:spTgt>
                                        </p:tgtEl>
                                        <p:attrNameLst>
                                          <p:attrName>style.visibility</p:attrName>
                                        </p:attrNameLst>
                                      </p:cBhvr>
                                      <p:to>
                                        <p:strVal val="visible"/>
                                      </p:to>
                                    </p:set>
                                    <p:anim calcmode="lin" valueType="num">
                                      <p:cBhvr additive="base">
                                        <p:cTn id="49" dur="500" fill="hold"/>
                                        <p:tgtEl>
                                          <p:spTgt spid="6246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2467">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7" end="7"/>
                                            </p:txEl>
                                          </p:spTgt>
                                        </p:tgtEl>
                                        <p:attrNameLst>
                                          <p:attrName>ppt_c</p:attrName>
                                        </p:attrNameLst>
                                      </p:cBhvr>
                                      <p:to>
                                        <a:schemeClr val="accent1"/>
                                      </p:to>
                                    </p:animClr>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62467">
                                            <p:txEl>
                                              <p:pRg st="8" end="8"/>
                                            </p:txEl>
                                          </p:spTgt>
                                        </p:tgtEl>
                                        <p:attrNameLst>
                                          <p:attrName>style.visibility</p:attrName>
                                        </p:attrNameLst>
                                      </p:cBhvr>
                                      <p:to>
                                        <p:strVal val="visible"/>
                                      </p:to>
                                    </p:set>
                                    <p:anim calcmode="lin" valueType="num">
                                      <p:cBhvr additive="base">
                                        <p:cTn id="55" dur="500" fill="hold"/>
                                        <p:tgtEl>
                                          <p:spTgt spid="62467">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62467">
                                            <p:txEl>
                                              <p:pRg st="8" end="8"/>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8" end="8"/>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a:spLocks noGrp="1"/>
          </p:cNvSpPr>
          <p:nvPr>
            <p:ph type="sldNum" sz="quarter" idx="12"/>
          </p:nvPr>
        </p:nvSpPr>
        <p:spPr>
          <a:noFill/>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fld id="{BB920CC2-7375-4626-9371-D4D6D048FFD0}" type="slidenum">
              <a:rPr lang="en-US" altLang="bg-BG" sz="1400" b="0">
                <a:solidFill>
                  <a:schemeClr val="tx1"/>
                </a:solidFill>
                <a:latin typeface="Times New Roman" panose="02020603050405020304" pitchFamily="18" charset="0"/>
              </a:rPr>
              <a:pPr>
                <a:spcBef>
                  <a:spcPct val="0"/>
                </a:spcBef>
                <a:buSzTx/>
                <a:buFontTx/>
                <a:buNone/>
              </a:pPr>
              <a:t>6</a:t>
            </a:fld>
            <a:endParaRPr lang="en-US" altLang="bg-BG" sz="1400" b="0" dirty="0">
              <a:solidFill>
                <a:schemeClr val="tx1"/>
              </a:solidFill>
              <a:latin typeface="Times New Roman" panose="02020603050405020304" pitchFamily="18" charset="0"/>
            </a:endParaRPr>
          </a:p>
        </p:txBody>
      </p:sp>
      <p:sp>
        <p:nvSpPr>
          <p:cNvPr id="11267" name="Rectangle 2050"/>
          <p:cNvSpPr>
            <a:spLocks noGrp="1" noChangeArrowheads="1"/>
          </p:cNvSpPr>
          <p:nvPr>
            <p:ph type="title"/>
          </p:nvPr>
        </p:nvSpPr>
        <p:spPr>
          <a:xfrm>
            <a:off x="771525" y="609600"/>
            <a:ext cx="8743950" cy="1143000"/>
          </a:xfrm>
          <a:noFill/>
        </p:spPr>
        <p:txBody>
          <a:bodyPr lIns="90488" tIns="44450" rIns="90488" bIns="44450"/>
          <a:lstStyle/>
          <a:p>
            <a:r>
              <a:rPr lang="bg-BG" altLang="bg-BG" dirty="0" smtClean="0"/>
              <a:t>Осъзнаване на крайната цел</a:t>
            </a:r>
            <a:endParaRPr lang="en-US" altLang="bg-BG" dirty="0" smtClean="0"/>
          </a:p>
        </p:txBody>
      </p:sp>
      <p:sp>
        <p:nvSpPr>
          <p:cNvPr id="11268" name="Line 2051"/>
          <p:cNvSpPr>
            <a:spLocks noChangeShapeType="1"/>
          </p:cNvSpPr>
          <p:nvPr/>
        </p:nvSpPr>
        <p:spPr bwMode="auto">
          <a:xfrm>
            <a:off x="3692525" y="5221288"/>
            <a:ext cx="5394325"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1269" name="Line 2052"/>
          <p:cNvSpPr>
            <a:spLocks noChangeShapeType="1"/>
          </p:cNvSpPr>
          <p:nvPr/>
        </p:nvSpPr>
        <p:spPr bwMode="auto">
          <a:xfrm>
            <a:off x="3635375" y="2413000"/>
            <a:ext cx="0" cy="2840038"/>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1270" name="Line 2053"/>
          <p:cNvSpPr>
            <a:spLocks noChangeShapeType="1"/>
          </p:cNvSpPr>
          <p:nvPr/>
        </p:nvSpPr>
        <p:spPr bwMode="auto">
          <a:xfrm>
            <a:off x="3635375" y="2357438"/>
            <a:ext cx="0" cy="1958975"/>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1271" name="Line 2054"/>
          <p:cNvSpPr>
            <a:spLocks noChangeShapeType="1"/>
          </p:cNvSpPr>
          <p:nvPr/>
        </p:nvSpPr>
        <p:spPr bwMode="auto">
          <a:xfrm>
            <a:off x="3827463" y="5221288"/>
            <a:ext cx="3233737"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1272" name="Line 2055"/>
          <p:cNvSpPr>
            <a:spLocks noChangeShapeType="1"/>
          </p:cNvSpPr>
          <p:nvPr/>
        </p:nvSpPr>
        <p:spPr bwMode="auto">
          <a:xfrm>
            <a:off x="1997075" y="5935663"/>
            <a:ext cx="6002338" cy="0"/>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1273" name="Line 2056"/>
          <p:cNvSpPr>
            <a:spLocks noChangeShapeType="1"/>
          </p:cNvSpPr>
          <p:nvPr/>
        </p:nvSpPr>
        <p:spPr bwMode="auto">
          <a:xfrm>
            <a:off x="1970088" y="2289175"/>
            <a:ext cx="0" cy="3686175"/>
          </a:xfrm>
          <a:prstGeom prst="line">
            <a:avLst/>
          </a:prstGeom>
          <a:noFill/>
          <a:ln w="50800">
            <a:solidFill>
              <a:srgbClr val="EEDA1C"/>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1274" name="Rectangle 2057"/>
          <p:cNvSpPr>
            <a:spLocks noChangeArrowheads="1"/>
          </p:cNvSpPr>
          <p:nvPr/>
        </p:nvSpPr>
        <p:spPr bwMode="auto">
          <a:xfrm>
            <a:off x="708025" y="1905000"/>
            <a:ext cx="2505075" cy="384175"/>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Ел. разпределение</a:t>
            </a:r>
            <a:endParaRPr lang="en-US" altLang="bg-BG" sz="2200" baseline="0" dirty="0">
              <a:solidFill>
                <a:srgbClr val="0B3AD1"/>
              </a:solidFill>
              <a:latin typeface="Times New Roman" panose="02020603050405020304" pitchFamily="18" charset="0"/>
            </a:endParaRPr>
          </a:p>
        </p:txBody>
      </p:sp>
      <p:sp>
        <p:nvSpPr>
          <p:cNvPr id="11275" name="Rectangle 2058"/>
          <p:cNvSpPr>
            <a:spLocks noChangeArrowheads="1"/>
          </p:cNvSpPr>
          <p:nvPr/>
        </p:nvSpPr>
        <p:spPr bwMode="auto">
          <a:xfrm>
            <a:off x="917575" y="2887663"/>
            <a:ext cx="2181225"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Трансформатор</a:t>
            </a:r>
            <a:endParaRPr lang="en-US" altLang="bg-BG" sz="2200" i="1" baseline="0" dirty="0">
              <a:solidFill>
                <a:srgbClr val="0B3AD1"/>
              </a:solidFill>
              <a:latin typeface="Times New Roman" panose="02020603050405020304" pitchFamily="18" charset="0"/>
            </a:endParaRPr>
          </a:p>
        </p:txBody>
      </p:sp>
      <p:sp>
        <p:nvSpPr>
          <p:cNvPr id="11276" name="Rectangle 2059"/>
          <p:cNvSpPr>
            <a:spLocks noChangeArrowheads="1"/>
          </p:cNvSpPr>
          <p:nvPr/>
        </p:nvSpPr>
        <p:spPr bwMode="auto">
          <a:xfrm>
            <a:off x="1157288" y="3562350"/>
            <a:ext cx="1717675"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Прекъсвачи</a:t>
            </a:r>
            <a:endParaRPr lang="en-US" altLang="bg-BG" sz="2200" baseline="0" dirty="0">
              <a:solidFill>
                <a:srgbClr val="0B3AD1"/>
              </a:solidFill>
              <a:latin typeface="Times New Roman" panose="02020603050405020304" pitchFamily="18" charset="0"/>
            </a:endParaRPr>
          </a:p>
        </p:txBody>
      </p:sp>
      <p:sp>
        <p:nvSpPr>
          <p:cNvPr id="11277" name="Rectangle 2060"/>
          <p:cNvSpPr>
            <a:spLocks noChangeArrowheads="1"/>
          </p:cNvSpPr>
          <p:nvPr/>
        </p:nvSpPr>
        <p:spPr bwMode="auto">
          <a:xfrm>
            <a:off x="1490663" y="5735638"/>
            <a:ext cx="1000125"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Мотор</a:t>
            </a:r>
            <a:endParaRPr lang="en-US" altLang="bg-BG" sz="2200" baseline="0" dirty="0">
              <a:solidFill>
                <a:srgbClr val="0B3AD1"/>
              </a:solidFill>
              <a:latin typeface="Times New Roman" panose="02020603050405020304" pitchFamily="18" charset="0"/>
            </a:endParaRPr>
          </a:p>
        </p:txBody>
      </p:sp>
      <p:sp>
        <p:nvSpPr>
          <p:cNvPr id="11278" name="Rectangle 2061"/>
          <p:cNvSpPr>
            <a:spLocks noChangeArrowheads="1"/>
          </p:cNvSpPr>
          <p:nvPr/>
        </p:nvSpPr>
        <p:spPr bwMode="auto">
          <a:xfrm>
            <a:off x="1312863" y="4513263"/>
            <a:ext cx="1404937"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Инвертор</a:t>
            </a:r>
            <a:endParaRPr lang="en-US" altLang="bg-BG" sz="2200" baseline="0" dirty="0">
              <a:solidFill>
                <a:srgbClr val="0B3AD1"/>
              </a:solidFill>
              <a:latin typeface="Times New Roman" panose="02020603050405020304" pitchFamily="18" charset="0"/>
            </a:endParaRPr>
          </a:p>
        </p:txBody>
      </p:sp>
      <p:sp>
        <p:nvSpPr>
          <p:cNvPr id="11279" name="Rectangle 2062"/>
          <p:cNvSpPr>
            <a:spLocks noChangeArrowheads="1"/>
          </p:cNvSpPr>
          <p:nvPr/>
        </p:nvSpPr>
        <p:spPr bwMode="auto">
          <a:xfrm>
            <a:off x="2667000" y="5735638"/>
            <a:ext cx="1252538"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Куплунг</a:t>
            </a:r>
            <a:endParaRPr lang="en-US" altLang="bg-BG" sz="2200" baseline="0" dirty="0">
              <a:solidFill>
                <a:srgbClr val="0B3AD1"/>
              </a:solidFill>
              <a:latin typeface="Times New Roman" panose="02020603050405020304" pitchFamily="18" charset="0"/>
            </a:endParaRPr>
          </a:p>
        </p:txBody>
      </p:sp>
      <p:sp>
        <p:nvSpPr>
          <p:cNvPr id="11280" name="Rectangle 2063"/>
          <p:cNvSpPr>
            <a:spLocks noChangeArrowheads="1"/>
          </p:cNvSpPr>
          <p:nvPr/>
        </p:nvSpPr>
        <p:spPr bwMode="auto">
          <a:xfrm>
            <a:off x="4038600" y="5735638"/>
            <a:ext cx="1012825" cy="381000"/>
          </a:xfrm>
          <a:prstGeom prst="rect">
            <a:avLst/>
          </a:prstGeom>
          <a:solidFill>
            <a:srgbClr val="DDDDDD"/>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200" baseline="0" dirty="0">
                <a:solidFill>
                  <a:srgbClr val="0B3AD1"/>
                </a:solidFill>
                <a:latin typeface="Times New Roman" panose="02020603050405020304" pitchFamily="18" charset="0"/>
              </a:rPr>
              <a:t>Помпа</a:t>
            </a:r>
            <a:endParaRPr lang="en-US" altLang="bg-BG" sz="2200" baseline="0" dirty="0">
              <a:solidFill>
                <a:srgbClr val="0B3AD1"/>
              </a:solidFill>
              <a:latin typeface="Times New Roman" panose="02020603050405020304" pitchFamily="18" charset="0"/>
            </a:endParaRPr>
          </a:p>
        </p:txBody>
      </p:sp>
      <p:sp>
        <p:nvSpPr>
          <p:cNvPr id="136208" name="Rectangle 2064"/>
          <p:cNvSpPr>
            <a:spLocks noChangeArrowheads="1"/>
          </p:cNvSpPr>
          <p:nvPr/>
        </p:nvSpPr>
        <p:spPr bwMode="auto">
          <a:xfrm>
            <a:off x="5257800" y="5741988"/>
            <a:ext cx="1146175" cy="354012"/>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2000" baseline="0" dirty="0">
                <a:solidFill>
                  <a:schemeClr val="bg1"/>
                </a:solidFill>
                <a:latin typeface="Times New Roman" panose="02020603050405020304" pitchFamily="18" charset="0"/>
              </a:rPr>
              <a:t>Система</a:t>
            </a:r>
            <a:endParaRPr lang="en-US" altLang="bg-BG" sz="2000" baseline="0" dirty="0">
              <a:solidFill>
                <a:schemeClr val="bg1"/>
              </a:solidFill>
              <a:latin typeface="Times New Roman" panose="02020603050405020304" pitchFamily="18" charset="0"/>
            </a:endParaRPr>
          </a:p>
        </p:txBody>
      </p:sp>
      <p:sp>
        <p:nvSpPr>
          <p:cNvPr id="11282" name="Line 2065"/>
          <p:cNvSpPr>
            <a:spLocks noChangeShapeType="1"/>
          </p:cNvSpPr>
          <p:nvPr/>
        </p:nvSpPr>
        <p:spPr bwMode="auto">
          <a:xfrm>
            <a:off x="3671888" y="5221288"/>
            <a:ext cx="1406525" cy="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1283" name="Line 2066"/>
          <p:cNvSpPr>
            <a:spLocks noChangeShapeType="1"/>
          </p:cNvSpPr>
          <p:nvPr/>
        </p:nvSpPr>
        <p:spPr bwMode="auto">
          <a:xfrm>
            <a:off x="3635375" y="2341563"/>
            <a:ext cx="0" cy="781050"/>
          </a:xfrm>
          <a:prstGeom prst="line">
            <a:avLst/>
          </a:prstGeom>
          <a:noFill/>
          <a:ln w="50800">
            <a:solidFill>
              <a:srgbClr val="EEDA1C"/>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1284" name="Rectangle 2067"/>
          <p:cNvSpPr>
            <a:spLocks noChangeArrowheads="1"/>
          </p:cNvSpPr>
          <p:nvPr/>
        </p:nvSpPr>
        <p:spPr bwMode="auto">
          <a:xfrm>
            <a:off x="6781800" y="5599113"/>
            <a:ext cx="2474913" cy="573087"/>
          </a:xfrm>
          <a:prstGeom prst="rect">
            <a:avLst/>
          </a:prstGeom>
          <a:solidFill>
            <a:srgbClr val="EEDA1C"/>
          </a:solidFill>
          <a:ln>
            <a:noFill/>
          </a:ln>
          <a:effectLst/>
          <a:extLst>
            <a:ext uri="{91240B29-F687-4F45-9708-019B960494DF}">
              <a14:hiddenLine xmlns:a14="http://schemas.microsoft.com/office/drawing/2010/main" w="254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gn="ctr">
              <a:lnSpc>
                <a:spcPct val="90000"/>
              </a:lnSpc>
              <a:spcBef>
                <a:spcPct val="0"/>
              </a:spcBef>
              <a:buSzTx/>
              <a:buFontTx/>
              <a:buNone/>
            </a:pPr>
            <a:r>
              <a:rPr lang="bg-BG" altLang="bg-BG" sz="3600" i="1" baseline="0" dirty="0">
                <a:solidFill>
                  <a:srgbClr val="0B3AD1"/>
                </a:solidFill>
                <a:latin typeface="Times New Roman" panose="02020603050405020304" pitchFamily="18" charset="0"/>
              </a:rPr>
              <a:t>Крайна цел</a:t>
            </a:r>
            <a:endParaRPr lang="en-US" altLang="bg-BG" sz="3600" i="1" baseline="0" dirty="0">
              <a:solidFill>
                <a:srgbClr val="0B3AD1"/>
              </a:solidFill>
              <a:latin typeface="Times New Roman" panose="02020603050405020304" pitchFamily="18" charset="0"/>
            </a:endParaRPr>
          </a:p>
        </p:txBody>
      </p:sp>
      <p:sp>
        <p:nvSpPr>
          <p:cNvPr id="136212" name="Rectangle 2068"/>
          <p:cNvSpPr>
            <a:spLocks noChangeArrowheads="1"/>
          </p:cNvSpPr>
          <p:nvPr/>
        </p:nvSpPr>
        <p:spPr bwMode="auto">
          <a:xfrm>
            <a:off x="3810000" y="2443163"/>
            <a:ext cx="6383338" cy="422275"/>
          </a:xfrm>
          <a:prstGeom prst="rect">
            <a:avLst/>
          </a:prstGeom>
          <a:solidFill>
            <a:srgbClr val="EEDA1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550" tIns="39688" rIns="82550" bIns="39688">
            <a:spAutoFit/>
          </a:bodyPr>
          <a:lstStyle>
            <a:lvl1pPr defTabSz="830263">
              <a:spcBef>
                <a:spcPct val="20000"/>
              </a:spcBef>
              <a:buSzPct val="100000"/>
              <a:buChar char="•"/>
              <a:defRPr sz="2400" b="1">
                <a:solidFill>
                  <a:srgbClr val="EEDA1C"/>
                </a:solidFill>
                <a:latin typeface="Arial" panose="020B0604020202020204" pitchFamily="34" charset="0"/>
              </a:defRPr>
            </a:lvl1pPr>
            <a:lvl2pPr marL="742950" indent="-285750" defTabSz="830263">
              <a:spcBef>
                <a:spcPct val="20000"/>
              </a:spcBef>
              <a:buSzPct val="100000"/>
              <a:buChar char="–"/>
              <a:defRPr sz="2400" b="1">
                <a:solidFill>
                  <a:srgbClr val="EEDA1C"/>
                </a:solidFill>
                <a:latin typeface="Arial" panose="020B0604020202020204" pitchFamily="34" charset="0"/>
              </a:defRPr>
            </a:lvl2pPr>
            <a:lvl3pPr marL="1143000" indent="-228600" defTabSz="830263">
              <a:spcBef>
                <a:spcPct val="20000"/>
              </a:spcBef>
              <a:buSzPct val="100000"/>
              <a:buChar char="•"/>
              <a:defRPr sz="2400" b="1">
                <a:solidFill>
                  <a:srgbClr val="EEDA1C"/>
                </a:solidFill>
                <a:latin typeface="Arial" panose="020B0604020202020204" pitchFamily="34" charset="0"/>
              </a:defRPr>
            </a:lvl3pPr>
            <a:lvl4pPr marL="1600200" indent="-228600" defTabSz="830263">
              <a:spcBef>
                <a:spcPct val="20000"/>
              </a:spcBef>
              <a:buSzPct val="100000"/>
              <a:buChar char="–"/>
              <a:defRPr sz="2400" b="1">
                <a:solidFill>
                  <a:srgbClr val="EEDA1C"/>
                </a:solidFill>
                <a:latin typeface="Arial" panose="020B0604020202020204" pitchFamily="34" charset="0"/>
              </a:defRPr>
            </a:lvl4pPr>
            <a:lvl5pPr marL="2057400" indent="-228600" defTabSz="830263">
              <a:spcBef>
                <a:spcPct val="20000"/>
              </a:spcBef>
              <a:buSzPct val="100000"/>
              <a:buChar char="»"/>
              <a:defRPr sz="2400" b="1">
                <a:solidFill>
                  <a:srgbClr val="EEDA1C"/>
                </a:solidFill>
                <a:latin typeface="Arial" panose="020B0604020202020204" pitchFamily="34" charset="0"/>
              </a:defRPr>
            </a:lvl5pPr>
            <a:lvl6pPr marL="25146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defTabSz="830263"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lnSpc>
                <a:spcPct val="90000"/>
              </a:lnSpc>
              <a:spcBef>
                <a:spcPct val="0"/>
              </a:spcBef>
              <a:buSzTx/>
              <a:buFontTx/>
              <a:buNone/>
            </a:pPr>
            <a:r>
              <a:rPr lang="bg-BG" altLang="bg-BG" sz="2500" baseline="0" dirty="0">
                <a:solidFill>
                  <a:srgbClr val="0B3AD1"/>
                </a:solidFill>
                <a:latin typeface="Times New Roman" panose="02020603050405020304" pitchFamily="18" charset="0"/>
              </a:rPr>
              <a:t>Максимализиране на общата ефективност</a:t>
            </a:r>
            <a:r>
              <a:rPr lang="en-US" altLang="bg-BG" sz="2500" baseline="0" dirty="0">
                <a:solidFill>
                  <a:srgbClr val="0B3AD1"/>
                </a:solidFill>
                <a:latin typeface="Times New Roman" panose="02020603050405020304" pitchFamily="18" charset="0"/>
              </a:rPr>
              <a:t>.</a:t>
            </a:r>
            <a:endParaRPr lang="en-US" altLang="bg-BG" sz="2500" baseline="0" dirty="0">
              <a:latin typeface="Times New Roman" panose="02020603050405020304"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36208"/>
                                        </p:tgtEl>
                                        <p:attrNameLst>
                                          <p:attrName>style.visibility</p:attrName>
                                        </p:attrNameLst>
                                      </p:cBhvr>
                                      <p:to>
                                        <p:strVal val="visible"/>
                                      </p:to>
                                    </p:set>
                                    <p:animEffect transition="in" filter="box(in)">
                                      <p:cBhvr>
                                        <p:cTn id="7" dur="500"/>
                                        <p:tgtEl>
                                          <p:spTgt spid="136208"/>
                                        </p:tgtEl>
                                      </p:cBhvr>
                                    </p:animEffect>
                                  </p:childTnLst>
                                </p:cTn>
                              </p:par>
                            </p:childTnLst>
                          </p:cTn>
                        </p:par>
                        <p:par>
                          <p:cTn id="8" fill="hold" nodeType="afterGroup">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136212"/>
                                        </p:tgtEl>
                                        <p:attrNameLst>
                                          <p:attrName>style.visibility</p:attrName>
                                        </p:attrNameLst>
                                      </p:cBhvr>
                                      <p:to>
                                        <p:strVal val="visible"/>
                                      </p:to>
                                    </p:set>
                                    <p:anim calcmode="lin" valueType="num">
                                      <p:cBhvr additive="base">
                                        <p:cTn id="11" dur="500" fill="hold"/>
                                        <p:tgtEl>
                                          <p:spTgt spid="136212"/>
                                        </p:tgtEl>
                                        <p:attrNameLst>
                                          <p:attrName>ppt_x</p:attrName>
                                        </p:attrNameLst>
                                      </p:cBhvr>
                                      <p:tavLst>
                                        <p:tav tm="0">
                                          <p:val>
                                            <p:strVal val="0-#ppt_w/2"/>
                                          </p:val>
                                        </p:tav>
                                        <p:tav tm="100000">
                                          <p:val>
                                            <p:strVal val="#ppt_x"/>
                                          </p:val>
                                        </p:tav>
                                      </p:tavLst>
                                    </p:anim>
                                    <p:anim calcmode="lin" valueType="num">
                                      <p:cBhvr additive="base">
                                        <p:cTn id="12" dur="500" fill="hold"/>
                                        <p:tgtEl>
                                          <p:spTgt spid="1362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208" grpId="0" animBg="1" autoUpdateAnimBg="0"/>
      <p:bldP spid="136212"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fld id="{0DFB0A3B-59FE-4944-A011-22DE62034F3D}" type="slidenum">
              <a:rPr lang="en-US" altLang="bg-BG" sz="1400" b="0">
                <a:solidFill>
                  <a:schemeClr val="tx1"/>
                </a:solidFill>
                <a:latin typeface="Times New Roman" panose="02020603050405020304" pitchFamily="18" charset="0"/>
              </a:rPr>
              <a:pPr>
                <a:spcBef>
                  <a:spcPct val="0"/>
                </a:spcBef>
                <a:buSzTx/>
                <a:buFontTx/>
                <a:buNone/>
              </a:pPr>
              <a:t>7</a:t>
            </a:fld>
            <a:endParaRPr lang="en-US" altLang="bg-BG" sz="1400" b="0" dirty="0">
              <a:solidFill>
                <a:schemeClr val="tx1"/>
              </a:solidFill>
              <a:latin typeface="Times New Roman" panose="02020603050405020304" pitchFamily="18" charset="0"/>
            </a:endParaRPr>
          </a:p>
        </p:txBody>
      </p:sp>
      <p:sp>
        <p:nvSpPr>
          <p:cNvPr id="13315" name="Rectangle 2"/>
          <p:cNvSpPr>
            <a:spLocks noGrp="1" noChangeArrowheads="1"/>
          </p:cNvSpPr>
          <p:nvPr>
            <p:ph type="title"/>
          </p:nvPr>
        </p:nvSpPr>
        <p:spPr>
          <a:xfrm>
            <a:off x="0" y="762000"/>
            <a:ext cx="10287000" cy="1371600"/>
          </a:xfrm>
          <a:noFill/>
        </p:spPr>
        <p:txBody>
          <a:bodyPr lIns="90488" tIns="44450" rIns="90488" bIns="44450"/>
          <a:lstStyle/>
          <a:p>
            <a:r>
              <a:rPr lang="bg-BG" altLang="bg-BG" sz="3200" dirty="0" smtClean="0"/>
              <a:t>Важно е да се знае крайната цел, която преследваме, за да оптимизираме системата</a:t>
            </a:r>
            <a:endParaRPr lang="en-US" altLang="bg-BG" sz="3200" dirty="0" smtClean="0"/>
          </a:p>
        </p:txBody>
      </p:sp>
      <p:sp>
        <p:nvSpPr>
          <p:cNvPr id="66563" name="Rectangle 3"/>
          <p:cNvSpPr>
            <a:spLocks noGrp="1" noChangeArrowheads="1"/>
          </p:cNvSpPr>
          <p:nvPr>
            <p:ph type="body" idx="1"/>
          </p:nvPr>
        </p:nvSpPr>
        <p:spPr>
          <a:xfrm>
            <a:off x="771525" y="2971800"/>
            <a:ext cx="8743950" cy="2667000"/>
          </a:xfrm>
          <a:noFill/>
        </p:spPr>
        <p:txBody>
          <a:bodyPr lIns="90488" tIns="44450" rIns="90488" bIns="44450"/>
          <a:lstStyle/>
          <a:p>
            <a:pPr>
              <a:spcBef>
                <a:spcPct val="100000"/>
              </a:spcBef>
            </a:pPr>
            <a:r>
              <a:rPr lang="bg-BG" altLang="bg-BG" dirty="0" smtClean="0"/>
              <a:t>Осъзнаване защо съществува системата</a:t>
            </a:r>
            <a:endParaRPr lang="en-US" altLang="bg-BG" dirty="0" smtClean="0"/>
          </a:p>
          <a:p>
            <a:pPr>
              <a:spcBef>
                <a:spcPct val="100000"/>
              </a:spcBef>
            </a:pPr>
            <a:r>
              <a:rPr lang="bg-BG" altLang="bg-BG" dirty="0" smtClean="0"/>
              <a:t>Ясно определен критерии какво е необходимо</a:t>
            </a:r>
            <a:endParaRPr lang="en-US" altLang="bg-BG" dirty="0" smtClean="0"/>
          </a:p>
          <a:p>
            <a:pPr>
              <a:spcBef>
                <a:spcPct val="100000"/>
              </a:spcBef>
            </a:pPr>
            <a:r>
              <a:rPr lang="bg-BG" altLang="bg-BG" dirty="0" smtClean="0"/>
              <a:t>Разбиране какво може да се промени и кое не е допустимо да се променя</a:t>
            </a:r>
            <a:endParaRPr lang="en-US" altLang="bg-BG" sz="2800" dirty="0" smtClean="0">
              <a:solidFill>
                <a:srgbClr val="FFFFFF"/>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Effect transition="in" filter="wipe(left)">
                                      <p:cBhvr>
                                        <p:cTn id="7" dur="500"/>
                                        <p:tgtEl>
                                          <p:spTgt spid="66563">
                                            <p:txEl>
                                              <p:pRg st="0" end="0"/>
                                            </p:txEl>
                                          </p:spTgt>
                                        </p:tgtEl>
                                      </p:cBhvr>
                                    </p:animEffect>
                                  </p:childTnLst>
                                  <p:subTnLst>
                                    <p:animClr clrSpc="rgb" dir="cw">
                                      <p:cBhvr override="childStyle">
                                        <p:cTn dur="1" fill="hold" display="0" masterRel="nextClick" afterEffect="1"/>
                                        <p:tgtEl>
                                          <p:spTgt spid="66563">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6563">
                                            <p:txEl>
                                              <p:pRg st="1" end="1"/>
                                            </p:txEl>
                                          </p:spTgt>
                                        </p:tgtEl>
                                        <p:attrNameLst>
                                          <p:attrName>style.visibility</p:attrName>
                                        </p:attrNameLst>
                                      </p:cBhvr>
                                      <p:to>
                                        <p:strVal val="visible"/>
                                      </p:to>
                                    </p:set>
                                    <p:animEffect transition="in" filter="wipe(left)">
                                      <p:cBhvr>
                                        <p:cTn id="12" dur="500"/>
                                        <p:tgtEl>
                                          <p:spTgt spid="66563">
                                            <p:txEl>
                                              <p:pRg st="1" end="1"/>
                                            </p:txEl>
                                          </p:spTgt>
                                        </p:tgtEl>
                                      </p:cBhvr>
                                    </p:animEffect>
                                  </p:childTnLst>
                                  <p:subTnLst>
                                    <p:animClr clrSpc="rgb" dir="cw">
                                      <p:cBhvr override="childStyle">
                                        <p:cTn dur="1" fill="hold" display="0" masterRel="nextClick" afterEffect="1"/>
                                        <p:tgtEl>
                                          <p:spTgt spid="66563">
                                            <p:txEl>
                                              <p:pRg st="1" end="1"/>
                                            </p:txEl>
                                          </p:spTgt>
                                        </p:tgtEl>
                                        <p:attrNameLst>
                                          <p:attrName>ppt_c</p:attrName>
                                        </p:attrNameLst>
                                      </p:cBhvr>
                                      <p:to>
                                        <a:schemeClr val="accent1"/>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6563">
                                            <p:txEl>
                                              <p:pRg st="2" end="2"/>
                                            </p:txEl>
                                          </p:spTgt>
                                        </p:tgtEl>
                                        <p:attrNameLst>
                                          <p:attrName>style.visibility</p:attrName>
                                        </p:attrNameLst>
                                      </p:cBhvr>
                                      <p:to>
                                        <p:strVal val="visible"/>
                                      </p:to>
                                    </p:set>
                                    <p:animEffect transition="in" filter="wipe(left)">
                                      <p:cBhvr>
                                        <p:cTn id="17" dur="500"/>
                                        <p:tgtEl>
                                          <p:spTgt spid="66563">
                                            <p:txEl>
                                              <p:pRg st="2" end="2"/>
                                            </p:txEl>
                                          </p:spTgt>
                                        </p:tgtEl>
                                      </p:cBhvr>
                                    </p:animEffect>
                                  </p:childTnLst>
                                  <p:subTnLst>
                                    <p:animClr clrSpc="rgb" dir="cw">
                                      <p:cBhvr override="childStyle">
                                        <p:cTn dur="1" fill="hold" display="0" masterRel="nextClick" afterEffect="1"/>
                                        <p:tgtEl>
                                          <p:spTgt spid="66563">
                                            <p:txEl>
                                              <p:pRg st="2" end="2"/>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p:txBody>
          <a:bodyPr/>
          <a:lstStyle/>
          <a:p>
            <a:r>
              <a:rPr lang="bg-BG" altLang="bg-BG" sz="4400" dirty="0" smtClean="0"/>
              <a:t>Изисквания за проектиране на една система</a:t>
            </a:r>
            <a:endParaRPr lang="en-US" altLang="bg-BG" dirty="0" smtClean="0"/>
          </a:p>
        </p:txBody>
      </p:sp>
      <p:sp>
        <p:nvSpPr>
          <p:cNvPr id="57347" name="Rectangle 3"/>
          <p:cNvSpPr>
            <a:spLocks noGrp="1" noChangeArrowheads="1"/>
          </p:cNvSpPr>
          <p:nvPr>
            <p:ph type="body" idx="4294967295"/>
          </p:nvPr>
        </p:nvSpPr>
        <p:spPr>
          <a:xfrm>
            <a:off x="1162050" y="3276600"/>
            <a:ext cx="8743950" cy="1600200"/>
          </a:xfrm>
        </p:spPr>
        <p:txBody>
          <a:bodyPr/>
          <a:lstStyle/>
          <a:p>
            <a:r>
              <a:rPr lang="bg-BG" altLang="bg-BG" sz="2800" dirty="0" smtClean="0"/>
              <a:t>Крива на консумацията във времето</a:t>
            </a:r>
            <a:endParaRPr lang="en-US" altLang="bg-BG" sz="2800" dirty="0" smtClean="0"/>
          </a:p>
          <a:p>
            <a:r>
              <a:rPr lang="en-US" altLang="bg-BG" sz="2800" dirty="0" smtClean="0"/>
              <a:t>Q-H </a:t>
            </a:r>
            <a:r>
              <a:rPr lang="bg-BG" altLang="bg-BG" sz="2800" dirty="0" smtClean="0"/>
              <a:t>характеристика на системата</a:t>
            </a:r>
            <a:endParaRPr lang="en-US" altLang="bg-BG" sz="2800" dirty="0" smtClean="0"/>
          </a:p>
          <a:p>
            <a:r>
              <a:rPr lang="bg-BG" altLang="bg-BG" sz="2800" dirty="0" smtClean="0"/>
              <a:t>Избор на ПА и други съоръжения</a:t>
            </a:r>
            <a:endParaRPr lang="en-US" altLang="bg-BG" sz="3200" dirty="0" smtClean="0"/>
          </a:p>
          <a:p>
            <a:endParaRPr lang="en-US" altLang="bg-BG"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347">
                                            <p:txEl>
                                              <p:pRg st="1" end="1"/>
                                            </p:txEl>
                                          </p:spTgt>
                                        </p:tgtEl>
                                        <p:attrNameLst>
                                          <p:attrName>style.visibility</p:attrName>
                                        </p:attrNameLst>
                                      </p:cBhvr>
                                      <p:to>
                                        <p:strVal val="visible"/>
                                      </p:to>
                                    </p:set>
                                    <p:anim calcmode="lin" valueType="num">
                                      <p:cBhvr additive="base">
                                        <p:cTn id="13" dur="500" fill="hold"/>
                                        <p:tgtEl>
                                          <p:spTgt spid="573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3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347">
                                            <p:txEl>
                                              <p:pRg st="2" end="2"/>
                                            </p:txEl>
                                          </p:spTgt>
                                        </p:tgtEl>
                                        <p:attrNameLst>
                                          <p:attrName>style.visibility</p:attrName>
                                        </p:attrNameLst>
                                      </p:cBhvr>
                                      <p:to>
                                        <p:strVal val="visible"/>
                                      </p:to>
                                    </p:set>
                                    <p:anim calcmode="lin" valueType="num">
                                      <p:cBhvr additive="base">
                                        <p:cTn id="19" dur="500" fill="hold"/>
                                        <p:tgtEl>
                                          <p:spTgt spid="573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34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Group 101"/>
          <p:cNvGrpSpPr>
            <a:grpSpLocks/>
          </p:cNvGrpSpPr>
          <p:nvPr/>
        </p:nvGrpSpPr>
        <p:grpSpPr bwMode="auto">
          <a:xfrm>
            <a:off x="304800" y="5181600"/>
            <a:ext cx="2209800" cy="1447800"/>
            <a:chOff x="2131" y="2754"/>
            <a:chExt cx="1430" cy="753"/>
          </a:xfrm>
        </p:grpSpPr>
        <p:sp>
          <p:nvSpPr>
            <p:cNvPr id="16447" name="Line 2"/>
            <p:cNvSpPr>
              <a:spLocks noChangeAspect="1" noChangeShapeType="1"/>
            </p:cNvSpPr>
            <p:nvPr/>
          </p:nvSpPr>
          <p:spPr bwMode="auto">
            <a:xfrm>
              <a:off x="2829" y="3477"/>
              <a:ext cx="0" cy="1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48" name="Line 3"/>
            <p:cNvSpPr>
              <a:spLocks noChangeAspect="1" noChangeShapeType="1"/>
            </p:cNvSpPr>
            <p:nvPr/>
          </p:nvSpPr>
          <p:spPr bwMode="auto">
            <a:xfrm>
              <a:off x="3418" y="3477"/>
              <a:ext cx="0" cy="3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49" name="Line 4"/>
            <p:cNvSpPr>
              <a:spLocks noChangeAspect="1" noChangeShapeType="1"/>
            </p:cNvSpPr>
            <p:nvPr/>
          </p:nvSpPr>
          <p:spPr bwMode="auto">
            <a:xfrm>
              <a:off x="2526" y="3462"/>
              <a:ext cx="0" cy="3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50" name="Line 7"/>
            <p:cNvSpPr>
              <a:spLocks noChangeAspect="1" noChangeShapeType="1"/>
            </p:cNvSpPr>
            <p:nvPr/>
          </p:nvSpPr>
          <p:spPr bwMode="auto">
            <a:xfrm>
              <a:off x="3418" y="3462"/>
              <a:ext cx="0" cy="45"/>
            </a:xfrm>
            <a:prstGeom prst="line">
              <a:avLst/>
            </a:prstGeom>
            <a:noFill/>
            <a:ln w="508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51" name="Line 10"/>
            <p:cNvSpPr>
              <a:spLocks noChangeAspect="1" noChangeShapeType="1"/>
            </p:cNvSpPr>
            <p:nvPr/>
          </p:nvSpPr>
          <p:spPr bwMode="auto">
            <a:xfrm>
              <a:off x="2133" y="2754"/>
              <a:ext cx="0" cy="723"/>
            </a:xfrm>
            <a:prstGeom prst="line">
              <a:avLst/>
            </a:prstGeom>
            <a:noFill/>
            <a:ln w="50800">
              <a:solidFill>
                <a:srgbClr val="E0BD3E"/>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52" name="Line 11"/>
            <p:cNvSpPr>
              <a:spLocks noChangeAspect="1" noChangeShapeType="1"/>
            </p:cNvSpPr>
            <p:nvPr/>
          </p:nvSpPr>
          <p:spPr bwMode="auto">
            <a:xfrm>
              <a:off x="2133" y="3477"/>
              <a:ext cx="1428" cy="0"/>
            </a:xfrm>
            <a:prstGeom prst="line">
              <a:avLst/>
            </a:prstGeom>
            <a:noFill/>
            <a:ln w="50800">
              <a:solidFill>
                <a:srgbClr val="E0BD3E"/>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53" name="Freeform 17"/>
            <p:cNvSpPr>
              <a:spLocks noChangeAspect="1"/>
            </p:cNvSpPr>
            <p:nvPr/>
          </p:nvSpPr>
          <p:spPr bwMode="auto">
            <a:xfrm>
              <a:off x="2131" y="3132"/>
              <a:ext cx="58" cy="87"/>
            </a:xfrm>
            <a:custGeom>
              <a:avLst/>
              <a:gdLst>
                <a:gd name="T0" fmla="*/ 0 w 158"/>
                <a:gd name="T1" fmla="*/ 0 h 276"/>
                <a:gd name="T2" fmla="*/ 5 w 158"/>
                <a:gd name="T3" fmla="*/ 7 h 276"/>
                <a:gd name="T4" fmla="*/ 11 w 158"/>
                <a:gd name="T5" fmla="*/ 15 h 276"/>
                <a:gd name="T6" fmla="*/ 16 w 158"/>
                <a:gd name="T7" fmla="*/ 21 h 276"/>
                <a:gd name="T8" fmla="*/ 21 w 158"/>
                <a:gd name="T9" fmla="*/ 27 h 27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 h="276">
                  <a:moveTo>
                    <a:pt x="0" y="0"/>
                  </a:moveTo>
                  <a:lnTo>
                    <a:pt x="37" y="68"/>
                  </a:lnTo>
                  <a:lnTo>
                    <a:pt x="83" y="149"/>
                  </a:lnTo>
                  <a:lnTo>
                    <a:pt x="120" y="217"/>
                  </a:lnTo>
                  <a:lnTo>
                    <a:pt x="157" y="275"/>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54" name="Freeform 18"/>
            <p:cNvSpPr>
              <a:spLocks noChangeAspect="1"/>
            </p:cNvSpPr>
            <p:nvPr/>
          </p:nvSpPr>
          <p:spPr bwMode="auto">
            <a:xfrm>
              <a:off x="2189" y="3219"/>
              <a:ext cx="55" cy="36"/>
            </a:xfrm>
            <a:custGeom>
              <a:avLst/>
              <a:gdLst>
                <a:gd name="T0" fmla="*/ 0 w 148"/>
                <a:gd name="T1" fmla="*/ 0 h 115"/>
                <a:gd name="T2" fmla="*/ 5 w 148"/>
                <a:gd name="T3" fmla="*/ 3 h 115"/>
                <a:gd name="T4" fmla="*/ 10 w 148"/>
                <a:gd name="T5" fmla="*/ 7 h 115"/>
                <a:gd name="T6" fmla="*/ 20 w 148"/>
                <a:gd name="T7" fmla="*/ 11 h 1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8" h="115">
                  <a:moveTo>
                    <a:pt x="0" y="0"/>
                  </a:moveTo>
                  <a:lnTo>
                    <a:pt x="36" y="34"/>
                  </a:lnTo>
                  <a:lnTo>
                    <a:pt x="73" y="68"/>
                  </a:lnTo>
                  <a:lnTo>
                    <a:pt x="147" y="114"/>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55" name="Freeform 19"/>
            <p:cNvSpPr>
              <a:spLocks noChangeAspect="1"/>
            </p:cNvSpPr>
            <p:nvPr/>
          </p:nvSpPr>
          <p:spPr bwMode="auto">
            <a:xfrm>
              <a:off x="2244" y="3254"/>
              <a:ext cx="58" cy="33"/>
            </a:xfrm>
            <a:custGeom>
              <a:avLst/>
              <a:gdLst>
                <a:gd name="T0" fmla="*/ 0 w 157"/>
                <a:gd name="T1" fmla="*/ 0 h 104"/>
                <a:gd name="T2" fmla="*/ 10 w 157"/>
                <a:gd name="T3" fmla="*/ 6 h 104"/>
                <a:gd name="T4" fmla="*/ 21 w 157"/>
                <a:gd name="T5" fmla="*/ 10 h 104"/>
                <a:gd name="T6" fmla="*/ 0 60000 65536"/>
                <a:gd name="T7" fmla="*/ 0 60000 65536"/>
                <a:gd name="T8" fmla="*/ 0 60000 65536"/>
              </a:gdLst>
              <a:ahLst/>
              <a:cxnLst>
                <a:cxn ang="T6">
                  <a:pos x="T0" y="T1"/>
                </a:cxn>
                <a:cxn ang="T7">
                  <a:pos x="T2" y="T3"/>
                </a:cxn>
                <a:cxn ang="T8">
                  <a:pos x="T4" y="T5"/>
                </a:cxn>
              </a:cxnLst>
              <a:rect l="0" t="0" r="r" b="b"/>
              <a:pathLst>
                <a:path w="157" h="104">
                  <a:moveTo>
                    <a:pt x="0" y="0"/>
                  </a:moveTo>
                  <a:lnTo>
                    <a:pt x="73" y="58"/>
                  </a:lnTo>
                  <a:lnTo>
                    <a:pt x="156" y="103"/>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56" name="Freeform 20"/>
            <p:cNvSpPr>
              <a:spLocks noChangeAspect="1"/>
            </p:cNvSpPr>
            <p:nvPr/>
          </p:nvSpPr>
          <p:spPr bwMode="auto">
            <a:xfrm>
              <a:off x="2302" y="3287"/>
              <a:ext cx="58" cy="18"/>
            </a:xfrm>
            <a:custGeom>
              <a:avLst/>
              <a:gdLst>
                <a:gd name="T0" fmla="*/ 0 w 157"/>
                <a:gd name="T1" fmla="*/ 0 h 59"/>
                <a:gd name="T2" fmla="*/ 11 w 157"/>
                <a:gd name="T3" fmla="*/ 3 h 59"/>
                <a:gd name="T4" fmla="*/ 21 w 157"/>
                <a:gd name="T5" fmla="*/ 5 h 59"/>
                <a:gd name="T6" fmla="*/ 0 60000 65536"/>
                <a:gd name="T7" fmla="*/ 0 60000 65536"/>
                <a:gd name="T8" fmla="*/ 0 60000 65536"/>
              </a:gdLst>
              <a:ahLst/>
              <a:cxnLst>
                <a:cxn ang="T6">
                  <a:pos x="T0" y="T1"/>
                </a:cxn>
                <a:cxn ang="T7">
                  <a:pos x="T2" y="T3"/>
                </a:cxn>
                <a:cxn ang="T8">
                  <a:pos x="T4" y="T5"/>
                </a:cxn>
              </a:cxnLst>
              <a:rect l="0" t="0" r="r" b="b"/>
              <a:pathLst>
                <a:path w="157" h="59">
                  <a:moveTo>
                    <a:pt x="0" y="0"/>
                  </a:moveTo>
                  <a:lnTo>
                    <a:pt x="83" y="35"/>
                  </a:lnTo>
                  <a:lnTo>
                    <a:pt x="156" y="58"/>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57" name="Freeform 21"/>
            <p:cNvSpPr>
              <a:spLocks noChangeAspect="1"/>
            </p:cNvSpPr>
            <p:nvPr/>
          </p:nvSpPr>
          <p:spPr bwMode="auto">
            <a:xfrm>
              <a:off x="2360" y="3305"/>
              <a:ext cx="55" cy="0"/>
            </a:xfrm>
            <a:custGeom>
              <a:avLst/>
              <a:gdLst>
                <a:gd name="T0" fmla="*/ 0 w 148"/>
                <a:gd name="T1" fmla="*/ 0 h 1"/>
                <a:gd name="T2" fmla="*/ 10 w 148"/>
                <a:gd name="T3" fmla="*/ 0 h 1"/>
                <a:gd name="T4" fmla="*/ 20 w 148"/>
                <a:gd name="T5" fmla="*/ 0 h 1"/>
                <a:gd name="T6" fmla="*/ 0 60000 65536"/>
                <a:gd name="T7" fmla="*/ 0 60000 65536"/>
                <a:gd name="T8" fmla="*/ 0 60000 65536"/>
              </a:gdLst>
              <a:ahLst/>
              <a:cxnLst>
                <a:cxn ang="T6">
                  <a:pos x="T0" y="T1"/>
                </a:cxn>
                <a:cxn ang="T7">
                  <a:pos x="T2" y="T3"/>
                </a:cxn>
                <a:cxn ang="T8">
                  <a:pos x="T4" y="T5"/>
                </a:cxn>
              </a:cxnLst>
              <a:rect l="0" t="0" r="r" b="b"/>
              <a:pathLst>
                <a:path w="148" h="1">
                  <a:moveTo>
                    <a:pt x="0" y="0"/>
                  </a:moveTo>
                  <a:lnTo>
                    <a:pt x="74" y="0"/>
                  </a:lnTo>
                  <a:lnTo>
                    <a:pt x="147" y="0"/>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58" name="Freeform 22"/>
            <p:cNvSpPr>
              <a:spLocks noChangeAspect="1"/>
            </p:cNvSpPr>
            <p:nvPr/>
          </p:nvSpPr>
          <p:spPr bwMode="auto">
            <a:xfrm>
              <a:off x="2414" y="3294"/>
              <a:ext cx="59" cy="11"/>
            </a:xfrm>
            <a:custGeom>
              <a:avLst/>
              <a:gdLst>
                <a:gd name="T0" fmla="*/ 0 w 158"/>
                <a:gd name="T1" fmla="*/ 3 h 36"/>
                <a:gd name="T2" fmla="*/ 10 w 158"/>
                <a:gd name="T3" fmla="*/ 2 h 36"/>
                <a:gd name="T4" fmla="*/ 22 w 158"/>
                <a:gd name="T5" fmla="*/ 0 h 36"/>
                <a:gd name="T6" fmla="*/ 0 60000 65536"/>
                <a:gd name="T7" fmla="*/ 0 60000 65536"/>
                <a:gd name="T8" fmla="*/ 0 60000 65536"/>
              </a:gdLst>
              <a:ahLst/>
              <a:cxnLst>
                <a:cxn ang="T6">
                  <a:pos x="T0" y="T1"/>
                </a:cxn>
                <a:cxn ang="T7">
                  <a:pos x="T2" y="T3"/>
                </a:cxn>
                <a:cxn ang="T8">
                  <a:pos x="T4" y="T5"/>
                </a:cxn>
              </a:cxnLst>
              <a:rect l="0" t="0" r="r" b="b"/>
              <a:pathLst>
                <a:path w="158" h="36">
                  <a:moveTo>
                    <a:pt x="0" y="35"/>
                  </a:moveTo>
                  <a:lnTo>
                    <a:pt x="74" y="23"/>
                  </a:lnTo>
                  <a:lnTo>
                    <a:pt x="157" y="0"/>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59" name="Freeform 23"/>
            <p:cNvSpPr>
              <a:spLocks noChangeAspect="1"/>
            </p:cNvSpPr>
            <p:nvPr/>
          </p:nvSpPr>
          <p:spPr bwMode="auto">
            <a:xfrm>
              <a:off x="2473" y="3269"/>
              <a:ext cx="55" cy="25"/>
            </a:xfrm>
            <a:custGeom>
              <a:avLst/>
              <a:gdLst>
                <a:gd name="T0" fmla="*/ 0 w 148"/>
                <a:gd name="T1" fmla="*/ 8 h 81"/>
                <a:gd name="T2" fmla="*/ 4 w 148"/>
                <a:gd name="T3" fmla="*/ 8 h 81"/>
                <a:gd name="T4" fmla="*/ 10 w 148"/>
                <a:gd name="T5" fmla="*/ 6 h 81"/>
                <a:gd name="T6" fmla="*/ 16 w 148"/>
                <a:gd name="T7" fmla="*/ 4 h 81"/>
                <a:gd name="T8" fmla="*/ 19 w 148"/>
                <a:gd name="T9" fmla="*/ 3 h 81"/>
                <a:gd name="T10" fmla="*/ 20 w 148"/>
                <a:gd name="T11" fmla="*/ 0 h 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8" h="81">
                  <a:moveTo>
                    <a:pt x="0" y="80"/>
                  </a:moveTo>
                  <a:lnTo>
                    <a:pt x="27" y="80"/>
                  </a:lnTo>
                  <a:lnTo>
                    <a:pt x="73" y="69"/>
                  </a:lnTo>
                  <a:lnTo>
                    <a:pt x="119" y="46"/>
                  </a:lnTo>
                  <a:lnTo>
                    <a:pt x="137" y="34"/>
                  </a:lnTo>
                  <a:lnTo>
                    <a:pt x="147" y="0"/>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60" name="Freeform 24"/>
            <p:cNvSpPr>
              <a:spLocks noChangeAspect="1"/>
            </p:cNvSpPr>
            <p:nvPr/>
          </p:nvSpPr>
          <p:spPr bwMode="auto">
            <a:xfrm>
              <a:off x="2528" y="3003"/>
              <a:ext cx="58" cy="266"/>
            </a:xfrm>
            <a:custGeom>
              <a:avLst/>
              <a:gdLst>
                <a:gd name="T0" fmla="*/ 0 w 157"/>
                <a:gd name="T1" fmla="*/ 83 h 849"/>
                <a:gd name="T2" fmla="*/ 1 w 157"/>
                <a:gd name="T3" fmla="*/ 80 h 849"/>
                <a:gd name="T4" fmla="*/ 3 w 157"/>
                <a:gd name="T5" fmla="*/ 76 h 849"/>
                <a:gd name="T6" fmla="*/ 5 w 157"/>
                <a:gd name="T7" fmla="*/ 65 h 849"/>
                <a:gd name="T8" fmla="*/ 7 w 157"/>
                <a:gd name="T9" fmla="*/ 53 h 849"/>
                <a:gd name="T10" fmla="*/ 10 w 157"/>
                <a:gd name="T11" fmla="*/ 40 h 849"/>
                <a:gd name="T12" fmla="*/ 14 w 157"/>
                <a:gd name="T13" fmla="*/ 27 h 849"/>
                <a:gd name="T14" fmla="*/ 16 w 157"/>
                <a:gd name="T15" fmla="*/ 16 h 849"/>
                <a:gd name="T16" fmla="*/ 19 w 157"/>
                <a:gd name="T17" fmla="*/ 7 h 849"/>
                <a:gd name="T18" fmla="*/ 20 w 157"/>
                <a:gd name="T19" fmla="*/ 2 h 849"/>
                <a:gd name="T20" fmla="*/ 21 w 157"/>
                <a:gd name="T21" fmla="*/ 0 h 8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57" h="849">
                  <a:moveTo>
                    <a:pt x="0" y="848"/>
                  </a:moveTo>
                  <a:lnTo>
                    <a:pt x="9" y="814"/>
                  </a:lnTo>
                  <a:lnTo>
                    <a:pt x="18" y="768"/>
                  </a:lnTo>
                  <a:lnTo>
                    <a:pt x="36" y="665"/>
                  </a:lnTo>
                  <a:lnTo>
                    <a:pt x="55" y="539"/>
                  </a:lnTo>
                  <a:lnTo>
                    <a:pt x="73" y="413"/>
                  </a:lnTo>
                  <a:lnTo>
                    <a:pt x="101" y="275"/>
                  </a:lnTo>
                  <a:lnTo>
                    <a:pt x="119" y="160"/>
                  </a:lnTo>
                  <a:lnTo>
                    <a:pt x="138" y="69"/>
                  </a:lnTo>
                  <a:lnTo>
                    <a:pt x="147" y="23"/>
                  </a:lnTo>
                  <a:lnTo>
                    <a:pt x="156" y="0"/>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61" name="Freeform 25"/>
            <p:cNvSpPr>
              <a:spLocks noChangeAspect="1"/>
            </p:cNvSpPr>
            <p:nvPr/>
          </p:nvSpPr>
          <p:spPr bwMode="auto">
            <a:xfrm>
              <a:off x="2585" y="2996"/>
              <a:ext cx="59" cy="47"/>
            </a:xfrm>
            <a:custGeom>
              <a:avLst/>
              <a:gdLst>
                <a:gd name="T0" fmla="*/ 0 w 157"/>
                <a:gd name="T1" fmla="*/ 2 h 150"/>
                <a:gd name="T2" fmla="*/ 3 w 157"/>
                <a:gd name="T3" fmla="*/ 0 h 150"/>
                <a:gd name="T4" fmla="*/ 5 w 157"/>
                <a:gd name="T5" fmla="*/ 0 h 150"/>
                <a:gd name="T6" fmla="*/ 8 w 157"/>
                <a:gd name="T7" fmla="*/ 1 h 150"/>
                <a:gd name="T8" fmla="*/ 12 w 157"/>
                <a:gd name="T9" fmla="*/ 3 h 150"/>
                <a:gd name="T10" fmla="*/ 17 w 157"/>
                <a:gd name="T11" fmla="*/ 10 h 150"/>
                <a:gd name="T12" fmla="*/ 20 w 157"/>
                <a:gd name="T13" fmla="*/ 12 h 150"/>
                <a:gd name="T14" fmla="*/ 22 w 157"/>
                <a:gd name="T15" fmla="*/ 15 h 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7" h="150">
                  <a:moveTo>
                    <a:pt x="0" y="23"/>
                  </a:moveTo>
                  <a:lnTo>
                    <a:pt x="18" y="0"/>
                  </a:lnTo>
                  <a:lnTo>
                    <a:pt x="37" y="0"/>
                  </a:lnTo>
                  <a:lnTo>
                    <a:pt x="55" y="12"/>
                  </a:lnTo>
                  <a:lnTo>
                    <a:pt x="83" y="34"/>
                  </a:lnTo>
                  <a:lnTo>
                    <a:pt x="119" y="103"/>
                  </a:lnTo>
                  <a:lnTo>
                    <a:pt x="138" y="126"/>
                  </a:lnTo>
                  <a:lnTo>
                    <a:pt x="156" y="149"/>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62" name="Freeform 26"/>
            <p:cNvSpPr>
              <a:spLocks noChangeAspect="1"/>
            </p:cNvSpPr>
            <p:nvPr/>
          </p:nvSpPr>
          <p:spPr bwMode="auto">
            <a:xfrm>
              <a:off x="2644" y="3042"/>
              <a:ext cx="54" cy="37"/>
            </a:xfrm>
            <a:custGeom>
              <a:avLst/>
              <a:gdLst>
                <a:gd name="T0" fmla="*/ 0 w 148"/>
                <a:gd name="T1" fmla="*/ 0 h 116"/>
                <a:gd name="T2" fmla="*/ 10 w 148"/>
                <a:gd name="T3" fmla="*/ 6 h 116"/>
                <a:gd name="T4" fmla="*/ 20 w 148"/>
                <a:gd name="T5" fmla="*/ 12 h 116"/>
                <a:gd name="T6" fmla="*/ 0 60000 65536"/>
                <a:gd name="T7" fmla="*/ 0 60000 65536"/>
                <a:gd name="T8" fmla="*/ 0 60000 65536"/>
              </a:gdLst>
              <a:ahLst/>
              <a:cxnLst>
                <a:cxn ang="T6">
                  <a:pos x="T0" y="T1"/>
                </a:cxn>
                <a:cxn ang="T7">
                  <a:pos x="T2" y="T3"/>
                </a:cxn>
                <a:cxn ang="T8">
                  <a:pos x="T4" y="T5"/>
                </a:cxn>
              </a:cxnLst>
              <a:rect l="0" t="0" r="r" b="b"/>
              <a:pathLst>
                <a:path w="148" h="116">
                  <a:moveTo>
                    <a:pt x="0" y="0"/>
                  </a:moveTo>
                  <a:lnTo>
                    <a:pt x="74" y="57"/>
                  </a:lnTo>
                  <a:lnTo>
                    <a:pt x="147" y="115"/>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63" name="Freeform 27"/>
            <p:cNvSpPr>
              <a:spLocks noChangeAspect="1"/>
            </p:cNvSpPr>
            <p:nvPr/>
          </p:nvSpPr>
          <p:spPr bwMode="auto">
            <a:xfrm>
              <a:off x="2698" y="3079"/>
              <a:ext cx="59" cy="25"/>
            </a:xfrm>
            <a:custGeom>
              <a:avLst/>
              <a:gdLst>
                <a:gd name="T0" fmla="*/ 0 w 158"/>
                <a:gd name="T1" fmla="*/ 0 h 81"/>
                <a:gd name="T2" fmla="*/ 10 w 158"/>
                <a:gd name="T3" fmla="*/ 4 h 81"/>
                <a:gd name="T4" fmla="*/ 17 w 158"/>
                <a:gd name="T5" fmla="*/ 6 h 81"/>
                <a:gd name="T6" fmla="*/ 22 w 158"/>
                <a:gd name="T7" fmla="*/ 8 h 8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8" h="81">
                  <a:moveTo>
                    <a:pt x="0" y="0"/>
                  </a:moveTo>
                  <a:lnTo>
                    <a:pt x="74" y="45"/>
                  </a:lnTo>
                  <a:lnTo>
                    <a:pt x="120" y="68"/>
                  </a:lnTo>
                  <a:lnTo>
                    <a:pt x="157" y="80"/>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64" name="Freeform 28"/>
            <p:cNvSpPr>
              <a:spLocks noChangeAspect="1"/>
            </p:cNvSpPr>
            <p:nvPr/>
          </p:nvSpPr>
          <p:spPr bwMode="auto">
            <a:xfrm>
              <a:off x="2757" y="3093"/>
              <a:ext cx="58" cy="11"/>
            </a:xfrm>
            <a:custGeom>
              <a:avLst/>
              <a:gdLst>
                <a:gd name="T0" fmla="*/ 0 w 157"/>
                <a:gd name="T1" fmla="*/ 3 h 36"/>
                <a:gd name="T2" fmla="*/ 5 w 157"/>
                <a:gd name="T3" fmla="*/ 3 h 36"/>
                <a:gd name="T4" fmla="*/ 11 w 157"/>
                <a:gd name="T5" fmla="*/ 2 h 36"/>
                <a:gd name="T6" fmla="*/ 21 w 157"/>
                <a:gd name="T7" fmla="*/ 0 h 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7" h="36">
                  <a:moveTo>
                    <a:pt x="0" y="35"/>
                  </a:moveTo>
                  <a:lnTo>
                    <a:pt x="36" y="35"/>
                  </a:lnTo>
                  <a:lnTo>
                    <a:pt x="82" y="23"/>
                  </a:lnTo>
                  <a:lnTo>
                    <a:pt x="156" y="0"/>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65" name="Freeform 29"/>
            <p:cNvSpPr>
              <a:spLocks noChangeAspect="1"/>
            </p:cNvSpPr>
            <p:nvPr/>
          </p:nvSpPr>
          <p:spPr bwMode="auto">
            <a:xfrm>
              <a:off x="2814" y="3075"/>
              <a:ext cx="56" cy="18"/>
            </a:xfrm>
            <a:custGeom>
              <a:avLst/>
              <a:gdLst>
                <a:gd name="T0" fmla="*/ 0 w 148"/>
                <a:gd name="T1" fmla="*/ 6 h 58"/>
                <a:gd name="T2" fmla="*/ 5 w 148"/>
                <a:gd name="T3" fmla="*/ 4 h 58"/>
                <a:gd name="T4" fmla="*/ 11 w 148"/>
                <a:gd name="T5" fmla="*/ 2 h 58"/>
                <a:gd name="T6" fmla="*/ 16 w 148"/>
                <a:gd name="T7" fmla="*/ 0 h 58"/>
                <a:gd name="T8" fmla="*/ 21 w 148"/>
                <a:gd name="T9" fmla="*/ 1 h 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8" h="58">
                  <a:moveTo>
                    <a:pt x="0" y="57"/>
                  </a:moveTo>
                  <a:lnTo>
                    <a:pt x="37" y="46"/>
                  </a:lnTo>
                  <a:lnTo>
                    <a:pt x="73" y="23"/>
                  </a:lnTo>
                  <a:lnTo>
                    <a:pt x="110" y="0"/>
                  </a:lnTo>
                  <a:lnTo>
                    <a:pt x="147" y="12"/>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66" name="Freeform 30"/>
            <p:cNvSpPr>
              <a:spLocks noChangeAspect="1"/>
            </p:cNvSpPr>
            <p:nvPr/>
          </p:nvSpPr>
          <p:spPr bwMode="auto">
            <a:xfrm>
              <a:off x="2869" y="3079"/>
              <a:ext cx="58" cy="64"/>
            </a:xfrm>
            <a:custGeom>
              <a:avLst/>
              <a:gdLst>
                <a:gd name="T0" fmla="*/ 0 w 157"/>
                <a:gd name="T1" fmla="*/ 0 h 207"/>
                <a:gd name="T2" fmla="*/ 3 w 157"/>
                <a:gd name="T3" fmla="*/ 1 h 207"/>
                <a:gd name="T4" fmla="*/ 5 w 157"/>
                <a:gd name="T5" fmla="*/ 3 h 207"/>
                <a:gd name="T6" fmla="*/ 10 w 157"/>
                <a:gd name="T7" fmla="*/ 10 h 207"/>
                <a:gd name="T8" fmla="*/ 16 w 157"/>
                <a:gd name="T9" fmla="*/ 15 h 207"/>
                <a:gd name="T10" fmla="*/ 19 w 157"/>
                <a:gd name="T11" fmla="*/ 18 h 207"/>
                <a:gd name="T12" fmla="*/ 21 w 157"/>
                <a:gd name="T13" fmla="*/ 20 h 2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7" h="207">
                  <a:moveTo>
                    <a:pt x="0" y="0"/>
                  </a:moveTo>
                  <a:lnTo>
                    <a:pt x="18" y="11"/>
                  </a:lnTo>
                  <a:lnTo>
                    <a:pt x="37" y="34"/>
                  </a:lnTo>
                  <a:lnTo>
                    <a:pt x="74" y="103"/>
                  </a:lnTo>
                  <a:lnTo>
                    <a:pt x="119" y="160"/>
                  </a:lnTo>
                  <a:lnTo>
                    <a:pt x="138" y="183"/>
                  </a:lnTo>
                  <a:lnTo>
                    <a:pt x="156" y="206"/>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67" name="Freeform 31"/>
            <p:cNvSpPr>
              <a:spLocks noChangeAspect="1"/>
            </p:cNvSpPr>
            <p:nvPr/>
          </p:nvSpPr>
          <p:spPr bwMode="auto">
            <a:xfrm>
              <a:off x="2927" y="3143"/>
              <a:ext cx="55" cy="11"/>
            </a:xfrm>
            <a:custGeom>
              <a:avLst/>
              <a:gdLst>
                <a:gd name="T0" fmla="*/ 0 w 148"/>
                <a:gd name="T1" fmla="*/ 0 h 35"/>
                <a:gd name="T2" fmla="*/ 5 w 148"/>
                <a:gd name="T3" fmla="*/ 2 h 35"/>
                <a:gd name="T4" fmla="*/ 10 w 148"/>
                <a:gd name="T5" fmla="*/ 3 h 35"/>
                <a:gd name="T6" fmla="*/ 20 w 148"/>
                <a:gd name="T7" fmla="*/ 3 h 3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8" h="35">
                  <a:moveTo>
                    <a:pt x="0" y="0"/>
                  </a:moveTo>
                  <a:lnTo>
                    <a:pt x="37" y="23"/>
                  </a:lnTo>
                  <a:lnTo>
                    <a:pt x="74" y="34"/>
                  </a:lnTo>
                  <a:lnTo>
                    <a:pt x="147" y="34"/>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68" name="Freeform 32"/>
            <p:cNvSpPr>
              <a:spLocks noChangeAspect="1"/>
            </p:cNvSpPr>
            <p:nvPr/>
          </p:nvSpPr>
          <p:spPr bwMode="auto">
            <a:xfrm>
              <a:off x="2982" y="3154"/>
              <a:ext cx="58" cy="0"/>
            </a:xfrm>
            <a:custGeom>
              <a:avLst/>
              <a:gdLst>
                <a:gd name="T0" fmla="*/ 0 w 158"/>
                <a:gd name="T1" fmla="*/ 0 h 1"/>
                <a:gd name="T2" fmla="*/ 10 w 158"/>
                <a:gd name="T3" fmla="*/ 0 h 1"/>
                <a:gd name="T4" fmla="*/ 21 w 158"/>
                <a:gd name="T5" fmla="*/ 0 h 1"/>
                <a:gd name="T6" fmla="*/ 0 60000 65536"/>
                <a:gd name="T7" fmla="*/ 0 60000 65536"/>
                <a:gd name="T8" fmla="*/ 0 60000 65536"/>
              </a:gdLst>
              <a:ahLst/>
              <a:cxnLst>
                <a:cxn ang="T6">
                  <a:pos x="T0" y="T1"/>
                </a:cxn>
                <a:cxn ang="T7">
                  <a:pos x="T2" y="T3"/>
                </a:cxn>
                <a:cxn ang="T8">
                  <a:pos x="T4" y="T5"/>
                </a:cxn>
              </a:cxnLst>
              <a:rect l="0" t="0" r="r" b="b"/>
              <a:pathLst>
                <a:path w="158" h="1">
                  <a:moveTo>
                    <a:pt x="0" y="0"/>
                  </a:moveTo>
                  <a:lnTo>
                    <a:pt x="74" y="0"/>
                  </a:lnTo>
                  <a:lnTo>
                    <a:pt x="157" y="0"/>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69" name="Freeform 33"/>
            <p:cNvSpPr>
              <a:spLocks noChangeAspect="1"/>
            </p:cNvSpPr>
            <p:nvPr/>
          </p:nvSpPr>
          <p:spPr bwMode="auto">
            <a:xfrm>
              <a:off x="3040" y="3154"/>
              <a:ext cx="59" cy="5"/>
            </a:xfrm>
            <a:custGeom>
              <a:avLst/>
              <a:gdLst>
                <a:gd name="T0" fmla="*/ 0 w 157"/>
                <a:gd name="T1" fmla="*/ 0 h 17"/>
                <a:gd name="T2" fmla="*/ 5 w 157"/>
                <a:gd name="T3" fmla="*/ 0 h 17"/>
                <a:gd name="T4" fmla="*/ 12 w 157"/>
                <a:gd name="T5" fmla="*/ 1 h 17"/>
                <a:gd name="T6" fmla="*/ 17 w 157"/>
                <a:gd name="T7" fmla="*/ 1 h 17"/>
                <a:gd name="T8" fmla="*/ 22 w 157"/>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7" h="17">
                  <a:moveTo>
                    <a:pt x="0" y="0"/>
                  </a:moveTo>
                  <a:lnTo>
                    <a:pt x="36" y="0"/>
                  </a:lnTo>
                  <a:lnTo>
                    <a:pt x="82" y="16"/>
                  </a:lnTo>
                  <a:lnTo>
                    <a:pt x="119" y="16"/>
                  </a:lnTo>
                  <a:lnTo>
                    <a:pt x="156" y="0"/>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70" name="Freeform 34"/>
            <p:cNvSpPr>
              <a:spLocks noChangeAspect="1"/>
            </p:cNvSpPr>
            <p:nvPr/>
          </p:nvSpPr>
          <p:spPr bwMode="auto">
            <a:xfrm>
              <a:off x="3098" y="3093"/>
              <a:ext cx="55" cy="61"/>
            </a:xfrm>
            <a:custGeom>
              <a:avLst/>
              <a:gdLst>
                <a:gd name="T0" fmla="*/ 0 w 148"/>
                <a:gd name="T1" fmla="*/ 19 h 196"/>
                <a:gd name="T2" fmla="*/ 5 w 148"/>
                <a:gd name="T3" fmla="*/ 16 h 196"/>
                <a:gd name="T4" fmla="*/ 10 w 148"/>
                <a:gd name="T5" fmla="*/ 10 h 196"/>
                <a:gd name="T6" fmla="*/ 15 w 148"/>
                <a:gd name="T7" fmla="*/ 4 h 196"/>
                <a:gd name="T8" fmla="*/ 20 w 148"/>
                <a:gd name="T9" fmla="*/ 0 h 19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8" h="196">
                  <a:moveTo>
                    <a:pt x="0" y="195"/>
                  </a:moveTo>
                  <a:lnTo>
                    <a:pt x="37" y="161"/>
                  </a:lnTo>
                  <a:lnTo>
                    <a:pt x="73" y="104"/>
                  </a:lnTo>
                  <a:lnTo>
                    <a:pt x="110" y="46"/>
                  </a:lnTo>
                  <a:lnTo>
                    <a:pt x="147" y="0"/>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71" name="Freeform 35"/>
            <p:cNvSpPr>
              <a:spLocks noChangeAspect="1"/>
            </p:cNvSpPr>
            <p:nvPr/>
          </p:nvSpPr>
          <p:spPr bwMode="auto">
            <a:xfrm>
              <a:off x="3153" y="3053"/>
              <a:ext cx="58" cy="40"/>
            </a:xfrm>
            <a:custGeom>
              <a:avLst/>
              <a:gdLst>
                <a:gd name="T0" fmla="*/ 0 w 157"/>
                <a:gd name="T1" fmla="*/ 13 h 127"/>
                <a:gd name="T2" fmla="*/ 5 w 157"/>
                <a:gd name="T3" fmla="*/ 9 h 127"/>
                <a:gd name="T4" fmla="*/ 10 w 157"/>
                <a:gd name="T5" fmla="*/ 6 h 127"/>
                <a:gd name="T6" fmla="*/ 21 w 157"/>
                <a:gd name="T7" fmla="*/ 0 h 12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7" h="127">
                  <a:moveTo>
                    <a:pt x="0" y="126"/>
                  </a:moveTo>
                  <a:lnTo>
                    <a:pt x="37" y="92"/>
                  </a:lnTo>
                  <a:lnTo>
                    <a:pt x="74" y="58"/>
                  </a:lnTo>
                  <a:lnTo>
                    <a:pt x="156" y="0"/>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72" name="Freeform 36"/>
            <p:cNvSpPr>
              <a:spLocks noChangeAspect="1"/>
            </p:cNvSpPr>
            <p:nvPr/>
          </p:nvSpPr>
          <p:spPr bwMode="auto">
            <a:xfrm>
              <a:off x="3211" y="3003"/>
              <a:ext cx="58" cy="50"/>
            </a:xfrm>
            <a:custGeom>
              <a:avLst/>
              <a:gdLst>
                <a:gd name="T0" fmla="*/ 0 w 158"/>
                <a:gd name="T1" fmla="*/ 16 h 161"/>
                <a:gd name="T2" fmla="*/ 5 w 158"/>
                <a:gd name="T3" fmla="*/ 11 h 161"/>
                <a:gd name="T4" fmla="*/ 11 w 158"/>
                <a:gd name="T5" fmla="*/ 7 h 161"/>
                <a:gd name="T6" fmla="*/ 16 w 158"/>
                <a:gd name="T7" fmla="*/ 2 h 161"/>
                <a:gd name="T8" fmla="*/ 21 w 158"/>
                <a:gd name="T9" fmla="*/ 0 h 1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 h="161">
                  <a:moveTo>
                    <a:pt x="0" y="160"/>
                  </a:moveTo>
                  <a:lnTo>
                    <a:pt x="37" y="115"/>
                  </a:lnTo>
                  <a:lnTo>
                    <a:pt x="83" y="69"/>
                  </a:lnTo>
                  <a:lnTo>
                    <a:pt x="120" y="23"/>
                  </a:lnTo>
                  <a:lnTo>
                    <a:pt x="157" y="0"/>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73" name="Freeform 37"/>
            <p:cNvSpPr>
              <a:spLocks noChangeAspect="1"/>
            </p:cNvSpPr>
            <p:nvPr/>
          </p:nvSpPr>
          <p:spPr bwMode="auto">
            <a:xfrm>
              <a:off x="3269" y="3003"/>
              <a:ext cx="55" cy="15"/>
            </a:xfrm>
            <a:custGeom>
              <a:avLst/>
              <a:gdLst>
                <a:gd name="T0" fmla="*/ 0 w 148"/>
                <a:gd name="T1" fmla="*/ 0 h 47"/>
                <a:gd name="T2" fmla="*/ 5 w 148"/>
                <a:gd name="T3" fmla="*/ 0 h 47"/>
                <a:gd name="T4" fmla="*/ 10 w 148"/>
                <a:gd name="T5" fmla="*/ 0 h 47"/>
                <a:gd name="T6" fmla="*/ 15 w 148"/>
                <a:gd name="T7" fmla="*/ 2 h 47"/>
                <a:gd name="T8" fmla="*/ 20 w 148"/>
                <a:gd name="T9" fmla="*/ 5 h 4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8" h="47">
                  <a:moveTo>
                    <a:pt x="0" y="0"/>
                  </a:moveTo>
                  <a:lnTo>
                    <a:pt x="36" y="0"/>
                  </a:lnTo>
                  <a:lnTo>
                    <a:pt x="73" y="0"/>
                  </a:lnTo>
                  <a:lnTo>
                    <a:pt x="110" y="23"/>
                  </a:lnTo>
                  <a:lnTo>
                    <a:pt x="147" y="46"/>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74" name="Freeform 38"/>
            <p:cNvSpPr>
              <a:spLocks noChangeAspect="1"/>
            </p:cNvSpPr>
            <p:nvPr/>
          </p:nvSpPr>
          <p:spPr bwMode="auto">
            <a:xfrm>
              <a:off x="3324" y="3017"/>
              <a:ext cx="58" cy="51"/>
            </a:xfrm>
            <a:custGeom>
              <a:avLst/>
              <a:gdLst>
                <a:gd name="T0" fmla="*/ 0 w 157"/>
                <a:gd name="T1" fmla="*/ 0 h 161"/>
                <a:gd name="T2" fmla="*/ 5 w 157"/>
                <a:gd name="T3" fmla="*/ 3 h 161"/>
                <a:gd name="T4" fmla="*/ 10 w 157"/>
                <a:gd name="T5" fmla="*/ 8 h 161"/>
                <a:gd name="T6" fmla="*/ 16 w 157"/>
                <a:gd name="T7" fmla="*/ 13 h 161"/>
                <a:gd name="T8" fmla="*/ 21 w 157"/>
                <a:gd name="T9" fmla="*/ 16 h 1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7" h="161">
                  <a:moveTo>
                    <a:pt x="0" y="0"/>
                  </a:moveTo>
                  <a:lnTo>
                    <a:pt x="36" y="34"/>
                  </a:lnTo>
                  <a:lnTo>
                    <a:pt x="73" y="80"/>
                  </a:lnTo>
                  <a:lnTo>
                    <a:pt x="119" y="126"/>
                  </a:lnTo>
                  <a:lnTo>
                    <a:pt x="156" y="160"/>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75" name="Freeform 39"/>
            <p:cNvSpPr>
              <a:spLocks noChangeAspect="1"/>
            </p:cNvSpPr>
            <p:nvPr/>
          </p:nvSpPr>
          <p:spPr bwMode="auto">
            <a:xfrm>
              <a:off x="3382" y="3068"/>
              <a:ext cx="55" cy="32"/>
            </a:xfrm>
            <a:custGeom>
              <a:avLst/>
              <a:gdLst>
                <a:gd name="T0" fmla="*/ 0 w 148"/>
                <a:gd name="T1" fmla="*/ 0 h 104"/>
                <a:gd name="T2" fmla="*/ 10 w 148"/>
                <a:gd name="T3" fmla="*/ 6 h 104"/>
                <a:gd name="T4" fmla="*/ 20 w 148"/>
                <a:gd name="T5" fmla="*/ 10 h 104"/>
                <a:gd name="T6" fmla="*/ 0 60000 65536"/>
                <a:gd name="T7" fmla="*/ 0 60000 65536"/>
                <a:gd name="T8" fmla="*/ 0 60000 65536"/>
              </a:gdLst>
              <a:ahLst/>
              <a:cxnLst>
                <a:cxn ang="T6">
                  <a:pos x="T0" y="T1"/>
                </a:cxn>
                <a:cxn ang="T7">
                  <a:pos x="T2" y="T3"/>
                </a:cxn>
                <a:cxn ang="T8">
                  <a:pos x="T4" y="T5"/>
                </a:cxn>
              </a:cxnLst>
              <a:rect l="0" t="0" r="r" b="b"/>
              <a:pathLst>
                <a:path w="148" h="104">
                  <a:moveTo>
                    <a:pt x="0" y="0"/>
                  </a:moveTo>
                  <a:lnTo>
                    <a:pt x="73" y="58"/>
                  </a:lnTo>
                  <a:lnTo>
                    <a:pt x="147" y="103"/>
                  </a:lnTo>
                </a:path>
              </a:pathLst>
            </a:custGeom>
            <a:noFill/>
            <a:ln w="508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76" name="Line 40"/>
            <p:cNvSpPr>
              <a:spLocks noChangeAspect="1" noChangeShapeType="1"/>
            </p:cNvSpPr>
            <p:nvPr/>
          </p:nvSpPr>
          <p:spPr bwMode="auto">
            <a:xfrm>
              <a:off x="3436" y="3100"/>
              <a:ext cx="59" cy="29"/>
            </a:xfrm>
            <a:prstGeom prst="line">
              <a:avLst/>
            </a:prstGeom>
            <a:noFill/>
            <a:ln w="508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grpSp>
      <p:grpSp>
        <p:nvGrpSpPr>
          <p:cNvPr id="16387" name="Group 42"/>
          <p:cNvGrpSpPr>
            <a:grpSpLocks/>
          </p:cNvGrpSpPr>
          <p:nvPr/>
        </p:nvGrpSpPr>
        <p:grpSpPr bwMode="auto">
          <a:xfrm>
            <a:off x="762000" y="1614488"/>
            <a:ext cx="7988300" cy="4483100"/>
            <a:chOff x="1057" y="1383"/>
            <a:chExt cx="4014" cy="1938"/>
          </a:xfrm>
        </p:grpSpPr>
        <p:sp>
          <p:nvSpPr>
            <p:cNvPr id="16389" name="Freeform 43"/>
            <p:cNvSpPr>
              <a:spLocks/>
            </p:cNvSpPr>
            <p:nvPr/>
          </p:nvSpPr>
          <p:spPr bwMode="auto">
            <a:xfrm>
              <a:off x="1815" y="1513"/>
              <a:ext cx="3085" cy="1166"/>
            </a:xfrm>
            <a:custGeom>
              <a:avLst/>
              <a:gdLst>
                <a:gd name="T0" fmla="*/ 0 w 2743"/>
                <a:gd name="T1" fmla="*/ 0 h 1166"/>
                <a:gd name="T2" fmla="*/ 3469 w 2743"/>
                <a:gd name="T3" fmla="*/ 0 h 1166"/>
                <a:gd name="T4" fmla="*/ 3469 w 2743"/>
                <a:gd name="T5" fmla="*/ 1165 h 1166"/>
                <a:gd name="T6" fmla="*/ 0 w 2743"/>
                <a:gd name="T7" fmla="*/ 1165 h 1166"/>
                <a:gd name="T8" fmla="*/ 0 w 2743"/>
                <a:gd name="T9" fmla="*/ 0 h 11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743" h="1166">
                  <a:moveTo>
                    <a:pt x="0" y="0"/>
                  </a:moveTo>
                  <a:lnTo>
                    <a:pt x="2742" y="0"/>
                  </a:lnTo>
                  <a:lnTo>
                    <a:pt x="2742" y="1165"/>
                  </a:lnTo>
                  <a:lnTo>
                    <a:pt x="0" y="1165"/>
                  </a:lnTo>
                  <a:lnTo>
                    <a:pt x="0" y="0"/>
                  </a:lnTo>
                </a:path>
              </a:pathLst>
            </a:custGeom>
            <a:noFill/>
            <a:ln w="9525" cap="rnd">
              <a:solidFill>
                <a:srgbClr val="E0BD3E"/>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390" name="Line 44"/>
            <p:cNvSpPr>
              <a:spLocks noChangeShapeType="1"/>
            </p:cNvSpPr>
            <p:nvPr/>
          </p:nvSpPr>
          <p:spPr bwMode="auto">
            <a:xfrm>
              <a:off x="1815" y="2299"/>
              <a:ext cx="3091" cy="0"/>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391" name="Line 45"/>
            <p:cNvSpPr>
              <a:spLocks noChangeShapeType="1"/>
            </p:cNvSpPr>
            <p:nvPr/>
          </p:nvSpPr>
          <p:spPr bwMode="auto">
            <a:xfrm>
              <a:off x="1815" y="1899"/>
              <a:ext cx="3091" cy="0"/>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392" name="Line 46"/>
            <p:cNvSpPr>
              <a:spLocks noChangeShapeType="1"/>
            </p:cNvSpPr>
            <p:nvPr/>
          </p:nvSpPr>
          <p:spPr bwMode="auto">
            <a:xfrm>
              <a:off x="1815" y="1513"/>
              <a:ext cx="3091" cy="0"/>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393" name="Line 47"/>
            <p:cNvSpPr>
              <a:spLocks noChangeShapeType="1"/>
            </p:cNvSpPr>
            <p:nvPr/>
          </p:nvSpPr>
          <p:spPr bwMode="auto">
            <a:xfrm>
              <a:off x="2428" y="1513"/>
              <a:ext cx="0" cy="1171"/>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394" name="Line 48"/>
            <p:cNvSpPr>
              <a:spLocks noChangeShapeType="1"/>
            </p:cNvSpPr>
            <p:nvPr/>
          </p:nvSpPr>
          <p:spPr bwMode="auto">
            <a:xfrm>
              <a:off x="3054" y="1513"/>
              <a:ext cx="0" cy="1171"/>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395" name="Line 49"/>
            <p:cNvSpPr>
              <a:spLocks noChangeShapeType="1"/>
            </p:cNvSpPr>
            <p:nvPr/>
          </p:nvSpPr>
          <p:spPr bwMode="auto">
            <a:xfrm>
              <a:off x="3666" y="1513"/>
              <a:ext cx="0" cy="1171"/>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396" name="Line 50"/>
            <p:cNvSpPr>
              <a:spLocks noChangeShapeType="1"/>
            </p:cNvSpPr>
            <p:nvPr/>
          </p:nvSpPr>
          <p:spPr bwMode="auto">
            <a:xfrm>
              <a:off x="4294" y="1513"/>
              <a:ext cx="0" cy="1171"/>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397" name="Line 51"/>
            <p:cNvSpPr>
              <a:spLocks noChangeShapeType="1"/>
            </p:cNvSpPr>
            <p:nvPr/>
          </p:nvSpPr>
          <p:spPr bwMode="auto">
            <a:xfrm>
              <a:off x="4906" y="1513"/>
              <a:ext cx="0" cy="1171"/>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398" name="Freeform 52"/>
            <p:cNvSpPr>
              <a:spLocks/>
            </p:cNvSpPr>
            <p:nvPr/>
          </p:nvSpPr>
          <p:spPr bwMode="auto">
            <a:xfrm>
              <a:off x="1815" y="1513"/>
              <a:ext cx="3092" cy="1172"/>
            </a:xfrm>
            <a:custGeom>
              <a:avLst/>
              <a:gdLst>
                <a:gd name="T0" fmla="*/ 0 w 2749"/>
                <a:gd name="T1" fmla="*/ 0 h 1172"/>
                <a:gd name="T2" fmla="*/ 3477 w 2749"/>
                <a:gd name="T3" fmla="*/ 0 h 1172"/>
                <a:gd name="T4" fmla="*/ 3477 w 2749"/>
                <a:gd name="T5" fmla="*/ 1171 h 1172"/>
                <a:gd name="T6" fmla="*/ 0 w 2749"/>
                <a:gd name="T7" fmla="*/ 1171 h 1172"/>
                <a:gd name="T8" fmla="*/ 0 w 2749"/>
                <a:gd name="T9" fmla="*/ 0 h 11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749" h="1172">
                  <a:moveTo>
                    <a:pt x="0" y="0"/>
                  </a:moveTo>
                  <a:lnTo>
                    <a:pt x="2748" y="0"/>
                  </a:lnTo>
                  <a:lnTo>
                    <a:pt x="2748" y="1171"/>
                  </a:lnTo>
                  <a:lnTo>
                    <a:pt x="0" y="1171"/>
                  </a:lnTo>
                  <a:lnTo>
                    <a:pt x="0" y="0"/>
                  </a:lnTo>
                </a:path>
              </a:pathLst>
            </a:custGeom>
            <a:noFill/>
            <a:ln w="25400" cap="rnd" cmpd="sng">
              <a:solidFill>
                <a:srgbClr val="E0BD3E"/>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399" name="Line 53"/>
            <p:cNvSpPr>
              <a:spLocks noChangeShapeType="1"/>
            </p:cNvSpPr>
            <p:nvPr/>
          </p:nvSpPr>
          <p:spPr bwMode="auto">
            <a:xfrm>
              <a:off x="1815" y="1513"/>
              <a:ext cx="0" cy="1171"/>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00" name="Line 54"/>
            <p:cNvSpPr>
              <a:spLocks noChangeShapeType="1"/>
            </p:cNvSpPr>
            <p:nvPr/>
          </p:nvSpPr>
          <p:spPr bwMode="auto">
            <a:xfrm>
              <a:off x="1771" y="2684"/>
              <a:ext cx="87" cy="0"/>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01" name="Line 55"/>
            <p:cNvSpPr>
              <a:spLocks noChangeShapeType="1"/>
            </p:cNvSpPr>
            <p:nvPr/>
          </p:nvSpPr>
          <p:spPr bwMode="auto">
            <a:xfrm>
              <a:off x="1771" y="2299"/>
              <a:ext cx="87" cy="0"/>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02" name="Line 56"/>
            <p:cNvSpPr>
              <a:spLocks noChangeShapeType="1"/>
            </p:cNvSpPr>
            <p:nvPr/>
          </p:nvSpPr>
          <p:spPr bwMode="auto">
            <a:xfrm>
              <a:off x="1771" y="1899"/>
              <a:ext cx="87" cy="0"/>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03" name="Line 57"/>
            <p:cNvSpPr>
              <a:spLocks noChangeShapeType="1"/>
            </p:cNvSpPr>
            <p:nvPr/>
          </p:nvSpPr>
          <p:spPr bwMode="auto">
            <a:xfrm>
              <a:off x="1771" y="1513"/>
              <a:ext cx="87" cy="0"/>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04" name="Line 58"/>
            <p:cNvSpPr>
              <a:spLocks noChangeShapeType="1"/>
            </p:cNvSpPr>
            <p:nvPr/>
          </p:nvSpPr>
          <p:spPr bwMode="auto">
            <a:xfrm>
              <a:off x="1815" y="2684"/>
              <a:ext cx="3091" cy="0"/>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05" name="Line 59"/>
            <p:cNvSpPr>
              <a:spLocks noChangeShapeType="1"/>
            </p:cNvSpPr>
            <p:nvPr/>
          </p:nvSpPr>
          <p:spPr bwMode="auto">
            <a:xfrm flipV="1">
              <a:off x="1815" y="2640"/>
              <a:ext cx="0" cy="89"/>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06" name="Line 60"/>
            <p:cNvSpPr>
              <a:spLocks noChangeShapeType="1"/>
            </p:cNvSpPr>
            <p:nvPr/>
          </p:nvSpPr>
          <p:spPr bwMode="auto">
            <a:xfrm flipV="1">
              <a:off x="2428" y="2640"/>
              <a:ext cx="0" cy="89"/>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07" name="Line 61"/>
            <p:cNvSpPr>
              <a:spLocks noChangeShapeType="1"/>
            </p:cNvSpPr>
            <p:nvPr/>
          </p:nvSpPr>
          <p:spPr bwMode="auto">
            <a:xfrm flipV="1">
              <a:off x="3054" y="2640"/>
              <a:ext cx="0" cy="89"/>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08" name="Line 62"/>
            <p:cNvSpPr>
              <a:spLocks noChangeShapeType="1"/>
            </p:cNvSpPr>
            <p:nvPr/>
          </p:nvSpPr>
          <p:spPr bwMode="auto">
            <a:xfrm flipV="1">
              <a:off x="3666" y="2640"/>
              <a:ext cx="0" cy="89"/>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09" name="Line 63"/>
            <p:cNvSpPr>
              <a:spLocks noChangeShapeType="1"/>
            </p:cNvSpPr>
            <p:nvPr/>
          </p:nvSpPr>
          <p:spPr bwMode="auto">
            <a:xfrm flipV="1">
              <a:off x="4294" y="2640"/>
              <a:ext cx="0" cy="89"/>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10" name="Line 64"/>
            <p:cNvSpPr>
              <a:spLocks noChangeShapeType="1"/>
            </p:cNvSpPr>
            <p:nvPr/>
          </p:nvSpPr>
          <p:spPr bwMode="auto">
            <a:xfrm flipV="1">
              <a:off x="4906" y="2640"/>
              <a:ext cx="0" cy="89"/>
            </a:xfrm>
            <a:prstGeom prst="line">
              <a:avLst/>
            </a:prstGeom>
            <a:noFill/>
            <a:ln w="127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11" name="Freeform 65"/>
            <p:cNvSpPr>
              <a:spLocks/>
            </p:cNvSpPr>
            <p:nvPr/>
          </p:nvSpPr>
          <p:spPr bwMode="auto">
            <a:xfrm>
              <a:off x="1815" y="1706"/>
              <a:ext cx="118" cy="401"/>
            </a:xfrm>
            <a:custGeom>
              <a:avLst/>
              <a:gdLst>
                <a:gd name="T0" fmla="*/ 0 w 105"/>
                <a:gd name="T1" fmla="*/ 0 h 401"/>
                <a:gd name="T2" fmla="*/ 33 w 105"/>
                <a:gd name="T3" fmla="*/ 104 h 401"/>
                <a:gd name="T4" fmla="*/ 65 w 105"/>
                <a:gd name="T5" fmla="*/ 222 h 401"/>
                <a:gd name="T6" fmla="*/ 99 w 105"/>
                <a:gd name="T7" fmla="*/ 326 h 401"/>
                <a:gd name="T8" fmla="*/ 131 w 105"/>
                <a:gd name="T9" fmla="*/ 400 h 4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5" h="401">
                  <a:moveTo>
                    <a:pt x="0" y="0"/>
                  </a:moveTo>
                  <a:lnTo>
                    <a:pt x="26" y="104"/>
                  </a:lnTo>
                  <a:lnTo>
                    <a:pt x="52" y="222"/>
                  </a:lnTo>
                  <a:lnTo>
                    <a:pt x="78" y="326"/>
                  </a:lnTo>
                  <a:lnTo>
                    <a:pt x="104" y="400"/>
                  </a:lnTo>
                </a:path>
              </a:pathLst>
            </a:custGeom>
            <a:noFill/>
            <a:ln w="254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12" name="Freeform 66"/>
            <p:cNvSpPr>
              <a:spLocks/>
            </p:cNvSpPr>
            <p:nvPr/>
          </p:nvSpPr>
          <p:spPr bwMode="auto">
            <a:xfrm>
              <a:off x="1932" y="2106"/>
              <a:ext cx="103" cy="105"/>
            </a:xfrm>
            <a:custGeom>
              <a:avLst/>
              <a:gdLst>
                <a:gd name="T0" fmla="*/ 0 w 92"/>
                <a:gd name="T1" fmla="*/ 0 h 105"/>
                <a:gd name="T2" fmla="*/ 32 w 92"/>
                <a:gd name="T3" fmla="*/ 45 h 105"/>
                <a:gd name="T4" fmla="*/ 49 w 92"/>
                <a:gd name="T5" fmla="*/ 59 h 105"/>
                <a:gd name="T6" fmla="*/ 114 w 92"/>
                <a:gd name="T7" fmla="*/ 104 h 10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2" h="105">
                  <a:moveTo>
                    <a:pt x="0" y="0"/>
                  </a:moveTo>
                  <a:lnTo>
                    <a:pt x="26" y="45"/>
                  </a:lnTo>
                  <a:lnTo>
                    <a:pt x="39" y="59"/>
                  </a:lnTo>
                  <a:lnTo>
                    <a:pt x="91" y="104"/>
                  </a:lnTo>
                </a:path>
              </a:pathLst>
            </a:custGeom>
            <a:noFill/>
            <a:ln w="254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13" name="Freeform 67"/>
            <p:cNvSpPr>
              <a:spLocks/>
            </p:cNvSpPr>
            <p:nvPr/>
          </p:nvSpPr>
          <p:spPr bwMode="auto">
            <a:xfrm>
              <a:off x="2034" y="2210"/>
              <a:ext cx="117" cy="134"/>
            </a:xfrm>
            <a:custGeom>
              <a:avLst/>
              <a:gdLst>
                <a:gd name="T0" fmla="*/ 0 w 104"/>
                <a:gd name="T1" fmla="*/ 0 h 134"/>
                <a:gd name="T2" fmla="*/ 32 w 104"/>
                <a:gd name="T3" fmla="*/ 30 h 134"/>
                <a:gd name="T4" fmla="*/ 64 w 104"/>
                <a:gd name="T5" fmla="*/ 74 h 134"/>
                <a:gd name="T6" fmla="*/ 98 w 104"/>
                <a:gd name="T7" fmla="*/ 104 h 134"/>
                <a:gd name="T8" fmla="*/ 131 w 104"/>
                <a:gd name="T9" fmla="*/ 133 h 1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4" h="134">
                  <a:moveTo>
                    <a:pt x="0" y="0"/>
                  </a:moveTo>
                  <a:lnTo>
                    <a:pt x="25" y="30"/>
                  </a:lnTo>
                  <a:lnTo>
                    <a:pt x="51" y="74"/>
                  </a:lnTo>
                  <a:lnTo>
                    <a:pt x="77" y="104"/>
                  </a:lnTo>
                  <a:lnTo>
                    <a:pt x="103" y="133"/>
                  </a:lnTo>
                </a:path>
              </a:pathLst>
            </a:custGeom>
            <a:noFill/>
            <a:ln w="254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14" name="Freeform 68"/>
            <p:cNvSpPr>
              <a:spLocks/>
            </p:cNvSpPr>
            <p:nvPr/>
          </p:nvSpPr>
          <p:spPr bwMode="auto">
            <a:xfrm>
              <a:off x="2150" y="2343"/>
              <a:ext cx="118" cy="17"/>
            </a:xfrm>
            <a:custGeom>
              <a:avLst/>
              <a:gdLst>
                <a:gd name="T0" fmla="*/ 0 w 105"/>
                <a:gd name="T1" fmla="*/ 0 h 17"/>
                <a:gd name="T2" fmla="*/ 33 w 105"/>
                <a:gd name="T3" fmla="*/ 16 h 17"/>
                <a:gd name="T4" fmla="*/ 65 w 105"/>
                <a:gd name="T5" fmla="*/ 16 h 17"/>
                <a:gd name="T6" fmla="*/ 131 w 105"/>
                <a:gd name="T7" fmla="*/ 16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5" h="17">
                  <a:moveTo>
                    <a:pt x="0" y="0"/>
                  </a:moveTo>
                  <a:lnTo>
                    <a:pt x="26" y="16"/>
                  </a:lnTo>
                  <a:lnTo>
                    <a:pt x="52" y="16"/>
                  </a:lnTo>
                  <a:lnTo>
                    <a:pt x="104" y="16"/>
                  </a:lnTo>
                </a:path>
              </a:pathLst>
            </a:custGeom>
            <a:noFill/>
            <a:ln w="254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15" name="Line 69"/>
            <p:cNvSpPr>
              <a:spLocks noChangeShapeType="1"/>
            </p:cNvSpPr>
            <p:nvPr/>
          </p:nvSpPr>
          <p:spPr bwMode="auto">
            <a:xfrm>
              <a:off x="2267" y="2358"/>
              <a:ext cx="117" cy="15"/>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16" name="Line 70"/>
            <p:cNvSpPr>
              <a:spLocks noChangeShapeType="1"/>
            </p:cNvSpPr>
            <p:nvPr/>
          </p:nvSpPr>
          <p:spPr bwMode="auto">
            <a:xfrm>
              <a:off x="2384" y="2373"/>
              <a:ext cx="101" cy="0"/>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17" name="Line 71"/>
            <p:cNvSpPr>
              <a:spLocks noChangeShapeType="1"/>
            </p:cNvSpPr>
            <p:nvPr/>
          </p:nvSpPr>
          <p:spPr bwMode="auto">
            <a:xfrm>
              <a:off x="2485" y="2373"/>
              <a:ext cx="117" cy="0"/>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18" name="Freeform 72"/>
            <p:cNvSpPr>
              <a:spLocks/>
            </p:cNvSpPr>
            <p:nvPr/>
          </p:nvSpPr>
          <p:spPr bwMode="auto">
            <a:xfrm>
              <a:off x="2602" y="2373"/>
              <a:ext cx="118" cy="17"/>
            </a:xfrm>
            <a:custGeom>
              <a:avLst/>
              <a:gdLst>
                <a:gd name="T0" fmla="*/ 0 w 105"/>
                <a:gd name="T1" fmla="*/ 0 h 17"/>
                <a:gd name="T2" fmla="*/ 65 w 105"/>
                <a:gd name="T3" fmla="*/ 0 h 17"/>
                <a:gd name="T4" fmla="*/ 131 w 105"/>
                <a:gd name="T5" fmla="*/ 16 h 17"/>
                <a:gd name="T6" fmla="*/ 0 60000 65536"/>
                <a:gd name="T7" fmla="*/ 0 60000 65536"/>
                <a:gd name="T8" fmla="*/ 0 60000 65536"/>
              </a:gdLst>
              <a:ahLst/>
              <a:cxnLst>
                <a:cxn ang="T6">
                  <a:pos x="T0" y="T1"/>
                </a:cxn>
                <a:cxn ang="T7">
                  <a:pos x="T2" y="T3"/>
                </a:cxn>
                <a:cxn ang="T8">
                  <a:pos x="T4" y="T5"/>
                </a:cxn>
              </a:cxnLst>
              <a:rect l="0" t="0" r="r" b="b"/>
              <a:pathLst>
                <a:path w="105" h="17">
                  <a:moveTo>
                    <a:pt x="0" y="0"/>
                  </a:moveTo>
                  <a:lnTo>
                    <a:pt x="52" y="0"/>
                  </a:lnTo>
                  <a:lnTo>
                    <a:pt x="104" y="16"/>
                  </a:lnTo>
                </a:path>
              </a:pathLst>
            </a:custGeom>
            <a:noFill/>
            <a:ln w="254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19" name="Line 73"/>
            <p:cNvSpPr>
              <a:spLocks noChangeShapeType="1"/>
            </p:cNvSpPr>
            <p:nvPr/>
          </p:nvSpPr>
          <p:spPr bwMode="auto">
            <a:xfrm>
              <a:off x="2719" y="2388"/>
              <a:ext cx="116" cy="0"/>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20" name="Line 74"/>
            <p:cNvSpPr>
              <a:spLocks noChangeShapeType="1"/>
            </p:cNvSpPr>
            <p:nvPr/>
          </p:nvSpPr>
          <p:spPr bwMode="auto">
            <a:xfrm>
              <a:off x="2835" y="2388"/>
              <a:ext cx="102" cy="0"/>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21" name="Line 75"/>
            <p:cNvSpPr>
              <a:spLocks noChangeShapeType="1"/>
            </p:cNvSpPr>
            <p:nvPr/>
          </p:nvSpPr>
          <p:spPr bwMode="auto">
            <a:xfrm>
              <a:off x="2937" y="2388"/>
              <a:ext cx="160" cy="12"/>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22" name="Line 76"/>
            <p:cNvSpPr>
              <a:spLocks noChangeShapeType="1"/>
            </p:cNvSpPr>
            <p:nvPr/>
          </p:nvSpPr>
          <p:spPr bwMode="auto">
            <a:xfrm>
              <a:off x="3054" y="2403"/>
              <a:ext cx="117" cy="14"/>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23" name="Line 77"/>
            <p:cNvSpPr>
              <a:spLocks noChangeShapeType="1"/>
            </p:cNvSpPr>
            <p:nvPr/>
          </p:nvSpPr>
          <p:spPr bwMode="auto">
            <a:xfrm>
              <a:off x="3171" y="2417"/>
              <a:ext cx="116" cy="0"/>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24" name="Line 78"/>
            <p:cNvSpPr>
              <a:spLocks noChangeShapeType="1"/>
            </p:cNvSpPr>
            <p:nvPr/>
          </p:nvSpPr>
          <p:spPr bwMode="auto">
            <a:xfrm>
              <a:off x="3287" y="2417"/>
              <a:ext cx="103" cy="15"/>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25" name="Line 79"/>
            <p:cNvSpPr>
              <a:spLocks noChangeShapeType="1"/>
            </p:cNvSpPr>
            <p:nvPr/>
          </p:nvSpPr>
          <p:spPr bwMode="auto">
            <a:xfrm>
              <a:off x="3390" y="2432"/>
              <a:ext cx="117" cy="15"/>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26" name="Line 80"/>
            <p:cNvSpPr>
              <a:spLocks noChangeShapeType="1"/>
            </p:cNvSpPr>
            <p:nvPr/>
          </p:nvSpPr>
          <p:spPr bwMode="auto">
            <a:xfrm>
              <a:off x="3507" y="2447"/>
              <a:ext cx="115" cy="0"/>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27" name="Freeform 81"/>
            <p:cNvSpPr>
              <a:spLocks/>
            </p:cNvSpPr>
            <p:nvPr/>
          </p:nvSpPr>
          <p:spPr bwMode="auto">
            <a:xfrm>
              <a:off x="3622" y="2447"/>
              <a:ext cx="119" cy="1"/>
            </a:xfrm>
            <a:custGeom>
              <a:avLst/>
              <a:gdLst>
                <a:gd name="T0" fmla="*/ 0 w 105"/>
                <a:gd name="T1" fmla="*/ 0 h 1"/>
                <a:gd name="T2" fmla="*/ 67 w 105"/>
                <a:gd name="T3" fmla="*/ 0 h 1"/>
                <a:gd name="T4" fmla="*/ 134 w 105"/>
                <a:gd name="T5" fmla="*/ 0 h 1"/>
                <a:gd name="T6" fmla="*/ 0 60000 65536"/>
                <a:gd name="T7" fmla="*/ 0 60000 65536"/>
                <a:gd name="T8" fmla="*/ 0 60000 65536"/>
              </a:gdLst>
              <a:ahLst/>
              <a:cxnLst>
                <a:cxn ang="T6">
                  <a:pos x="T0" y="T1"/>
                </a:cxn>
                <a:cxn ang="T7">
                  <a:pos x="T2" y="T3"/>
                </a:cxn>
                <a:cxn ang="T8">
                  <a:pos x="T4" y="T5"/>
                </a:cxn>
              </a:cxnLst>
              <a:rect l="0" t="0" r="r" b="b"/>
              <a:pathLst>
                <a:path w="105" h="1">
                  <a:moveTo>
                    <a:pt x="0" y="0"/>
                  </a:moveTo>
                  <a:lnTo>
                    <a:pt x="52" y="0"/>
                  </a:lnTo>
                  <a:lnTo>
                    <a:pt x="104" y="0"/>
                  </a:lnTo>
                </a:path>
              </a:pathLst>
            </a:custGeom>
            <a:noFill/>
            <a:ln w="254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28" name="Freeform 82"/>
            <p:cNvSpPr>
              <a:spLocks/>
            </p:cNvSpPr>
            <p:nvPr/>
          </p:nvSpPr>
          <p:spPr bwMode="auto">
            <a:xfrm>
              <a:off x="3739" y="2447"/>
              <a:ext cx="104" cy="45"/>
            </a:xfrm>
            <a:custGeom>
              <a:avLst/>
              <a:gdLst>
                <a:gd name="T0" fmla="*/ 0 w 92"/>
                <a:gd name="T1" fmla="*/ 0 h 45"/>
                <a:gd name="T2" fmla="*/ 50 w 92"/>
                <a:gd name="T3" fmla="*/ 15 h 45"/>
                <a:gd name="T4" fmla="*/ 116 w 92"/>
                <a:gd name="T5" fmla="*/ 44 h 45"/>
                <a:gd name="T6" fmla="*/ 0 60000 65536"/>
                <a:gd name="T7" fmla="*/ 0 60000 65536"/>
                <a:gd name="T8" fmla="*/ 0 60000 65536"/>
              </a:gdLst>
              <a:ahLst/>
              <a:cxnLst>
                <a:cxn ang="T6">
                  <a:pos x="T0" y="T1"/>
                </a:cxn>
                <a:cxn ang="T7">
                  <a:pos x="T2" y="T3"/>
                </a:cxn>
                <a:cxn ang="T8">
                  <a:pos x="T4" y="T5"/>
                </a:cxn>
              </a:cxnLst>
              <a:rect l="0" t="0" r="r" b="b"/>
              <a:pathLst>
                <a:path w="92" h="45">
                  <a:moveTo>
                    <a:pt x="0" y="0"/>
                  </a:moveTo>
                  <a:lnTo>
                    <a:pt x="39" y="15"/>
                  </a:lnTo>
                  <a:lnTo>
                    <a:pt x="91" y="44"/>
                  </a:lnTo>
                </a:path>
              </a:pathLst>
            </a:custGeom>
            <a:noFill/>
            <a:ln w="254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29" name="Line 83"/>
            <p:cNvSpPr>
              <a:spLocks noChangeShapeType="1"/>
            </p:cNvSpPr>
            <p:nvPr/>
          </p:nvSpPr>
          <p:spPr bwMode="auto">
            <a:xfrm>
              <a:off x="3842" y="2491"/>
              <a:ext cx="117" cy="30"/>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30" name="Line 84"/>
            <p:cNvSpPr>
              <a:spLocks noChangeShapeType="1"/>
            </p:cNvSpPr>
            <p:nvPr/>
          </p:nvSpPr>
          <p:spPr bwMode="auto">
            <a:xfrm>
              <a:off x="3959" y="2521"/>
              <a:ext cx="116" cy="15"/>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31" name="Line 85"/>
            <p:cNvSpPr>
              <a:spLocks noChangeShapeType="1"/>
            </p:cNvSpPr>
            <p:nvPr/>
          </p:nvSpPr>
          <p:spPr bwMode="auto">
            <a:xfrm>
              <a:off x="4075" y="2536"/>
              <a:ext cx="102" cy="15"/>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32" name="Line 86"/>
            <p:cNvSpPr>
              <a:spLocks noChangeShapeType="1"/>
            </p:cNvSpPr>
            <p:nvPr/>
          </p:nvSpPr>
          <p:spPr bwMode="auto">
            <a:xfrm>
              <a:off x="4177" y="2551"/>
              <a:ext cx="117" cy="0"/>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33" name="Freeform 87"/>
            <p:cNvSpPr>
              <a:spLocks/>
            </p:cNvSpPr>
            <p:nvPr/>
          </p:nvSpPr>
          <p:spPr bwMode="auto">
            <a:xfrm>
              <a:off x="4294" y="2551"/>
              <a:ext cx="117" cy="17"/>
            </a:xfrm>
            <a:custGeom>
              <a:avLst/>
              <a:gdLst>
                <a:gd name="T0" fmla="*/ 0 w 104"/>
                <a:gd name="T1" fmla="*/ 0 h 17"/>
                <a:gd name="T2" fmla="*/ 64 w 104"/>
                <a:gd name="T3" fmla="*/ 0 h 17"/>
                <a:gd name="T4" fmla="*/ 131 w 104"/>
                <a:gd name="T5" fmla="*/ 16 h 17"/>
                <a:gd name="T6" fmla="*/ 0 60000 65536"/>
                <a:gd name="T7" fmla="*/ 0 60000 65536"/>
                <a:gd name="T8" fmla="*/ 0 60000 65536"/>
              </a:gdLst>
              <a:ahLst/>
              <a:cxnLst>
                <a:cxn ang="T6">
                  <a:pos x="T0" y="T1"/>
                </a:cxn>
                <a:cxn ang="T7">
                  <a:pos x="T2" y="T3"/>
                </a:cxn>
                <a:cxn ang="T8">
                  <a:pos x="T4" y="T5"/>
                </a:cxn>
              </a:cxnLst>
              <a:rect l="0" t="0" r="r" b="b"/>
              <a:pathLst>
                <a:path w="104" h="17">
                  <a:moveTo>
                    <a:pt x="0" y="0"/>
                  </a:moveTo>
                  <a:lnTo>
                    <a:pt x="51" y="0"/>
                  </a:lnTo>
                  <a:lnTo>
                    <a:pt x="103" y="16"/>
                  </a:lnTo>
                </a:path>
              </a:pathLst>
            </a:custGeom>
            <a:noFill/>
            <a:ln w="25400" cap="rnd" cmpd="sng">
              <a:solidFill>
                <a:srgbClr val="E0BD3E"/>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dirty="0"/>
            </a:p>
          </p:txBody>
        </p:sp>
        <p:sp>
          <p:nvSpPr>
            <p:cNvPr id="16434" name="Line 88"/>
            <p:cNvSpPr>
              <a:spLocks noChangeShapeType="1"/>
            </p:cNvSpPr>
            <p:nvPr/>
          </p:nvSpPr>
          <p:spPr bwMode="auto">
            <a:xfrm>
              <a:off x="4410" y="2566"/>
              <a:ext cx="117" cy="0"/>
            </a:xfrm>
            <a:prstGeom prst="line">
              <a:avLst/>
            </a:prstGeom>
            <a:noFill/>
            <a:ln w="25400">
              <a:solidFill>
                <a:srgbClr val="E0BD3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dirty="0"/>
            </a:p>
          </p:txBody>
        </p:sp>
        <p:sp>
          <p:nvSpPr>
            <p:cNvPr id="16435" name="Rectangle 89"/>
            <p:cNvSpPr>
              <a:spLocks noChangeArrowheads="1"/>
            </p:cNvSpPr>
            <p:nvPr/>
          </p:nvSpPr>
          <p:spPr bwMode="auto">
            <a:xfrm>
              <a:off x="1548" y="2553"/>
              <a:ext cx="164" cy="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BD3E"/>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b="0" baseline="0" dirty="0">
                  <a:solidFill>
                    <a:srgbClr val="E0BD3E"/>
                  </a:solidFill>
                </a:rPr>
                <a:t>0</a:t>
              </a:r>
            </a:p>
          </p:txBody>
        </p:sp>
        <p:sp>
          <p:nvSpPr>
            <p:cNvPr id="16436" name="Rectangle 90"/>
            <p:cNvSpPr>
              <a:spLocks noChangeArrowheads="1"/>
            </p:cNvSpPr>
            <p:nvPr/>
          </p:nvSpPr>
          <p:spPr bwMode="auto">
            <a:xfrm>
              <a:off x="1284" y="2168"/>
              <a:ext cx="377" cy="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b="0" baseline="0" dirty="0">
                  <a:solidFill>
                    <a:srgbClr val="E0BD3E"/>
                  </a:solidFill>
                </a:rPr>
                <a:t>1000</a:t>
              </a:r>
            </a:p>
          </p:txBody>
        </p:sp>
        <p:sp>
          <p:nvSpPr>
            <p:cNvPr id="16437" name="Rectangle 91"/>
            <p:cNvSpPr>
              <a:spLocks noChangeArrowheads="1"/>
            </p:cNvSpPr>
            <p:nvPr/>
          </p:nvSpPr>
          <p:spPr bwMode="auto">
            <a:xfrm>
              <a:off x="1284" y="1768"/>
              <a:ext cx="377" cy="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b="0" baseline="0" dirty="0">
                  <a:solidFill>
                    <a:srgbClr val="E0BD3E"/>
                  </a:solidFill>
                </a:rPr>
                <a:t>2000</a:t>
              </a:r>
            </a:p>
          </p:txBody>
        </p:sp>
        <p:sp>
          <p:nvSpPr>
            <p:cNvPr id="16438" name="Rectangle 92"/>
            <p:cNvSpPr>
              <a:spLocks noChangeArrowheads="1"/>
            </p:cNvSpPr>
            <p:nvPr/>
          </p:nvSpPr>
          <p:spPr bwMode="auto">
            <a:xfrm>
              <a:off x="1284" y="1383"/>
              <a:ext cx="377" cy="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b="0" baseline="0" dirty="0">
                  <a:solidFill>
                    <a:srgbClr val="E0BD3E"/>
                  </a:solidFill>
                </a:rPr>
                <a:t>3000</a:t>
              </a:r>
            </a:p>
          </p:txBody>
        </p:sp>
        <p:sp>
          <p:nvSpPr>
            <p:cNvPr id="16439" name="Rectangle 93"/>
            <p:cNvSpPr>
              <a:spLocks noChangeArrowheads="1"/>
            </p:cNvSpPr>
            <p:nvPr/>
          </p:nvSpPr>
          <p:spPr bwMode="auto">
            <a:xfrm>
              <a:off x="1710" y="2791"/>
              <a:ext cx="164" cy="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BD3E"/>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b="0" baseline="0" dirty="0">
                  <a:solidFill>
                    <a:srgbClr val="E0BD3E"/>
                  </a:solidFill>
                </a:rPr>
                <a:t>0</a:t>
              </a:r>
            </a:p>
          </p:txBody>
        </p:sp>
        <p:sp>
          <p:nvSpPr>
            <p:cNvPr id="16440" name="Rectangle 94"/>
            <p:cNvSpPr>
              <a:spLocks noChangeArrowheads="1"/>
            </p:cNvSpPr>
            <p:nvPr/>
          </p:nvSpPr>
          <p:spPr bwMode="auto">
            <a:xfrm>
              <a:off x="2188" y="2791"/>
              <a:ext cx="377" cy="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BD3E"/>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b="0" baseline="0" dirty="0">
                  <a:solidFill>
                    <a:srgbClr val="E0BD3E"/>
                  </a:solidFill>
                </a:rPr>
                <a:t>2000</a:t>
              </a:r>
            </a:p>
          </p:txBody>
        </p:sp>
        <p:sp>
          <p:nvSpPr>
            <p:cNvPr id="16441" name="Rectangle 95"/>
            <p:cNvSpPr>
              <a:spLocks noChangeArrowheads="1"/>
            </p:cNvSpPr>
            <p:nvPr/>
          </p:nvSpPr>
          <p:spPr bwMode="auto">
            <a:xfrm>
              <a:off x="2814" y="2791"/>
              <a:ext cx="377" cy="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BD3E"/>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b="0" baseline="0" dirty="0">
                  <a:solidFill>
                    <a:srgbClr val="E0BD3E"/>
                  </a:solidFill>
                </a:rPr>
                <a:t>4000</a:t>
              </a:r>
            </a:p>
          </p:txBody>
        </p:sp>
        <p:sp>
          <p:nvSpPr>
            <p:cNvPr id="16442" name="Rectangle 96"/>
            <p:cNvSpPr>
              <a:spLocks noChangeArrowheads="1"/>
            </p:cNvSpPr>
            <p:nvPr/>
          </p:nvSpPr>
          <p:spPr bwMode="auto">
            <a:xfrm>
              <a:off x="3429" y="2791"/>
              <a:ext cx="377" cy="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BD3E"/>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b="0" baseline="0" dirty="0">
                  <a:solidFill>
                    <a:srgbClr val="E0BD3E"/>
                  </a:solidFill>
                </a:rPr>
                <a:t>6000</a:t>
              </a:r>
            </a:p>
          </p:txBody>
        </p:sp>
        <p:sp>
          <p:nvSpPr>
            <p:cNvPr id="16443" name="Rectangle 97"/>
            <p:cNvSpPr>
              <a:spLocks noChangeArrowheads="1"/>
            </p:cNvSpPr>
            <p:nvPr/>
          </p:nvSpPr>
          <p:spPr bwMode="auto">
            <a:xfrm>
              <a:off x="4053" y="2791"/>
              <a:ext cx="377" cy="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BD3E"/>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b="0" baseline="0" dirty="0">
                  <a:solidFill>
                    <a:srgbClr val="E0BD3E"/>
                  </a:solidFill>
                </a:rPr>
                <a:t>8000</a:t>
              </a:r>
            </a:p>
          </p:txBody>
        </p:sp>
        <p:sp>
          <p:nvSpPr>
            <p:cNvPr id="16444" name="Rectangle 98"/>
            <p:cNvSpPr>
              <a:spLocks noChangeArrowheads="1"/>
            </p:cNvSpPr>
            <p:nvPr/>
          </p:nvSpPr>
          <p:spPr bwMode="auto">
            <a:xfrm>
              <a:off x="4623" y="2791"/>
              <a:ext cx="448" cy="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0BD3E"/>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en-US" altLang="bg-BG" sz="2000" b="0" baseline="0" dirty="0">
                  <a:solidFill>
                    <a:srgbClr val="E0BD3E"/>
                  </a:solidFill>
                </a:rPr>
                <a:t>10000</a:t>
              </a:r>
            </a:p>
          </p:txBody>
        </p:sp>
        <p:sp>
          <p:nvSpPr>
            <p:cNvPr id="16445" name="Rectangle 99"/>
            <p:cNvSpPr>
              <a:spLocks noChangeArrowheads="1"/>
            </p:cNvSpPr>
            <p:nvPr/>
          </p:nvSpPr>
          <p:spPr bwMode="auto">
            <a:xfrm>
              <a:off x="2919" y="3148"/>
              <a:ext cx="1020"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000" baseline="0" dirty="0">
                  <a:solidFill>
                    <a:srgbClr val="E2DE3C"/>
                  </a:solidFill>
                </a:rPr>
                <a:t>Време, часове</a:t>
              </a:r>
              <a:endParaRPr lang="en-US" altLang="bg-BG" sz="2000" baseline="0" dirty="0">
                <a:solidFill>
                  <a:srgbClr val="E2DE3C"/>
                </a:solidFill>
              </a:endParaRPr>
            </a:p>
          </p:txBody>
        </p:sp>
        <p:sp>
          <p:nvSpPr>
            <p:cNvPr id="16446" name="Rectangle 100"/>
            <p:cNvSpPr>
              <a:spLocks noChangeArrowheads="1"/>
            </p:cNvSpPr>
            <p:nvPr/>
          </p:nvSpPr>
          <p:spPr bwMode="auto">
            <a:xfrm rot="-5400000">
              <a:off x="820" y="2041"/>
              <a:ext cx="673" cy="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2000" baseline="0" dirty="0">
                  <a:solidFill>
                    <a:srgbClr val="E2DE3C"/>
                  </a:solidFill>
                </a:rPr>
                <a:t>Дебит,м3/ч</a:t>
              </a:r>
              <a:endParaRPr lang="en-US" altLang="bg-BG" sz="2000" baseline="0" dirty="0">
                <a:solidFill>
                  <a:srgbClr val="E2DE3C"/>
                </a:solidFill>
              </a:endParaRPr>
            </a:p>
          </p:txBody>
        </p:sp>
      </p:grpSp>
      <p:sp>
        <p:nvSpPr>
          <p:cNvPr id="16388" name="Rectangle 102"/>
          <p:cNvSpPr>
            <a:spLocks noChangeArrowheads="1"/>
          </p:cNvSpPr>
          <p:nvPr/>
        </p:nvSpPr>
        <p:spPr bwMode="auto">
          <a:xfrm>
            <a:off x="381000" y="609600"/>
            <a:ext cx="940435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a:spcBef>
                <a:spcPct val="20000"/>
              </a:spcBef>
              <a:buSzPct val="100000"/>
              <a:buChar char="•"/>
              <a:defRPr sz="2400" b="1">
                <a:solidFill>
                  <a:srgbClr val="EEDA1C"/>
                </a:solidFill>
                <a:latin typeface="Arial" panose="020B0604020202020204" pitchFamily="34" charset="0"/>
              </a:defRPr>
            </a:lvl1pPr>
            <a:lvl2pPr marL="742950" indent="-285750">
              <a:spcBef>
                <a:spcPct val="20000"/>
              </a:spcBef>
              <a:buSzPct val="100000"/>
              <a:buChar char="–"/>
              <a:defRPr sz="2400" b="1">
                <a:solidFill>
                  <a:srgbClr val="EEDA1C"/>
                </a:solidFill>
                <a:latin typeface="Arial" panose="020B0604020202020204" pitchFamily="34" charset="0"/>
              </a:defRPr>
            </a:lvl2pPr>
            <a:lvl3pPr marL="1143000" indent="-228600">
              <a:spcBef>
                <a:spcPct val="20000"/>
              </a:spcBef>
              <a:buSzPct val="100000"/>
              <a:buChar char="•"/>
              <a:defRPr sz="2400" b="1">
                <a:solidFill>
                  <a:srgbClr val="EEDA1C"/>
                </a:solidFill>
                <a:latin typeface="Arial" panose="020B0604020202020204" pitchFamily="34" charset="0"/>
              </a:defRPr>
            </a:lvl3pPr>
            <a:lvl4pPr marL="1600200" indent="-228600">
              <a:spcBef>
                <a:spcPct val="20000"/>
              </a:spcBef>
              <a:buSzPct val="100000"/>
              <a:buChar char="–"/>
              <a:defRPr sz="2400" b="1">
                <a:solidFill>
                  <a:srgbClr val="EEDA1C"/>
                </a:solidFill>
                <a:latin typeface="Arial" panose="020B0604020202020204" pitchFamily="34" charset="0"/>
              </a:defRPr>
            </a:lvl4pPr>
            <a:lvl5pPr marL="2057400" indent="-228600">
              <a:spcBef>
                <a:spcPct val="20000"/>
              </a:spcBef>
              <a:buSzPct val="100000"/>
              <a:buChar char="»"/>
              <a:defRPr sz="2400" b="1">
                <a:solidFill>
                  <a:srgbClr val="EEDA1C"/>
                </a:solidFill>
                <a:latin typeface="Arial" panose="020B0604020202020204" pitchFamily="34" charset="0"/>
              </a:defRPr>
            </a:lvl5pPr>
            <a:lvl6pPr marL="25146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6pPr>
            <a:lvl7pPr marL="29718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7pPr>
            <a:lvl8pPr marL="34290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8pPr>
            <a:lvl9pPr marL="3886200" indent="-228600" eaLnBrk="0" fontAlgn="base" hangingPunct="0">
              <a:spcBef>
                <a:spcPct val="20000"/>
              </a:spcBef>
              <a:spcAft>
                <a:spcPct val="0"/>
              </a:spcAft>
              <a:buSzPct val="100000"/>
              <a:buChar char="»"/>
              <a:defRPr sz="2400" b="1">
                <a:solidFill>
                  <a:srgbClr val="EEDA1C"/>
                </a:solidFill>
                <a:latin typeface="Arial" panose="020B0604020202020204" pitchFamily="34" charset="0"/>
              </a:defRPr>
            </a:lvl9pPr>
          </a:lstStyle>
          <a:p>
            <a:pPr>
              <a:spcBef>
                <a:spcPct val="0"/>
              </a:spcBef>
              <a:buSzTx/>
              <a:buFontTx/>
              <a:buNone/>
            </a:pPr>
            <a:r>
              <a:rPr lang="bg-BG" altLang="bg-BG" sz="4400" baseline="0" dirty="0">
                <a:solidFill>
                  <a:srgbClr val="E2DE3C"/>
                </a:solidFill>
                <a:latin typeface="Times New Roman" panose="02020603050405020304" pitchFamily="18" charset="0"/>
              </a:rPr>
              <a:t>Дебит на системата в годишен план</a:t>
            </a:r>
            <a:r>
              <a:rPr lang="en-US" altLang="bg-BG" sz="4400" baseline="0" dirty="0">
                <a:solidFill>
                  <a:srgbClr val="E2DE3C"/>
                </a:solidFill>
                <a:latin typeface="Times New Roman" panose="02020603050405020304" pitchFamily="18" charset="0"/>
              </a:rPr>
              <a:t> </a:t>
            </a:r>
          </a:p>
        </p:txBody>
      </p:sp>
    </p:spTree>
  </p:cSld>
  <p:clrMapOvr>
    <a:masterClrMapping/>
  </p:clrMapOvr>
  <p:transition>
    <p:strips dir="rd"/>
  </p:transition>
</p:sld>
</file>

<file path=ppt/theme/theme1.xml><?xml version="1.0" encoding="utf-8"?>
<a:theme xmlns:a="http://schemas.openxmlformats.org/drawingml/2006/main" name="Blank Presentation">
  <a:themeElements>
    <a:clrScheme name="">
      <a:dk1>
        <a:srgbClr val="000000"/>
      </a:dk1>
      <a:lt1>
        <a:srgbClr val="0B3AD1"/>
      </a:lt1>
      <a:dk2>
        <a:srgbClr val="000000"/>
      </a:dk2>
      <a:lt2>
        <a:srgbClr val="808080"/>
      </a:lt2>
      <a:accent1>
        <a:srgbClr val="00CC99"/>
      </a:accent1>
      <a:accent2>
        <a:srgbClr val="3333CC"/>
      </a:accent2>
      <a:accent3>
        <a:srgbClr val="AAAEE5"/>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18000" smtClean="0">
            <a:ln>
              <a:noFill/>
            </a:ln>
            <a:solidFill>
              <a:srgbClr val="EEDA1C"/>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18000" smtClean="0">
            <a:ln>
              <a:noFill/>
            </a:ln>
            <a:solidFill>
              <a:srgbClr val="EEDA1C"/>
            </a:solidFill>
            <a:effectLst/>
            <a:latin typeface="Arial" pitchFamily="34" charset="0"/>
          </a:defRPr>
        </a:defPPr>
      </a:lstStyle>
    </a:lnDef>
  </a:objectDefaults>
  <a:extraClrSchemeLst>
    <a:extraClrScheme>
      <a:clrScheme name="Blank Presentat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4</TotalTime>
  <Words>1741</Words>
  <Application>Microsoft Office PowerPoint</Application>
  <PresentationFormat>Диапозитиви 35 мм</PresentationFormat>
  <Paragraphs>445</Paragraphs>
  <Slides>31</Slides>
  <Notes>20</Notes>
  <HiddenSlides>1</HiddenSlides>
  <MMClips>0</MMClips>
  <ScaleCrop>false</ScaleCrop>
  <HeadingPairs>
    <vt:vector size="6" baseType="variant">
      <vt:variant>
        <vt:lpstr>Използвани шрифтове</vt:lpstr>
      </vt:variant>
      <vt:variant>
        <vt:i4>4</vt:i4>
      </vt:variant>
      <vt:variant>
        <vt:lpstr>Тема</vt:lpstr>
      </vt:variant>
      <vt:variant>
        <vt:i4>1</vt:i4>
      </vt:variant>
      <vt:variant>
        <vt:lpstr>Заглавия на слайдовете</vt:lpstr>
      </vt:variant>
      <vt:variant>
        <vt:i4>31</vt:i4>
      </vt:variant>
    </vt:vector>
  </HeadingPairs>
  <TitlesOfParts>
    <vt:vector size="36" baseType="lpstr">
      <vt:lpstr>Arial</vt:lpstr>
      <vt:lpstr>Times New Roman</vt:lpstr>
      <vt:lpstr>Symbol</vt:lpstr>
      <vt:lpstr>Times</vt:lpstr>
      <vt:lpstr>Blank Presentation</vt:lpstr>
      <vt:lpstr>Оптимизиране на помпените системи</vt:lpstr>
      <vt:lpstr>Какво представлява една помпена система?</vt:lpstr>
      <vt:lpstr>Първо нека да видим общата картина как енергията се преобразува в системата.</vt:lpstr>
      <vt:lpstr>Специфична енергия Es</vt:lpstr>
      <vt:lpstr>Преглед на загубите при различните етапи</vt:lpstr>
      <vt:lpstr>Осъзнаване на крайната цел</vt:lpstr>
      <vt:lpstr>Важно е да се знае крайната цел, която преследваме, за да оптимизираме системата</vt:lpstr>
      <vt:lpstr>Изисквания за проектиране на една система</vt:lpstr>
      <vt:lpstr>Презентация на PowerPoint</vt:lpstr>
      <vt:lpstr>Познания за водоснабдителната система</vt:lpstr>
      <vt:lpstr>Системните криви се състоят от два основни компонента – статично налягане и загуби от триене </vt:lpstr>
      <vt:lpstr>Хидравличен системен фактор</vt:lpstr>
      <vt:lpstr>Кой са източниците на триене в системата?</vt:lpstr>
      <vt:lpstr>Оперативните разходи се влияят както от вида, така и от размера на избраните компоненти</vt:lpstr>
      <vt:lpstr>Годишни разходи от триене за 100 м тръба</vt:lpstr>
      <vt:lpstr>Загубите от триене трябва да се изразят в оперативни разходи</vt:lpstr>
      <vt:lpstr>Влиянието на помпите</vt:lpstr>
      <vt:lpstr>Данните от табелата на помпата се отнасят до една работна точка </vt:lpstr>
      <vt:lpstr>Как да разберем в коя точка от кривата работи нашата помпа?</vt:lpstr>
      <vt:lpstr>На една диаграма са представени кривите на кпд, мощността и напора спрямо дебите на ПА</vt:lpstr>
      <vt:lpstr>Ако използваме тръби с по-голям диаметър ще се промени работната точка</vt:lpstr>
      <vt:lpstr>Презентация на PowerPoint</vt:lpstr>
      <vt:lpstr>Специфична енергия при три различни  помпени системи</vt:lpstr>
      <vt:lpstr>Да обърнем внимание на електрическата част на системата</vt:lpstr>
      <vt:lpstr>Криви с кпд на моторите Зависят от типа и размера на мотора</vt:lpstr>
      <vt:lpstr>Честотен регулатор</vt:lpstr>
      <vt:lpstr>Ефективността на инвертора зависи от работната скорост на задвижването</vt:lpstr>
      <vt:lpstr>Оценка ефективността на системата</vt:lpstr>
      <vt:lpstr>Преоценка на помпената система</vt:lpstr>
      <vt:lpstr>След като системата е въведена в експлоатация е необходимо да се сравнят работните характеристики с теоретичните.</vt:lpstr>
      <vt:lpstr>Обобщение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Nick DiGiaimo</dc:creator>
  <cp:lastModifiedBy>Rumen Yordanov</cp:lastModifiedBy>
  <cp:revision>8802122</cp:revision>
  <cp:lastPrinted>1999-09-13T14:34:05Z</cp:lastPrinted>
  <dcterms:created xsi:type="dcterms:W3CDTF">1997-05-01T18:42:56Z</dcterms:created>
  <dcterms:modified xsi:type="dcterms:W3CDTF">2026-04-17T08:10:58Z</dcterms:modified>
</cp:coreProperties>
</file>