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90929"/>
  </p:normalViewPr>
  <p:slideViewPr>
    <p:cSldViewPr>
      <p:cViewPr>
        <p:scale>
          <a:sx n="97" d="100"/>
          <a:sy n="97" d="100"/>
        </p:scale>
        <p:origin x="-114" y="-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1E256E-D70E-487F-A119-77E2126D77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237C10D-0990-4035-BBA2-74E7507FC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C00FE3-F27A-49E1-99D4-C0D95B6F2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723A9E-9989-42B2-8EB8-1DCC8AD3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E8EDDB-3CA2-4AB2-9207-998B9D3A0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783E1F-9DEB-42F4-B6B3-78DFD4C7A791}" type="slidenum">
              <a:rPr lang="en-GB" altLang="bg-BG"/>
              <a:pPr/>
              <a:t>‹#›</a:t>
            </a:fld>
            <a:endParaRPr lang="en-GB" altLang="bg-BG"/>
          </a:p>
        </p:txBody>
      </p:sp>
    </p:spTree>
    <p:extLst>
      <p:ext uri="{BB962C8B-B14F-4D97-AF65-F5344CB8AC3E}">
        <p14:creationId xmlns:p14="http://schemas.microsoft.com/office/powerpoint/2010/main" val="148018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AEE8B7-6376-4E8C-8021-97EEDA36E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A2D89B4-3E25-4058-A306-78C85E229C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30DE10-163C-401B-BD32-D32ABF507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BAD9E9A-42AE-43A8-8017-B5083496A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2CA650-301A-48D7-9DB5-64FA162DC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37A175-8602-44E9-96E6-4A025D93DE3E}" type="slidenum">
              <a:rPr lang="en-GB" altLang="bg-BG"/>
              <a:pPr/>
              <a:t>‹#›</a:t>
            </a:fld>
            <a:endParaRPr lang="en-GB" altLang="bg-BG"/>
          </a:p>
        </p:txBody>
      </p:sp>
    </p:spTree>
    <p:extLst>
      <p:ext uri="{BB962C8B-B14F-4D97-AF65-F5344CB8AC3E}">
        <p14:creationId xmlns:p14="http://schemas.microsoft.com/office/powerpoint/2010/main" val="348032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46A577D-1E53-4125-AD83-0F94D8569C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1952BBA-4FA9-4CFF-A2E8-C79EF4FA4A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0DC977-B8DE-4C75-B3A9-F716F1155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497342-64FA-4401-BD65-C958EB3D4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3FF368-FAFA-4A61-B043-8129DB213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159D80-5778-4F4D-B39F-7C4075C8102D}" type="slidenum">
              <a:rPr lang="en-GB" altLang="bg-BG"/>
              <a:pPr/>
              <a:t>‹#›</a:t>
            </a:fld>
            <a:endParaRPr lang="en-GB" altLang="bg-BG"/>
          </a:p>
        </p:txBody>
      </p:sp>
    </p:spTree>
    <p:extLst>
      <p:ext uri="{BB962C8B-B14F-4D97-AF65-F5344CB8AC3E}">
        <p14:creationId xmlns:p14="http://schemas.microsoft.com/office/powerpoint/2010/main" val="2708299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5A015B-C04F-4FCF-A904-E0F2C6BDA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ADE80DA-60F9-4F7A-8980-6C173EE523E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Online Image Placeholder 3">
            <a:extLst>
              <a:ext uri="{FF2B5EF4-FFF2-40B4-BE49-F238E27FC236}">
                <a16:creationId xmlns:a16="http://schemas.microsoft.com/office/drawing/2014/main" xmlns="" id="{B641ACD6-A728-4EA2-BAA3-25C26695ED9E}"/>
              </a:ext>
            </a:extLst>
          </p:cNvPr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bg-B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CA15E7-5600-4135-882E-7BAB1DA728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bg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D3BB618-7436-4D08-A51A-ECA46FBBA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bg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BB382D7-EC34-41AB-AB4E-3D90FC03D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415DA7B-8AE0-4BB6-A4AA-08E02EFB4BFB}" type="slidenum">
              <a:rPr lang="en-GB" altLang="bg-BG"/>
              <a:pPr/>
              <a:t>‹#›</a:t>
            </a:fld>
            <a:endParaRPr lang="en-GB" altLang="bg-BG"/>
          </a:p>
        </p:txBody>
      </p:sp>
    </p:spTree>
    <p:extLst>
      <p:ext uri="{BB962C8B-B14F-4D97-AF65-F5344CB8AC3E}">
        <p14:creationId xmlns:p14="http://schemas.microsoft.com/office/powerpoint/2010/main" val="1158998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22301D-C56F-48BA-8F97-503DCA4AF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1399A6-B4F7-4540-8482-E0923F639B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967DD-9ED3-49E6-9C21-1ED03BE65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1349FC-6105-4510-BF48-83A925EC1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D5BCE1-3CE0-4021-9C0E-FAA00E8DE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D08D1F-3F83-4533-AC26-3E72BF977953}" type="slidenum">
              <a:rPr lang="en-GB" altLang="bg-BG"/>
              <a:pPr/>
              <a:t>‹#›</a:t>
            </a:fld>
            <a:endParaRPr lang="en-GB" altLang="bg-BG"/>
          </a:p>
        </p:txBody>
      </p:sp>
    </p:spTree>
    <p:extLst>
      <p:ext uri="{BB962C8B-B14F-4D97-AF65-F5344CB8AC3E}">
        <p14:creationId xmlns:p14="http://schemas.microsoft.com/office/powerpoint/2010/main" val="3070349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46FAD5-0210-433A-9FE0-006CCCA11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D54C622-36C0-41D6-A566-8D5EC0771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4AB4DC-A7E5-4298-BEDE-4F096D79A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C58CD1-BE14-4E24-B400-0469BFA00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CC0FC2-302B-4794-AAAB-9C1398D2C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56CFDA-31C9-4823-B5CC-15CE741B4CE4}" type="slidenum">
              <a:rPr lang="en-GB" altLang="bg-BG"/>
              <a:pPr/>
              <a:t>‹#›</a:t>
            </a:fld>
            <a:endParaRPr lang="en-GB" altLang="bg-BG"/>
          </a:p>
        </p:txBody>
      </p:sp>
    </p:spTree>
    <p:extLst>
      <p:ext uri="{BB962C8B-B14F-4D97-AF65-F5344CB8AC3E}">
        <p14:creationId xmlns:p14="http://schemas.microsoft.com/office/powerpoint/2010/main" val="3079871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8CD756-47B8-48AC-9C26-C22F2AD7C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87A420-AB7E-4824-B201-20F70DE345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03FF42D-1C13-4611-92E7-40DF9B677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25F6273-15BC-4964-B7FF-DE6B98C22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bg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A6FA909-7338-4172-A93F-B861AB35E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bg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F78B49B-EF0A-4ED3-85EE-F5F232697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517E4C-1958-4575-B771-93913E9C9ABF}" type="slidenum">
              <a:rPr lang="en-GB" altLang="bg-BG"/>
              <a:pPr/>
              <a:t>‹#›</a:t>
            </a:fld>
            <a:endParaRPr lang="en-GB" altLang="bg-BG"/>
          </a:p>
        </p:txBody>
      </p:sp>
    </p:spTree>
    <p:extLst>
      <p:ext uri="{BB962C8B-B14F-4D97-AF65-F5344CB8AC3E}">
        <p14:creationId xmlns:p14="http://schemas.microsoft.com/office/powerpoint/2010/main" val="551532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073D70-2948-40FF-82EA-E9640B4FE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FE112FA-38C7-4F4E-8E38-90D81BB15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760073A-27C3-4043-993A-4E8FC9D61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18F310A-1438-4357-86E6-97EE4A8BB3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F4128D5-23AE-4076-BCB6-9C189293C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AE413AF-330B-4D69-BBA5-AE8E53F23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bg-B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A31EBE5-9D13-426A-AA09-65F472CE2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bg-B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1E404B4-2F1F-4A23-AD36-10D11CECE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09F5E-7058-4278-AD1A-2AFF27E333BF}" type="slidenum">
              <a:rPr lang="en-GB" altLang="bg-BG"/>
              <a:pPr/>
              <a:t>‹#›</a:t>
            </a:fld>
            <a:endParaRPr lang="en-GB" altLang="bg-BG"/>
          </a:p>
        </p:txBody>
      </p:sp>
    </p:spTree>
    <p:extLst>
      <p:ext uri="{BB962C8B-B14F-4D97-AF65-F5344CB8AC3E}">
        <p14:creationId xmlns:p14="http://schemas.microsoft.com/office/powerpoint/2010/main" val="3221527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D66E21-5B04-4915-8E55-228E9AD4E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3DA25B1-B398-45E9-AC4B-D894FB6BF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bg-B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EAC2185-3F29-46AB-9F63-DC602C323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bg-B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BF94C7F-FC20-47AD-88B4-E5181F53F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F49F08-003C-4155-B7C7-FFA9B45190EA}" type="slidenum">
              <a:rPr lang="en-GB" altLang="bg-BG"/>
              <a:pPr/>
              <a:t>‹#›</a:t>
            </a:fld>
            <a:endParaRPr lang="en-GB" altLang="bg-BG"/>
          </a:p>
        </p:txBody>
      </p:sp>
    </p:spTree>
    <p:extLst>
      <p:ext uri="{BB962C8B-B14F-4D97-AF65-F5344CB8AC3E}">
        <p14:creationId xmlns:p14="http://schemas.microsoft.com/office/powerpoint/2010/main" val="1131922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1E3EB76-4FCA-405D-9186-E9178C31E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bg-B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3A37CA8-B023-4FFF-9B66-3C6214D0C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bg-B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20B1411-BAB0-4E9F-A0B7-602D6AE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B17F7C-6F4D-4EC4-8F43-629C70FB53EF}" type="slidenum">
              <a:rPr lang="en-GB" altLang="bg-BG"/>
              <a:pPr/>
              <a:t>‹#›</a:t>
            </a:fld>
            <a:endParaRPr lang="en-GB" altLang="bg-BG"/>
          </a:p>
        </p:txBody>
      </p:sp>
    </p:spTree>
    <p:extLst>
      <p:ext uri="{BB962C8B-B14F-4D97-AF65-F5344CB8AC3E}">
        <p14:creationId xmlns:p14="http://schemas.microsoft.com/office/powerpoint/2010/main" val="1546042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E368B8-9C0D-4D34-9178-1B8F563F9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0FFEB8A-AEA4-4E7F-AA9C-53B81C145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EE8CE63-B053-4CFB-9DF3-DE75AAE54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AA83423-ACBC-493F-A8AF-5119587AB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bg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C9E2255-7C41-4BDD-B8BA-ABE6DD9B8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bg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502712-793C-4C2F-B602-EB6FF1F87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8582F9-66E3-409C-9EE8-B5AE024AEFFC}" type="slidenum">
              <a:rPr lang="en-GB" altLang="bg-BG"/>
              <a:pPr/>
              <a:t>‹#›</a:t>
            </a:fld>
            <a:endParaRPr lang="en-GB" altLang="bg-BG"/>
          </a:p>
        </p:txBody>
      </p:sp>
    </p:spTree>
    <p:extLst>
      <p:ext uri="{BB962C8B-B14F-4D97-AF65-F5344CB8AC3E}">
        <p14:creationId xmlns:p14="http://schemas.microsoft.com/office/powerpoint/2010/main" val="428242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155E03-9AFA-4B1E-A839-601C69521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AED3C4F-C7A9-4378-AD59-E436CF321C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66A4E25-7449-4084-8E95-BCED74C10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6C751ED-5188-4219-8C92-1DB6AB976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bg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A48CC9-D55C-4CF1-9D3A-62F595E9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bg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D9C66D6-C79D-4613-8616-881E104F7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C598F-CFF5-4841-9F93-7279B87D352A}" type="slidenum">
              <a:rPr lang="en-GB" altLang="bg-BG"/>
              <a:pPr/>
              <a:t>‹#›</a:t>
            </a:fld>
            <a:endParaRPr lang="en-GB" altLang="bg-BG"/>
          </a:p>
        </p:txBody>
      </p:sp>
    </p:spTree>
    <p:extLst>
      <p:ext uri="{BB962C8B-B14F-4D97-AF65-F5344CB8AC3E}">
        <p14:creationId xmlns:p14="http://schemas.microsoft.com/office/powerpoint/2010/main" val="101538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ADEFF1FA-A8E7-4367-B0DD-0757391C75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bg-BG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00C00943-96D6-46A2-B53B-489BB54673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bg-BG"/>
              <a:t>Click to edit Master text styles</a:t>
            </a:r>
          </a:p>
          <a:p>
            <a:pPr lvl="1"/>
            <a:r>
              <a:rPr lang="en-GB" altLang="bg-BG"/>
              <a:t>Second level</a:t>
            </a:r>
          </a:p>
          <a:p>
            <a:pPr lvl="2"/>
            <a:r>
              <a:rPr lang="en-GB" altLang="bg-BG"/>
              <a:t>Third level</a:t>
            </a:r>
          </a:p>
          <a:p>
            <a:pPr lvl="3"/>
            <a:r>
              <a:rPr lang="en-GB" altLang="bg-BG"/>
              <a:t>Fourth level</a:t>
            </a:r>
          </a:p>
          <a:p>
            <a:pPr lvl="4"/>
            <a:r>
              <a:rPr lang="en-GB" altLang="bg-BG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D2660399-1ADE-4965-AA05-61E6BFB5B25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 altLang="bg-BG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FF45D7D8-2A77-4F18-8062-628BFA00037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 altLang="bg-BG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F1CFD0AA-49BC-4402-960C-66004017262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2AFDBF1-CAEF-4163-AAD3-82D3A4D3FC7B}" type="slidenum">
              <a:rPr lang="en-GB" altLang="bg-BG"/>
              <a:pPr/>
              <a:t>‹#›</a:t>
            </a:fld>
            <a:endParaRPr lang="en-GB" alt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xmlns="" id="{196BB5F9-021D-47D9-B6C1-B4AA00E41C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bg-BG"/>
              <a:t>КОНТАКТОРИ</a:t>
            </a:r>
            <a:endParaRPr lang="en-GB" altLang="bg-BG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xmlns="" id="{5423F9CF-0A5B-4101-9D4C-ABFE288A32A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bg-BG" altLang="bg-BG" sz="2800" dirty="0"/>
              <a:t>Контакторите служат за дистанционно управление на помпени агрегати.</a:t>
            </a:r>
          </a:p>
          <a:p>
            <a:r>
              <a:rPr lang="bg-BG" altLang="bg-BG" sz="2800" dirty="0"/>
              <a:t>Те са комутационни апарати</a:t>
            </a:r>
            <a:r>
              <a:rPr lang="bg-BG" altLang="bg-BG" sz="2800" dirty="0" smtClean="0"/>
              <a:t>,</a:t>
            </a:r>
            <a:r>
              <a:rPr lang="en-US" altLang="bg-BG" sz="2800" dirty="0" smtClean="0"/>
              <a:t> </a:t>
            </a:r>
            <a:r>
              <a:rPr lang="bg-BG" altLang="bg-BG" sz="2800" dirty="0" smtClean="0"/>
              <a:t>които </a:t>
            </a:r>
            <a:r>
              <a:rPr lang="bg-BG" altLang="bg-BG" sz="2800" dirty="0"/>
              <a:t>се задвижват от електромагнит.</a:t>
            </a:r>
            <a:endParaRPr lang="en-GB" altLang="bg-BG" sz="2800" dirty="0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xmlns="" id="{FA8BF22C-19E2-4AA4-AAE0-DE0BAAC46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0669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bg-BG"/>
          </a:p>
        </p:txBody>
      </p:sp>
      <p:graphicFrame>
        <p:nvGraphicFramePr>
          <p:cNvPr id="2055" name="Object 7">
            <a:extLst>
              <a:ext uri="{FF2B5EF4-FFF2-40B4-BE49-F238E27FC236}">
                <a16:creationId xmlns:a16="http://schemas.microsoft.com/office/drawing/2014/main" xmlns="" id="{0AA15751-05CD-4CA4-A3BE-5FE5A6F449E7}"/>
              </a:ext>
            </a:extLst>
          </p:cNvPr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4419600" y="2286000"/>
          <a:ext cx="4419600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r:id="rId3" imgW="7144747" imgH="3543795" progId="MSPhotoEd.3">
                  <p:embed/>
                </p:oleObj>
              </mc:Choice>
              <mc:Fallback>
                <p:oleObj r:id="rId3" imgW="7144747" imgH="3543795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2286000"/>
                        <a:ext cx="4419600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xmlns="" id="{CFB7EB67-1EE5-48B6-96E9-48D7FB914F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bg-BG"/>
              <a:t>Електрическо табло</a:t>
            </a:r>
            <a:endParaRPr lang="en-GB" altLang="bg-BG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xmlns="" id="{381FD244-6E44-49B5-8C6D-A8AC258BF02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bg-BG" altLang="bg-BG" sz="2000"/>
              <a:t>Ампермери</a:t>
            </a:r>
          </a:p>
          <a:p>
            <a:pPr>
              <a:lnSpc>
                <a:spcPct val="90000"/>
              </a:lnSpc>
            </a:pPr>
            <a:r>
              <a:rPr lang="bg-BG" altLang="bg-BG" sz="2000"/>
              <a:t>Волтметър</a:t>
            </a:r>
          </a:p>
          <a:p>
            <a:pPr>
              <a:lnSpc>
                <a:spcPct val="90000"/>
              </a:lnSpc>
            </a:pPr>
            <a:r>
              <a:rPr lang="bg-BG" altLang="bg-BG" sz="2000"/>
              <a:t>Ключове</a:t>
            </a:r>
          </a:p>
          <a:p>
            <a:pPr>
              <a:lnSpc>
                <a:spcPct val="90000"/>
              </a:lnSpc>
            </a:pPr>
            <a:r>
              <a:rPr lang="bg-BG" altLang="bg-BG" sz="2000"/>
              <a:t>Бутони</a:t>
            </a:r>
          </a:p>
          <a:p>
            <a:pPr>
              <a:lnSpc>
                <a:spcPct val="90000"/>
              </a:lnSpc>
            </a:pPr>
            <a:r>
              <a:rPr lang="bg-BG" altLang="bg-BG" sz="2000"/>
              <a:t>ВЛД – включвател лостов дистанционен</a:t>
            </a:r>
          </a:p>
          <a:p>
            <a:pPr>
              <a:lnSpc>
                <a:spcPct val="90000"/>
              </a:lnSpc>
            </a:pPr>
            <a:r>
              <a:rPr lang="bg-BG" altLang="bg-BG" sz="2000"/>
              <a:t>АТ-00 – автоматични прекъсвачи</a:t>
            </a:r>
          </a:p>
          <a:p>
            <a:pPr>
              <a:lnSpc>
                <a:spcPct val="90000"/>
              </a:lnSpc>
            </a:pPr>
            <a:r>
              <a:rPr lang="bg-BG" altLang="bg-BG" sz="2000"/>
              <a:t>Електромер и часовник</a:t>
            </a:r>
          </a:p>
          <a:p>
            <a:pPr>
              <a:lnSpc>
                <a:spcPct val="90000"/>
              </a:lnSpc>
            </a:pPr>
            <a:r>
              <a:rPr lang="bg-BG" altLang="bg-BG" sz="2000"/>
              <a:t>Трифазен контакт</a:t>
            </a:r>
          </a:p>
          <a:p>
            <a:pPr>
              <a:lnSpc>
                <a:spcPct val="90000"/>
              </a:lnSpc>
            </a:pPr>
            <a:r>
              <a:rPr lang="bg-BG" altLang="bg-BG" sz="2000"/>
              <a:t>Клеморед</a:t>
            </a:r>
          </a:p>
          <a:p>
            <a:pPr>
              <a:lnSpc>
                <a:spcPct val="90000"/>
              </a:lnSpc>
            </a:pPr>
            <a:r>
              <a:rPr lang="bg-BG" altLang="bg-BG" sz="2000"/>
              <a:t>Нулева шина</a:t>
            </a:r>
            <a:endParaRPr lang="en-GB" altLang="bg-BG" sz="2000"/>
          </a:p>
        </p:txBody>
      </p:sp>
      <p:graphicFrame>
        <p:nvGraphicFramePr>
          <p:cNvPr id="11268" name="Object 4">
            <a:extLst>
              <a:ext uri="{FF2B5EF4-FFF2-40B4-BE49-F238E27FC236}">
                <a16:creationId xmlns:a16="http://schemas.microsoft.com/office/drawing/2014/main" xmlns="" id="{457F777E-00BB-43AF-A921-5D796AEB4216}"/>
              </a:ext>
            </a:extLst>
          </p:cNvPr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4114800" y="1447800"/>
          <a:ext cx="464820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1" name="Photo Editor Photo" r:id="rId3" imgW="3048426" imgH="4704762" progId="MSPhotoEd.3">
                  <p:embed/>
                </p:oleObj>
              </mc:Choice>
              <mc:Fallback>
                <p:oleObj name="Photo Editor Photo" r:id="rId3" imgW="3048426" imgH="4704762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1447800"/>
                        <a:ext cx="4648200" cy="525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xmlns="" id="{F3EA2F80-4D57-4FDD-8753-8227C420FD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bg-BG"/>
              <a:t>КОНТАКТОРИ</a:t>
            </a:r>
            <a:endParaRPr lang="en-GB" altLang="bg-BG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xmlns="" id="{762CEAD3-F630-45AE-B0C1-18016A96289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bg-BG" altLang="bg-BG" sz="2800" dirty="0"/>
              <a:t>Контакторите служат за дистанционно управление на помпени агрегати.</a:t>
            </a:r>
          </a:p>
          <a:p>
            <a:r>
              <a:rPr lang="bg-BG" altLang="bg-BG" sz="2800" dirty="0"/>
              <a:t>Те са комутационни апарати</a:t>
            </a:r>
            <a:r>
              <a:rPr lang="bg-BG" altLang="bg-BG" sz="2800" dirty="0" smtClean="0"/>
              <a:t>,</a:t>
            </a:r>
            <a:r>
              <a:rPr lang="en-US" altLang="bg-BG" sz="2800" dirty="0" smtClean="0"/>
              <a:t> </a:t>
            </a:r>
            <a:r>
              <a:rPr lang="bg-BG" altLang="bg-BG" sz="2800" dirty="0" smtClean="0"/>
              <a:t>които </a:t>
            </a:r>
            <a:r>
              <a:rPr lang="bg-BG" altLang="bg-BG" sz="2800" dirty="0"/>
              <a:t>се задвижват от електромагнит.</a:t>
            </a:r>
            <a:endParaRPr lang="en-GB" altLang="bg-BG" sz="2800" dirty="0"/>
          </a:p>
        </p:txBody>
      </p:sp>
      <p:graphicFrame>
        <p:nvGraphicFramePr>
          <p:cNvPr id="13316" name="Object 4">
            <a:extLst>
              <a:ext uri="{FF2B5EF4-FFF2-40B4-BE49-F238E27FC236}">
                <a16:creationId xmlns:a16="http://schemas.microsoft.com/office/drawing/2014/main" xmlns="" id="{4DFEFC70-BCFE-45E7-B7F2-DA03E7504DEA}"/>
              </a:ext>
            </a:extLst>
          </p:cNvPr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4648200" y="3221038"/>
          <a:ext cx="3810000" cy="226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9" name="Photo Editor Photo" r:id="rId3" imgW="7904762" imgH="3390476" progId="MSPhotoEd.3">
                  <p:embed/>
                </p:oleObj>
              </mc:Choice>
              <mc:Fallback>
                <p:oleObj name="Photo Editor Photo" r:id="rId3" imgW="7904762" imgH="3390476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3221038"/>
                        <a:ext cx="3810000" cy="226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A4235FF4-0F87-475D-8F51-CDE4042641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bg-BG" sz="4000"/>
              <a:t>АВТОМАТИЧЕН ПРЕКЪСВАЧ</a:t>
            </a:r>
            <a:endParaRPr lang="en-GB" altLang="bg-BG" sz="400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xmlns="" id="{2EB9926B-151C-42F5-86A6-6300D9EC2E8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bg-BG" altLang="bg-BG" sz="2800"/>
              <a:t>Предназначени са за защита от претоварване и къси съединения на трифазни променливотокови консуматори.</a:t>
            </a:r>
            <a:endParaRPr lang="en-GB" altLang="bg-BG" sz="2800"/>
          </a:p>
        </p:txBody>
      </p:sp>
      <p:graphicFrame>
        <p:nvGraphicFramePr>
          <p:cNvPr id="3076" name="Object 4">
            <a:extLst>
              <a:ext uri="{FF2B5EF4-FFF2-40B4-BE49-F238E27FC236}">
                <a16:creationId xmlns:a16="http://schemas.microsoft.com/office/drawing/2014/main" xmlns="" id="{1CC11525-FAD1-428D-8267-0F733440E1A2}"/>
              </a:ext>
            </a:extLst>
          </p:cNvPr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4648200" y="2794000"/>
          <a:ext cx="3810000" cy="248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Photo Editor Photo" r:id="rId3" imgW="7028571" imgH="4590476" progId="MSPhotoEd.3">
                  <p:embed/>
                </p:oleObj>
              </mc:Choice>
              <mc:Fallback>
                <p:oleObj name="Photo Editor Photo" r:id="rId3" imgW="7028571" imgH="4590476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794000"/>
                        <a:ext cx="3810000" cy="248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xmlns="" id="{0BA33990-4AD1-4CCA-9DE8-2965159E5F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bg-BG" sz="3600"/>
              <a:t>ВИСОКОМОЩНИ ПРЕДПАЗИТЕЛИ</a:t>
            </a:r>
            <a:endParaRPr lang="en-GB" altLang="bg-BG" sz="360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xmlns="" id="{087A7149-4942-4B75-9AA2-C18BBF01E8C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bg-BG" altLang="bg-BG" sz="2400" dirty="0"/>
              <a:t>Служат за прекъсване на ел.верига при къси съединения.</a:t>
            </a:r>
          </a:p>
          <a:p>
            <a:r>
              <a:rPr lang="bg-BG" altLang="bg-BG" sz="2400" dirty="0"/>
              <a:t>По този начин предпазват ел</a:t>
            </a:r>
            <a:r>
              <a:rPr lang="bg-BG" altLang="bg-BG" sz="2400" dirty="0" smtClean="0"/>
              <a:t>.</a:t>
            </a:r>
            <a:r>
              <a:rPr lang="en-US" altLang="bg-BG" sz="2400" dirty="0" smtClean="0"/>
              <a:t> </a:t>
            </a:r>
            <a:r>
              <a:rPr lang="bg-BG" altLang="bg-BG" sz="2400" dirty="0" smtClean="0"/>
              <a:t>съоръженията </a:t>
            </a:r>
            <a:r>
              <a:rPr lang="bg-BG" altLang="bg-BG" sz="2400" dirty="0"/>
              <a:t>от повреди.</a:t>
            </a:r>
          </a:p>
          <a:p>
            <a:r>
              <a:rPr lang="bg-BG" altLang="bg-BG" sz="2400" dirty="0"/>
              <a:t>Използват се за защита на силови трансформатори.</a:t>
            </a:r>
            <a:endParaRPr lang="en-GB" altLang="bg-BG" sz="2400" dirty="0"/>
          </a:p>
        </p:txBody>
      </p:sp>
      <p:graphicFrame>
        <p:nvGraphicFramePr>
          <p:cNvPr id="5124" name="Object 4">
            <a:extLst>
              <a:ext uri="{FF2B5EF4-FFF2-40B4-BE49-F238E27FC236}">
                <a16:creationId xmlns:a16="http://schemas.microsoft.com/office/drawing/2014/main" xmlns="" id="{BA3A1143-6F54-493C-B194-EFBFBB2F02F7}"/>
              </a:ext>
            </a:extLst>
          </p:cNvPr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4648200" y="2722563"/>
          <a:ext cx="3810000" cy="2632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Photo Editor Photo" r:id="rId3" imgW="6095238" imgH="4210638" progId="MSPhotoEd.3">
                  <p:embed/>
                </p:oleObj>
              </mc:Choice>
              <mc:Fallback>
                <p:oleObj name="Photo Editor Photo" r:id="rId3" imgW="6095238" imgH="4210638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722563"/>
                        <a:ext cx="3810000" cy="2632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xmlns="" id="{DB19CE40-4285-4AF5-B7DF-07DE7258FC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bg-BG" sz="4000"/>
              <a:t>ТОКОВИ ТРАНСФОРМАТОРИ</a:t>
            </a:r>
            <a:endParaRPr lang="en-GB" altLang="bg-BG" sz="4000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xmlns="" id="{16EA7050-8BEE-4962-B629-12DA7D5A288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bg-BG" altLang="bg-BG" sz="2000" dirty="0"/>
              <a:t>Използват се за измерване на ел</a:t>
            </a:r>
            <a:r>
              <a:rPr lang="bg-BG" altLang="bg-BG" sz="2000" dirty="0" smtClean="0"/>
              <a:t>.</a:t>
            </a:r>
            <a:r>
              <a:rPr lang="en-US" altLang="bg-BG" sz="2000" dirty="0" smtClean="0"/>
              <a:t> </a:t>
            </a:r>
            <a:r>
              <a:rPr lang="bg-BG" altLang="bg-BG" sz="2000" dirty="0" smtClean="0"/>
              <a:t>енергията,</a:t>
            </a:r>
            <a:r>
              <a:rPr lang="en-US" altLang="bg-BG" sz="2000" dirty="0" smtClean="0"/>
              <a:t> </a:t>
            </a:r>
            <a:r>
              <a:rPr lang="bg-BG" altLang="bg-BG" sz="2000" dirty="0" smtClean="0"/>
              <a:t>за </a:t>
            </a:r>
            <a:r>
              <a:rPr lang="bg-BG" altLang="bg-BG" sz="2000" dirty="0"/>
              <a:t>амперметри и защити.</a:t>
            </a:r>
          </a:p>
          <a:p>
            <a:r>
              <a:rPr lang="bg-BG" altLang="bg-BG" sz="2000" dirty="0"/>
              <a:t>Намаляват пропорционално тока от силовата верига и го подават към измервателните ел</a:t>
            </a:r>
            <a:r>
              <a:rPr lang="bg-BG" altLang="bg-BG" sz="2000" dirty="0" smtClean="0"/>
              <a:t>.</a:t>
            </a:r>
            <a:r>
              <a:rPr lang="en-US" altLang="bg-BG" sz="2000" dirty="0" smtClean="0"/>
              <a:t> </a:t>
            </a:r>
            <a:r>
              <a:rPr lang="bg-BG" altLang="bg-BG" sz="2000" dirty="0" smtClean="0"/>
              <a:t>апарати</a:t>
            </a:r>
            <a:r>
              <a:rPr lang="bg-BG" altLang="bg-BG" sz="2000" dirty="0"/>
              <a:t>.</a:t>
            </a:r>
          </a:p>
          <a:p>
            <a:r>
              <a:rPr lang="bg-BG" altLang="bg-BG" sz="2000" dirty="0"/>
              <a:t>ТИТ 100/5  има константа 20</a:t>
            </a:r>
            <a:r>
              <a:rPr lang="bg-BG" altLang="bg-BG" sz="2000" dirty="0" smtClean="0"/>
              <a:t>,</a:t>
            </a:r>
            <a:r>
              <a:rPr lang="en-US" altLang="bg-BG" sz="2000" dirty="0" smtClean="0"/>
              <a:t> </a:t>
            </a:r>
            <a:r>
              <a:rPr lang="bg-BG" altLang="bg-BG" sz="2000" dirty="0" smtClean="0"/>
              <a:t>което </a:t>
            </a:r>
            <a:r>
              <a:rPr lang="bg-BG" altLang="bg-BG" sz="2000" dirty="0"/>
              <a:t>означава</a:t>
            </a:r>
            <a:r>
              <a:rPr lang="bg-BG" altLang="bg-BG" sz="2000" dirty="0" smtClean="0"/>
              <a:t>,</a:t>
            </a:r>
            <a:r>
              <a:rPr lang="en-US" altLang="bg-BG" sz="2000" dirty="0" smtClean="0"/>
              <a:t> </a:t>
            </a:r>
            <a:r>
              <a:rPr lang="bg-BG" altLang="bg-BG" sz="2000" dirty="0" smtClean="0"/>
              <a:t>че </a:t>
            </a:r>
            <a:r>
              <a:rPr lang="bg-BG" altLang="bg-BG" sz="2000" dirty="0"/>
              <a:t>намалява първичния ток 20 пъти</a:t>
            </a:r>
            <a:r>
              <a:rPr lang="bg-BG" altLang="bg-BG" sz="2400" dirty="0"/>
              <a:t>.</a:t>
            </a:r>
            <a:endParaRPr lang="en-GB" altLang="bg-BG" sz="2400" dirty="0"/>
          </a:p>
        </p:txBody>
      </p:sp>
      <p:graphicFrame>
        <p:nvGraphicFramePr>
          <p:cNvPr id="6148" name="Object 4">
            <a:extLst>
              <a:ext uri="{FF2B5EF4-FFF2-40B4-BE49-F238E27FC236}">
                <a16:creationId xmlns:a16="http://schemas.microsoft.com/office/drawing/2014/main" xmlns="" id="{2C509060-6C2C-449E-BC2C-B707E3BBD30D}"/>
              </a:ext>
            </a:extLst>
          </p:cNvPr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5243513" y="1981200"/>
          <a:ext cx="2619375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Photo Editor Photo" r:id="rId3" imgW="5334745" imgH="8380952" progId="MSPhotoEd.3">
                  <p:embed/>
                </p:oleObj>
              </mc:Choice>
              <mc:Fallback>
                <p:oleObj name="Photo Editor Photo" r:id="rId3" imgW="5334745" imgH="8380952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3513" y="1981200"/>
                        <a:ext cx="2619375" cy="411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xmlns="" id="{E2A0336A-CD67-4591-884B-D146651E42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bg-BG"/>
              <a:t>РЕЛЕ ЗА ВРЕМЕ МОТОРНО</a:t>
            </a:r>
            <a:endParaRPr lang="en-GB" altLang="bg-BG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xmlns="" id="{1C25C44D-92A3-4564-9A7C-28DC8DA4FF7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bg-BG" altLang="bg-BG" sz="2400" dirty="0"/>
              <a:t>Служи за забавяне при включване или изключване на помпите</a:t>
            </a:r>
            <a:r>
              <a:rPr lang="bg-BG" altLang="bg-BG" sz="2400" dirty="0" smtClean="0"/>
              <a:t>,</a:t>
            </a:r>
            <a:r>
              <a:rPr lang="en-US" altLang="bg-BG" sz="2400" dirty="0" smtClean="0"/>
              <a:t> </a:t>
            </a:r>
            <a:r>
              <a:rPr lang="bg-BG" altLang="bg-BG" sz="2400" dirty="0" smtClean="0"/>
              <a:t>след </a:t>
            </a:r>
            <a:r>
              <a:rPr lang="bg-BG" altLang="bg-BG" sz="2400" dirty="0"/>
              <a:t>изтичане на предварително зададения интервал от време.</a:t>
            </a:r>
          </a:p>
          <a:p>
            <a:r>
              <a:rPr lang="bg-BG" altLang="bg-BG" sz="2400" dirty="0"/>
              <a:t>Забавянето може да бъде от 0 до 6 /60/ часа.</a:t>
            </a:r>
            <a:endParaRPr lang="en-GB" altLang="bg-BG" sz="2400" dirty="0"/>
          </a:p>
        </p:txBody>
      </p:sp>
      <p:graphicFrame>
        <p:nvGraphicFramePr>
          <p:cNvPr id="7172" name="Object 4">
            <a:extLst>
              <a:ext uri="{FF2B5EF4-FFF2-40B4-BE49-F238E27FC236}">
                <a16:creationId xmlns:a16="http://schemas.microsoft.com/office/drawing/2014/main" xmlns="" id="{BED43D5B-68DA-4150-8B97-E1F15DE21CB9}"/>
              </a:ext>
            </a:extLst>
          </p:cNvPr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4648200" y="2266950"/>
          <a:ext cx="3810000" cy="354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Photo Editor Photo" r:id="rId3" imgW="5144218" imgH="4780952" progId="MSPhotoEd.3">
                  <p:embed/>
                </p:oleObj>
              </mc:Choice>
              <mc:Fallback>
                <p:oleObj name="Photo Editor Photo" r:id="rId3" imgW="5144218" imgH="4780952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266950"/>
                        <a:ext cx="3810000" cy="3541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xmlns="" id="{227170C3-4F52-480C-9F7C-4B3FF3117D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bg-BG" sz="4000"/>
              <a:t>РЕЛЕ ТЕРМИЧНО БИМЕТАЛНО</a:t>
            </a:r>
            <a:endParaRPr lang="en-GB" altLang="bg-BG" sz="4000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xmlns="" id="{414BE258-7274-4A0A-8085-13CC00263A6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bg-BG" altLang="bg-BG" sz="2400" dirty="0"/>
              <a:t>РТБ служи за защита на асинхронните електродвигатели от претоварване.</a:t>
            </a:r>
          </a:p>
          <a:p>
            <a:pPr>
              <a:lnSpc>
                <a:spcPct val="90000"/>
              </a:lnSpc>
            </a:pPr>
            <a:r>
              <a:rPr lang="bg-BG" altLang="bg-BG" sz="2400" dirty="0"/>
              <a:t>Разполагат с три биметални пластини</a:t>
            </a:r>
            <a:r>
              <a:rPr lang="bg-BG" altLang="bg-BG" sz="2400" dirty="0" smtClean="0"/>
              <a:t>,</a:t>
            </a:r>
            <a:r>
              <a:rPr lang="en-US" altLang="bg-BG" sz="2400" dirty="0" smtClean="0"/>
              <a:t> </a:t>
            </a:r>
            <a:r>
              <a:rPr lang="bg-BG" altLang="bg-BG" sz="2400" dirty="0" smtClean="0"/>
              <a:t>които </a:t>
            </a:r>
            <a:r>
              <a:rPr lang="bg-BG" altLang="bg-BG" sz="2400" dirty="0"/>
              <a:t>посредством рейка превключват контактната система на контакторите.</a:t>
            </a:r>
            <a:endParaRPr lang="en-GB" altLang="bg-BG" sz="2400" dirty="0"/>
          </a:p>
        </p:txBody>
      </p:sp>
      <p:graphicFrame>
        <p:nvGraphicFramePr>
          <p:cNvPr id="8196" name="Object 4">
            <a:extLst>
              <a:ext uri="{FF2B5EF4-FFF2-40B4-BE49-F238E27FC236}">
                <a16:creationId xmlns:a16="http://schemas.microsoft.com/office/drawing/2014/main" xmlns="" id="{D051B560-8079-4585-9BB6-E442A87845C9}"/>
              </a:ext>
            </a:extLst>
          </p:cNvPr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4648200" y="2286000"/>
          <a:ext cx="4495800" cy="331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Photo Editor Photo" r:id="rId3" imgW="7104762" imgH="4229690" progId="MSPhotoEd.3">
                  <p:embed/>
                </p:oleObj>
              </mc:Choice>
              <mc:Fallback>
                <p:oleObj name="Photo Editor Photo" r:id="rId3" imgW="7104762" imgH="4229690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286000"/>
                        <a:ext cx="4495800" cy="3316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xmlns="" id="{705D2394-8F76-4F75-9F29-E924478298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bg-BG" sz="3200"/>
              <a:t>РАЗЕДИНИТЕЛ ЗА ЗАКРИТ МОНТАЖ</a:t>
            </a:r>
            <a:endParaRPr lang="en-GB" altLang="bg-BG" sz="3200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xmlns="" id="{F5CD8525-6932-4BFB-8B30-9AF399E3A5B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bg-BG" altLang="bg-BG" sz="2800"/>
              <a:t>Служи за видимо разединяване на страна високо напрежение в трафопоста.</a:t>
            </a:r>
          </a:p>
          <a:p>
            <a:r>
              <a:rPr lang="bg-BG" altLang="bg-BG" sz="2800"/>
              <a:t>Не може да изключва консуматорите под товар.</a:t>
            </a:r>
            <a:endParaRPr lang="en-GB" altLang="bg-BG" sz="2800"/>
          </a:p>
        </p:txBody>
      </p:sp>
      <p:graphicFrame>
        <p:nvGraphicFramePr>
          <p:cNvPr id="9220" name="Object 4">
            <a:extLst>
              <a:ext uri="{FF2B5EF4-FFF2-40B4-BE49-F238E27FC236}">
                <a16:creationId xmlns:a16="http://schemas.microsoft.com/office/drawing/2014/main" xmlns="" id="{F4CCE8C7-C55A-4CD2-A31F-895C4D725D65}"/>
              </a:ext>
            </a:extLst>
          </p:cNvPr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5103813" y="1981200"/>
          <a:ext cx="2897187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Photo Editor Photo" r:id="rId3" imgW="7830643" imgH="11123810" progId="MSPhotoEd.3">
                  <p:embed/>
                </p:oleObj>
              </mc:Choice>
              <mc:Fallback>
                <p:oleObj name="Photo Editor Photo" r:id="rId3" imgW="7830643" imgH="11123810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3813" y="1981200"/>
                        <a:ext cx="2897187" cy="411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xmlns="" id="{1DB6363F-2BB7-44F4-BD1D-8E29FEEB13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bg-BG"/>
              <a:t>Електрическо табло</a:t>
            </a:r>
            <a:endParaRPr lang="en-GB" altLang="bg-BG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xmlns="" id="{CB80BF64-8DB3-42A3-A28A-2BA95AECF88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bg-BG" altLang="bg-BG" sz="2800"/>
              <a:t>Високомощни предпазители</a:t>
            </a:r>
          </a:p>
          <a:p>
            <a:r>
              <a:rPr lang="bg-BG" altLang="bg-BG" sz="2800"/>
              <a:t>Предпазители</a:t>
            </a:r>
          </a:p>
          <a:p>
            <a:r>
              <a:rPr lang="bg-BG" altLang="bg-BG" sz="2800"/>
              <a:t>Контактори</a:t>
            </a:r>
          </a:p>
          <a:p>
            <a:r>
              <a:rPr lang="bg-BG" altLang="bg-BG" sz="2800"/>
              <a:t>Релета термични биметални</a:t>
            </a:r>
          </a:p>
          <a:p>
            <a:r>
              <a:rPr lang="bg-BG" altLang="bg-BG" sz="2800"/>
              <a:t>Кабелни връзки</a:t>
            </a:r>
            <a:endParaRPr lang="en-GB" altLang="bg-BG" sz="2800"/>
          </a:p>
        </p:txBody>
      </p:sp>
      <p:graphicFrame>
        <p:nvGraphicFramePr>
          <p:cNvPr id="10244" name="Object 4">
            <a:extLst>
              <a:ext uri="{FF2B5EF4-FFF2-40B4-BE49-F238E27FC236}">
                <a16:creationId xmlns:a16="http://schemas.microsoft.com/office/drawing/2014/main" xmlns="" id="{46ADF626-E8B1-40FF-BAC5-3B3622344F37}"/>
              </a:ext>
            </a:extLst>
          </p:cNvPr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3802063" y="1447800"/>
          <a:ext cx="4732337" cy="533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" name="Photo Editor Photo" r:id="rId3" imgW="3161905" imgH="4704762" progId="MSPhotoEd.3">
                  <p:embed/>
                </p:oleObj>
              </mc:Choice>
              <mc:Fallback>
                <p:oleObj name="Photo Editor Photo" r:id="rId3" imgW="3161905" imgH="4704762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2063" y="1447800"/>
                        <a:ext cx="4732337" cy="533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255</Words>
  <Application>Microsoft Office PowerPoint</Application>
  <PresentationFormat>On-screen Show (4:3)</PresentationFormat>
  <Paragraphs>42</Paragraphs>
  <Slides>10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Default Design</vt:lpstr>
      <vt:lpstr>MSPhotoEd.3</vt:lpstr>
      <vt:lpstr>Photo Editor Photo</vt:lpstr>
      <vt:lpstr>КОНТАКТОРИ</vt:lpstr>
      <vt:lpstr>КОНТАКТОРИ</vt:lpstr>
      <vt:lpstr>АВТОМАТИЧЕН ПРЕКЪСВАЧ</vt:lpstr>
      <vt:lpstr>ВИСОКОМОЩНИ ПРЕДПАЗИТЕЛИ</vt:lpstr>
      <vt:lpstr>ТОКОВИ ТРАНСФОРМАТОРИ</vt:lpstr>
      <vt:lpstr>РЕЛЕ ЗА ВРЕМЕ МОТОРНО</vt:lpstr>
      <vt:lpstr>РЕЛЕ ТЕРМИЧНО БИМЕТАЛНО</vt:lpstr>
      <vt:lpstr>РАЗЕДИНИТЕЛ ЗА ЗАКРИТ МОНТАЖ</vt:lpstr>
      <vt:lpstr>Електрическо табло</vt:lpstr>
      <vt:lpstr>Електрическо табло</vt:lpstr>
    </vt:vector>
  </TitlesOfParts>
  <Company>Vik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КОНТАКТОРИ</dc:title>
  <dc:creator>X03-22848</dc:creator>
  <cp:lastModifiedBy>Rumen</cp:lastModifiedBy>
  <cp:revision>15</cp:revision>
  <dcterms:created xsi:type="dcterms:W3CDTF">2003-10-22T14:21:33Z</dcterms:created>
  <dcterms:modified xsi:type="dcterms:W3CDTF">2020-06-08T14:11:22Z</dcterms:modified>
</cp:coreProperties>
</file>