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67" r:id="rId4"/>
    <p:sldId id="257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8" r:id="rId13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inimized">
    <p:restoredLeft sz="32787"/>
    <p:restoredTop sz="90929"/>
  </p:normalViewPr>
  <p:slideViewPr>
    <p:cSldViewPr>
      <p:cViewPr>
        <p:scale>
          <a:sx n="75" d="100"/>
          <a:sy n="75" d="100"/>
        </p:scale>
        <p:origin x="336" y="-18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bg-BG" smtClean="0"/>
              <a:t>Щракнете, за да редактирате стила на подзаглавието в образеца</a:t>
            </a:r>
            <a:endParaRPr lang="bg-BG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bg-BG" dirty="0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bg-BG" dirty="0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E52DF3-5F9D-4CFA-85D0-56FECEA335AE}" type="slidenum">
              <a:rPr lang="en-GB" altLang="bg-BG"/>
              <a:pPr/>
              <a:t>‹#›</a:t>
            </a:fld>
            <a:endParaRPr lang="en-GB" altLang="bg-BG" dirty="0"/>
          </a:p>
        </p:txBody>
      </p:sp>
    </p:spTree>
    <p:extLst>
      <p:ext uri="{BB962C8B-B14F-4D97-AF65-F5344CB8AC3E}">
        <p14:creationId xmlns:p14="http://schemas.microsoft.com/office/powerpoint/2010/main" val="1954787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Контейнер за вертикален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bg-BG" smtClean="0"/>
              <a:t>Редактиране на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bg-BG" dirty="0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bg-BG" dirty="0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C0E5A9-6A13-4F3C-B20C-09BD49FB35C1}" type="slidenum">
              <a:rPr lang="en-GB" altLang="bg-BG"/>
              <a:pPr/>
              <a:t>‹#›</a:t>
            </a:fld>
            <a:endParaRPr lang="en-GB" altLang="bg-BG" dirty="0"/>
          </a:p>
        </p:txBody>
      </p:sp>
    </p:spTree>
    <p:extLst>
      <p:ext uri="{BB962C8B-B14F-4D97-AF65-F5344CB8AC3E}">
        <p14:creationId xmlns:p14="http://schemas.microsoft.com/office/powerpoint/2010/main" val="482260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но заглавие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Контейнер за вертикален текст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bg-BG" smtClean="0"/>
              <a:t>Редактиране на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bg-BG" dirty="0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bg-BG" dirty="0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DD01C7-2C83-44B4-9743-21EC50FF65CF}" type="slidenum">
              <a:rPr lang="en-GB" altLang="bg-BG"/>
              <a:pPr/>
              <a:t>‹#›</a:t>
            </a:fld>
            <a:endParaRPr lang="en-GB" altLang="bg-BG" dirty="0"/>
          </a:p>
        </p:txBody>
      </p:sp>
    </p:spTree>
    <p:extLst>
      <p:ext uri="{BB962C8B-B14F-4D97-AF65-F5344CB8AC3E}">
        <p14:creationId xmlns:p14="http://schemas.microsoft.com/office/powerpoint/2010/main" val="37622641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Заглавие, диаграма и графична колекц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bg-BG" smtClean="0"/>
              <a:t>Редактиране на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Контейнер за онлайн изображение 3"/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endParaRPr lang="bg-BG" dirty="0"/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GB" altLang="bg-BG" dirty="0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GB" altLang="bg-BG" dirty="0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3B250A40-4778-42F7-BE0C-066D826C2BB2}" type="slidenum">
              <a:rPr lang="en-GB" altLang="bg-BG"/>
              <a:pPr/>
              <a:t>‹#›</a:t>
            </a:fld>
            <a:endParaRPr lang="en-GB" altLang="bg-BG" dirty="0"/>
          </a:p>
        </p:txBody>
      </p:sp>
    </p:spTree>
    <p:extLst>
      <p:ext uri="{BB962C8B-B14F-4D97-AF65-F5344CB8AC3E}">
        <p14:creationId xmlns:p14="http://schemas.microsoft.com/office/powerpoint/2010/main" val="3099401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bg-BG" smtClean="0"/>
              <a:t>Редактиране на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bg-BG" dirty="0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bg-BG" dirty="0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C2B2ED-FF5D-4A0A-A8F0-8094B1043C32}" type="slidenum">
              <a:rPr lang="en-GB" altLang="bg-BG"/>
              <a:pPr/>
              <a:t>‹#›</a:t>
            </a:fld>
            <a:endParaRPr lang="en-GB" altLang="bg-BG" dirty="0"/>
          </a:p>
        </p:txBody>
      </p:sp>
    </p:spTree>
    <p:extLst>
      <p:ext uri="{BB962C8B-B14F-4D97-AF65-F5344CB8AC3E}">
        <p14:creationId xmlns:p14="http://schemas.microsoft.com/office/powerpoint/2010/main" val="2129936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ка на секц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bg-BG" smtClean="0"/>
              <a:t>Редактиране на стиловете на текста в образеца</a:t>
            </a:r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bg-BG" dirty="0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bg-BG" dirty="0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CD0433-29EB-4FE4-B2A3-FC05867C7539}" type="slidenum">
              <a:rPr lang="en-GB" altLang="bg-BG"/>
              <a:pPr/>
              <a:t>‹#›</a:t>
            </a:fld>
            <a:endParaRPr lang="en-GB" altLang="bg-BG" dirty="0"/>
          </a:p>
        </p:txBody>
      </p:sp>
    </p:spTree>
    <p:extLst>
      <p:ext uri="{BB962C8B-B14F-4D97-AF65-F5344CB8AC3E}">
        <p14:creationId xmlns:p14="http://schemas.microsoft.com/office/powerpoint/2010/main" val="154660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bg-BG" smtClean="0"/>
              <a:t>Редактиране на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Контейнер за съдържани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bg-BG" smtClean="0"/>
              <a:t>Редактиране на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bg-BG" dirty="0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bg-BG" dirty="0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A71ED9-9557-4716-ABBE-D03156DB5225}" type="slidenum">
              <a:rPr lang="en-GB" altLang="bg-BG"/>
              <a:pPr/>
              <a:t>‹#›</a:t>
            </a:fld>
            <a:endParaRPr lang="en-GB" altLang="bg-BG" dirty="0"/>
          </a:p>
        </p:txBody>
      </p:sp>
    </p:spTree>
    <p:extLst>
      <p:ext uri="{BB962C8B-B14F-4D97-AF65-F5344CB8AC3E}">
        <p14:creationId xmlns:p14="http://schemas.microsoft.com/office/powerpoint/2010/main" val="1339672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Редактиране на стиловете на текста в образеца</a:t>
            </a:r>
          </a:p>
        </p:txBody>
      </p:sp>
      <p:sp>
        <p:nvSpPr>
          <p:cNvPr id="4" name="Контейнер за съдържание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bg-BG" smtClean="0"/>
              <a:t>Редактиране на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5" name="Текстов контейне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Редактиране на стиловете на текста в образеца</a:t>
            </a:r>
          </a:p>
        </p:txBody>
      </p:sp>
      <p:sp>
        <p:nvSpPr>
          <p:cNvPr id="6" name="Контейнер за съдържание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bg-BG" smtClean="0"/>
              <a:t>Редактиране на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7" name="Контейнер за 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bg-BG" dirty="0"/>
          </a:p>
        </p:txBody>
      </p:sp>
      <p:sp>
        <p:nvSpPr>
          <p:cNvPr id="8" name="Контейнер за долния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bg-BG" dirty="0"/>
          </a:p>
        </p:txBody>
      </p:sp>
      <p:sp>
        <p:nvSpPr>
          <p:cNvPr id="9" name="Контейнер за номер н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A08480-3DD7-483C-87ED-5E10339B40B7}" type="slidenum">
              <a:rPr lang="en-GB" altLang="bg-BG"/>
              <a:pPr/>
              <a:t>‹#›</a:t>
            </a:fld>
            <a:endParaRPr lang="en-GB" altLang="bg-BG" dirty="0"/>
          </a:p>
        </p:txBody>
      </p:sp>
    </p:spTree>
    <p:extLst>
      <p:ext uri="{BB962C8B-B14F-4D97-AF65-F5344CB8AC3E}">
        <p14:creationId xmlns:p14="http://schemas.microsoft.com/office/powerpoint/2010/main" val="3966338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Контейнер за 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bg-BG" dirty="0"/>
          </a:p>
        </p:txBody>
      </p:sp>
      <p:sp>
        <p:nvSpPr>
          <p:cNvPr id="4" name="Контейнер за долния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bg-BG" dirty="0"/>
          </a:p>
        </p:txBody>
      </p:sp>
      <p:sp>
        <p:nvSpPr>
          <p:cNvPr id="5" name="Контейнер за номер н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9071C6-D556-4A61-923C-DF746C3F6473}" type="slidenum">
              <a:rPr lang="en-GB" altLang="bg-BG"/>
              <a:pPr/>
              <a:t>‹#›</a:t>
            </a:fld>
            <a:endParaRPr lang="en-GB" altLang="bg-BG" dirty="0"/>
          </a:p>
        </p:txBody>
      </p:sp>
    </p:spTree>
    <p:extLst>
      <p:ext uri="{BB962C8B-B14F-4D97-AF65-F5344CB8AC3E}">
        <p14:creationId xmlns:p14="http://schemas.microsoft.com/office/powerpoint/2010/main" val="2434585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bg-BG" dirty="0"/>
          </a:p>
        </p:txBody>
      </p:sp>
      <p:sp>
        <p:nvSpPr>
          <p:cNvPr id="3" name="Контейнер за долния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bg-BG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B48C7B-F805-46B4-95E7-2E31F71F3C21}" type="slidenum">
              <a:rPr lang="en-GB" altLang="bg-BG"/>
              <a:pPr/>
              <a:t>‹#›</a:t>
            </a:fld>
            <a:endParaRPr lang="en-GB" altLang="bg-BG" dirty="0"/>
          </a:p>
        </p:txBody>
      </p:sp>
    </p:spTree>
    <p:extLst>
      <p:ext uri="{BB962C8B-B14F-4D97-AF65-F5344CB8AC3E}">
        <p14:creationId xmlns:p14="http://schemas.microsoft.com/office/powerpoint/2010/main" val="2107935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bg-BG" smtClean="0"/>
              <a:t>Редактиране на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Текстов контейне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bg-BG" smtClean="0"/>
              <a:t>Редактиране на стиловете на текста в образеца</a:t>
            </a:r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bg-BG" dirty="0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bg-BG" dirty="0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108431-5DFE-49BB-A636-64B2D0755DA1}" type="slidenum">
              <a:rPr lang="en-GB" altLang="bg-BG"/>
              <a:pPr/>
              <a:t>‹#›</a:t>
            </a:fld>
            <a:endParaRPr lang="en-GB" altLang="bg-BG" dirty="0"/>
          </a:p>
        </p:txBody>
      </p:sp>
    </p:spTree>
    <p:extLst>
      <p:ext uri="{BB962C8B-B14F-4D97-AF65-F5344CB8AC3E}">
        <p14:creationId xmlns:p14="http://schemas.microsoft.com/office/powerpoint/2010/main" val="31443794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Контейнер за картина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 dirty="0"/>
          </a:p>
        </p:txBody>
      </p:sp>
      <p:sp>
        <p:nvSpPr>
          <p:cNvPr id="4" name="Текстов контейне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bg-BG" smtClean="0"/>
              <a:t>Редактиране на стиловете на текста в образеца</a:t>
            </a:r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bg-BG" dirty="0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bg-BG" dirty="0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E0514A-55AE-4041-ADF2-920371FB9CC0}" type="slidenum">
              <a:rPr lang="en-GB" altLang="bg-BG"/>
              <a:pPr/>
              <a:t>‹#›</a:t>
            </a:fld>
            <a:endParaRPr lang="en-GB" altLang="bg-BG" dirty="0"/>
          </a:p>
        </p:txBody>
      </p:sp>
    </p:spTree>
    <p:extLst>
      <p:ext uri="{BB962C8B-B14F-4D97-AF65-F5344CB8AC3E}">
        <p14:creationId xmlns:p14="http://schemas.microsoft.com/office/powerpoint/2010/main" val="2144991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bg-BG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bg-BG" smtClean="0"/>
              <a:t>Click to edit Master text styles</a:t>
            </a:r>
          </a:p>
          <a:p>
            <a:pPr lvl="1"/>
            <a:r>
              <a:rPr lang="en-GB" altLang="bg-BG" smtClean="0"/>
              <a:t>Second level</a:t>
            </a:r>
          </a:p>
          <a:p>
            <a:pPr lvl="2"/>
            <a:r>
              <a:rPr lang="en-GB" altLang="bg-BG" smtClean="0"/>
              <a:t>Third level</a:t>
            </a:r>
          </a:p>
          <a:p>
            <a:pPr lvl="3"/>
            <a:r>
              <a:rPr lang="en-GB" altLang="bg-BG" smtClean="0"/>
              <a:t>Fourth level</a:t>
            </a:r>
          </a:p>
          <a:p>
            <a:pPr lvl="4"/>
            <a:r>
              <a:rPr lang="en-GB" altLang="bg-BG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 altLang="bg-BG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 altLang="bg-BG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0447B2D-ADC5-4B94-903D-7BE718AC3E43}" type="slidenum">
              <a:rPr lang="en-GB" altLang="bg-BG"/>
              <a:pPr/>
              <a:t>‹#›</a:t>
            </a:fld>
            <a:endParaRPr lang="en-GB" altLang="bg-BG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altLang="bg-BG" dirty="0"/>
              <a:t>БИЗНЕС ПРОЕКТИ</a:t>
            </a:r>
            <a:endParaRPr lang="en-GB" altLang="bg-BG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81200"/>
            <a:ext cx="6858000" cy="4114800"/>
          </a:xfrm>
        </p:spPr>
        <p:txBody>
          <a:bodyPr/>
          <a:lstStyle/>
          <a:p>
            <a:pPr lvl="1">
              <a:buFontTx/>
              <a:buNone/>
            </a:pPr>
            <a:endParaRPr lang="bg-BG" altLang="bg-BG" sz="3200" dirty="0"/>
          </a:p>
          <a:p>
            <a:pPr>
              <a:buFontTx/>
              <a:buNone/>
            </a:pPr>
            <a:endParaRPr lang="en-US" altLang="bg-BG" sz="2800" dirty="0"/>
          </a:p>
          <a:p>
            <a:pPr>
              <a:buFontTx/>
              <a:buNone/>
            </a:pPr>
            <a:endParaRPr lang="en-US" altLang="bg-BG" sz="2800" dirty="0"/>
          </a:p>
          <a:p>
            <a:pPr>
              <a:buFontTx/>
              <a:buNone/>
            </a:pPr>
            <a:endParaRPr lang="en-US" altLang="bg-BG" sz="2800" dirty="0"/>
          </a:p>
          <a:p>
            <a:pPr>
              <a:buFontTx/>
              <a:buNone/>
            </a:pPr>
            <a:endParaRPr lang="en-US" altLang="bg-BG" sz="2800" dirty="0"/>
          </a:p>
          <a:p>
            <a:pPr>
              <a:buFontTx/>
              <a:buNone/>
            </a:pPr>
            <a:endParaRPr lang="en-GB" altLang="bg-BG" sz="2800" dirty="0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1828800" y="20669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bg-BG" dirty="0"/>
          </a:p>
        </p:txBody>
      </p:sp>
      <p:pic>
        <p:nvPicPr>
          <p:cNvPr id="2057" name="Picture 9" descr="C:\Program Files\Microsoft Office\Clipart\Popular\arrows1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1847850"/>
            <a:ext cx="5614987" cy="3162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altLang="bg-BG" dirty="0"/>
              <a:t>Задачи при проектното управление</a:t>
            </a:r>
            <a:endParaRPr lang="en-GB" altLang="bg-BG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81200"/>
            <a:ext cx="7543800" cy="4572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bg-BG" altLang="bg-BG" dirty="0"/>
              <a:t>Подготовка – </a:t>
            </a:r>
            <a:r>
              <a:rPr lang="bg-BG" altLang="bg-BG" dirty="0" smtClean="0"/>
              <a:t>формулиране, планиране;</a:t>
            </a:r>
            <a:endParaRPr lang="bg-BG" altLang="bg-BG" dirty="0"/>
          </a:p>
          <a:p>
            <a:pPr>
              <a:lnSpc>
                <a:spcPct val="90000"/>
              </a:lnSpc>
            </a:pPr>
            <a:r>
              <a:rPr lang="bg-BG" altLang="bg-BG" dirty="0"/>
              <a:t>Реализация – благоприятни условия</a:t>
            </a:r>
            <a:r>
              <a:rPr lang="bg-BG" altLang="bg-BG" dirty="0" smtClean="0"/>
              <a:t>, организиране, доставки, координация</a:t>
            </a:r>
            <a:endParaRPr lang="bg-BG" altLang="bg-BG" dirty="0"/>
          </a:p>
          <a:p>
            <a:pPr>
              <a:lnSpc>
                <a:spcPct val="90000"/>
              </a:lnSpc>
            </a:pPr>
            <a:r>
              <a:rPr lang="bg-BG" altLang="bg-BG" dirty="0"/>
              <a:t>Обучение – подготовка на екипа, инструкции</a:t>
            </a:r>
            <a:r>
              <a:rPr lang="bg-BG" altLang="bg-BG" dirty="0" smtClean="0"/>
              <a:t>, документация</a:t>
            </a:r>
            <a:endParaRPr lang="bg-BG" altLang="bg-BG" dirty="0"/>
          </a:p>
          <a:p>
            <a:pPr>
              <a:lnSpc>
                <a:spcPct val="90000"/>
              </a:lnSpc>
            </a:pPr>
            <a:r>
              <a:rPr lang="bg-BG" altLang="bg-BG" dirty="0"/>
              <a:t>Мотивация – хората да желаят да се реализира проекта</a:t>
            </a:r>
            <a:r>
              <a:rPr lang="bg-BG" altLang="bg-BG" dirty="0" smtClean="0"/>
              <a:t>; да </a:t>
            </a:r>
            <a:r>
              <a:rPr lang="bg-BG" altLang="bg-BG" dirty="0"/>
              <a:t>се елиминира съпротивата.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altLang="bg-BG" dirty="0"/>
              <a:t>Изпълним ли е проектът ?</a:t>
            </a:r>
            <a:endParaRPr lang="en-GB" altLang="bg-BG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752600"/>
            <a:ext cx="8077200" cy="4343400"/>
          </a:xfrm>
        </p:spPr>
        <p:txBody>
          <a:bodyPr/>
          <a:lstStyle/>
          <a:p>
            <a:r>
              <a:rPr lang="bg-BG" altLang="bg-BG" sz="2400" dirty="0"/>
              <a:t>Техническа оценка – възможности за подмяна на оборудването;</a:t>
            </a:r>
          </a:p>
          <a:p>
            <a:r>
              <a:rPr lang="bg-BG" altLang="bg-BG" sz="2400" dirty="0"/>
              <a:t>Кадрова осигуреност – какви и колко специалисти ще са необходими;</a:t>
            </a:r>
          </a:p>
          <a:p>
            <a:r>
              <a:rPr lang="bg-BG" altLang="bg-BG" sz="2400" dirty="0"/>
              <a:t>Оценка за времето – технологично и делово време;</a:t>
            </a:r>
          </a:p>
          <a:p>
            <a:r>
              <a:rPr lang="bg-BG" altLang="bg-BG" sz="2400" dirty="0"/>
              <a:t>Оценка за възможна съпротива;</a:t>
            </a:r>
          </a:p>
          <a:p>
            <a:r>
              <a:rPr lang="bg-BG" altLang="bg-BG" sz="2400" dirty="0"/>
              <a:t>Оценка на потенциалното търсене – </a:t>
            </a:r>
            <a:r>
              <a:rPr lang="bg-BG" altLang="bg-BG" sz="2400" dirty="0" smtClean="0"/>
              <a:t>използваемостта </a:t>
            </a:r>
            <a:r>
              <a:rPr lang="bg-BG" altLang="bg-BG" sz="2400" dirty="0"/>
              <a:t>на съоръжението;</a:t>
            </a:r>
          </a:p>
          <a:p>
            <a:r>
              <a:rPr lang="bg-BG" altLang="bg-BG" sz="2400" dirty="0"/>
              <a:t>Финансова оценка – Сегашна стойност на паричния поток </a:t>
            </a:r>
            <a:r>
              <a:rPr lang="en-US" altLang="bg-BG" sz="2400" dirty="0"/>
              <a:t>/NPV/.</a:t>
            </a:r>
            <a:endParaRPr lang="bg-BG" altLang="bg-BG" sz="2400" dirty="0"/>
          </a:p>
          <a:p>
            <a:pPr>
              <a:buFontTx/>
              <a:buNone/>
            </a:pPr>
            <a:endParaRPr lang="en-US" altLang="bg-BG" sz="2400" dirty="0"/>
          </a:p>
          <a:p>
            <a:pPr>
              <a:buFontTx/>
              <a:buNone/>
            </a:pPr>
            <a:endParaRPr lang="en-GB" altLang="bg-BG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altLang="bg-BG" sz="4000" dirty="0"/>
              <a:t>Организация на проектната група</a:t>
            </a:r>
            <a:endParaRPr lang="en-GB" altLang="bg-BG" sz="4000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81200"/>
            <a:ext cx="7924800" cy="4495800"/>
          </a:xfrm>
        </p:spPr>
        <p:txBody>
          <a:bodyPr/>
          <a:lstStyle/>
          <a:p>
            <a:r>
              <a:rPr lang="bg-BG" altLang="bg-BG" sz="2800" dirty="0"/>
              <a:t>Проектен ръководител;</a:t>
            </a:r>
          </a:p>
          <a:p>
            <a:r>
              <a:rPr lang="bg-BG" altLang="bg-BG" sz="2800" dirty="0"/>
              <a:t>Място на проектната група в организационната схема на фирмата;</a:t>
            </a:r>
          </a:p>
          <a:p>
            <a:r>
              <a:rPr lang="bg-BG" altLang="bg-BG" sz="2800" dirty="0"/>
              <a:t>Планиране на работата по проекта – хора</a:t>
            </a:r>
            <a:r>
              <a:rPr lang="bg-BG" altLang="bg-BG" sz="2800" dirty="0" smtClean="0"/>
              <a:t>, време, пари, материали, техника</a:t>
            </a:r>
            <a:r>
              <a:rPr lang="bg-BG" altLang="bg-BG" sz="2800" dirty="0"/>
              <a:t>;</a:t>
            </a:r>
          </a:p>
          <a:p>
            <a:r>
              <a:rPr lang="bg-BG" altLang="bg-BG" sz="2800" dirty="0"/>
              <a:t>Софтуер – М</a:t>
            </a:r>
            <a:r>
              <a:rPr lang="en-US" altLang="bg-BG" sz="2800" dirty="0"/>
              <a:t>icrosoft</a:t>
            </a:r>
            <a:r>
              <a:rPr lang="en-US" altLang="bg-BG" sz="2800" dirty="0"/>
              <a:t> Project Manager</a:t>
            </a:r>
            <a:r>
              <a:rPr lang="bg-BG" altLang="bg-BG" sz="2800" dirty="0"/>
              <a:t>;</a:t>
            </a:r>
          </a:p>
          <a:p>
            <a:r>
              <a:rPr lang="bg-BG" altLang="bg-BG" sz="2800" dirty="0"/>
              <a:t>Контрол върху проекта – цели</a:t>
            </a:r>
            <a:r>
              <a:rPr lang="bg-BG" altLang="bg-BG" sz="2800" dirty="0" smtClean="0"/>
              <a:t>, стойност, срок, качество, кадри, ресурси</a:t>
            </a:r>
            <a:r>
              <a:rPr lang="bg-BG" altLang="bg-BG" sz="2800" dirty="0"/>
              <a:t>;</a:t>
            </a:r>
          </a:p>
          <a:p>
            <a:r>
              <a:rPr lang="bg-BG" altLang="bg-BG" sz="2800" dirty="0"/>
              <a:t>Психологическа среда</a:t>
            </a:r>
            <a:endParaRPr lang="en-GB" altLang="bg-BG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altLang="bg-BG" dirty="0"/>
              <a:t>ОПРЕДЕЛЕНИЕ ЗА БИЗНЕС ПРОЕКТИ</a:t>
            </a:r>
            <a:endParaRPr lang="en-GB" altLang="bg-BG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81200"/>
            <a:ext cx="6858000" cy="4114800"/>
          </a:xfrm>
        </p:spPr>
        <p:txBody>
          <a:bodyPr/>
          <a:lstStyle/>
          <a:p>
            <a:pPr lvl="1">
              <a:buFontTx/>
              <a:buNone/>
            </a:pPr>
            <a:endParaRPr lang="bg-BG" altLang="bg-BG" sz="2400" dirty="0"/>
          </a:p>
          <a:p>
            <a:r>
              <a:rPr lang="bg-BG" altLang="bg-BG" sz="3600" dirty="0"/>
              <a:t>НАМЕРЕНИЕ ЗА ПРОМЯНА.</a:t>
            </a:r>
          </a:p>
          <a:p>
            <a:pPr>
              <a:buFontTx/>
              <a:buNone/>
            </a:pPr>
            <a:endParaRPr lang="bg-BG" altLang="bg-BG" sz="3600" dirty="0"/>
          </a:p>
          <a:p>
            <a:r>
              <a:rPr lang="bg-BG" altLang="bg-BG" sz="3600" dirty="0"/>
              <a:t>ПРОЦЕС НА ПРОМЯНА.</a:t>
            </a:r>
            <a:endParaRPr lang="en-GB" altLang="bg-BG" sz="2800" dirty="0"/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1828800" y="20669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bg-BG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altLang="bg-BG" dirty="0"/>
              <a:t>ОБЩОВАЛИДНИ УСЛОВИЯ.</a:t>
            </a:r>
            <a:endParaRPr lang="en-GB" altLang="bg-BG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81200"/>
            <a:ext cx="6858000" cy="4114800"/>
          </a:xfrm>
        </p:spPr>
        <p:txBody>
          <a:bodyPr/>
          <a:lstStyle/>
          <a:p>
            <a:endParaRPr lang="bg-BG" altLang="bg-BG" sz="2800" dirty="0"/>
          </a:p>
          <a:p>
            <a:r>
              <a:rPr lang="bg-BG" altLang="bg-BG" sz="3600" dirty="0"/>
              <a:t>Необходим е обект на нововъведението.</a:t>
            </a:r>
          </a:p>
          <a:p>
            <a:pPr>
              <a:buFontTx/>
              <a:buNone/>
            </a:pPr>
            <a:endParaRPr lang="bg-BG" altLang="bg-BG" sz="3600" dirty="0"/>
          </a:p>
          <a:p>
            <a:r>
              <a:rPr lang="bg-BG" altLang="bg-BG" sz="3600" dirty="0"/>
              <a:t>Необходима е конкретна цел.</a:t>
            </a:r>
            <a:endParaRPr lang="en-GB" altLang="bg-BG" sz="3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altLang="bg-BG" dirty="0"/>
              <a:t>Целта има следните параметри:</a:t>
            </a:r>
            <a:endParaRPr lang="en-GB" altLang="bg-BG" sz="4000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81200"/>
            <a:ext cx="7239000" cy="4114800"/>
          </a:xfrm>
        </p:spPr>
        <p:txBody>
          <a:bodyPr/>
          <a:lstStyle/>
          <a:p>
            <a:endParaRPr lang="bg-BG" altLang="bg-BG" sz="2800" dirty="0"/>
          </a:p>
          <a:p>
            <a:r>
              <a:rPr lang="bg-BG" altLang="bg-BG" sz="4000" dirty="0"/>
              <a:t>Време;</a:t>
            </a:r>
          </a:p>
          <a:p>
            <a:r>
              <a:rPr lang="bg-BG" altLang="bg-BG" sz="4000" dirty="0"/>
              <a:t>Стойност;</a:t>
            </a:r>
          </a:p>
          <a:p>
            <a:r>
              <a:rPr lang="bg-BG" altLang="bg-BG" sz="4000" dirty="0"/>
              <a:t>Ресурси;</a:t>
            </a:r>
          </a:p>
          <a:p>
            <a:r>
              <a:rPr lang="bg-BG" altLang="bg-BG" sz="4000" dirty="0"/>
              <a:t>Изпълнители.</a:t>
            </a:r>
            <a:endParaRPr lang="en-GB" altLang="bg-BG" sz="4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altLang="bg-BG" sz="3600" dirty="0"/>
              <a:t>Процесът съдържа шест компонента</a:t>
            </a:r>
            <a:r>
              <a:rPr lang="en-US" altLang="bg-BG" sz="3600" dirty="0"/>
              <a:t>:</a:t>
            </a:r>
            <a:endParaRPr lang="en-GB" altLang="bg-BG" sz="3600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81200"/>
            <a:ext cx="7848600" cy="4114800"/>
          </a:xfrm>
        </p:spPr>
        <p:txBody>
          <a:bodyPr/>
          <a:lstStyle/>
          <a:p>
            <a:r>
              <a:rPr lang="bg-BG" altLang="bg-BG" dirty="0"/>
              <a:t>Създаване на групи;</a:t>
            </a:r>
          </a:p>
          <a:p>
            <a:r>
              <a:rPr lang="bg-BG" altLang="bg-BG" dirty="0"/>
              <a:t>Съвместна работа с потребителя</a:t>
            </a:r>
            <a:r>
              <a:rPr lang="en-US" altLang="bg-BG" dirty="0"/>
              <a:t>;</a:t>
            </a:r>
            <a:endParaRPr lang="bg-BG" altLang="bg-BG" dirty="0"/>
          </a:p>
          <a:p>
            <a:r>
              <a:rPr lang="bg-BG" altLang="bg-BG" dirty="0"/>
              <a:t>График и планиране;</a:t>
            </a:r>
          </a:p>
          <a:p>
            <a:r>
              <a:rPr lang="bg-BG" altLang="bg-BG" dirty="0"/>
              <a:t>Създаване на продукт;</a:t>
            </a:r>
          </a:p>
          <a:p>
            <a:r>
              <a:rPr lang="bg-BG" altLang="bg-BG" dirty="0"/>
              <a:t>Управление на ресурсите – финанси и оборудване;</a:t>
            </a:r>
          </a:p>
          <a:p>
            <a:r>
              <a:rPr lang="bg-BG" altLang="bg-BG" dirty="0"/>
              <a:t>Контролиране на проекта.</a:t>
            </a:r>
            <a:endParaRPr lang="en-GB" altLang="bg-BG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219200"/>
          </a:xfrm>
        </p:spPr>
        <p:txBody>
          <a:bodyPr/>
          <a:lstStyle/>
          <a:p>
            <a:r>
              <a:rPr lang="bg-BG" altLang="bg-BG" sz="4000" dirty="0"/>
              <a:t>Дейности по проекта</a:t>
            </a:r>
            <a:endParaRPr lang="en-GB" altLang="bg-BG" sz="4000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295400"/>
            <a:ext cx="8077200" cy="5105400"/>
          </a:xfrm>
        </p:spPr>
        <p:txBody>
          <a:bodyPr/>
          <a:lstStyle/>
          <a:p>
            <a:r>
              <a:rPr lang="bg-BG" altLang="bg-BG" sz="3600" dirty="0"/>
              <a:t>Дейностите по проекта се наслагват върху текущата дейност на фирмата.</a:t>
            </a:r>
          </a:p>
          <a:p>
            <a:r>
              <a:rPr lang="bg-BG" altLang="bg-BG" sz="3600" dirty="0"/>
              <a:t>Необходими са мерки за изглаждане на възникващите противоречия.</a:t>
            </a:r>
          </a:p>
          <a:p>
            <a:r>
              <a:rPr lang="bg-BG" altLang="bg-BG" sz="3600" dirty="0"/>
              <a:t>Постига се противоречиво единство между поддържане на съществуващото и промяната му.</a:t>
            </a:r>
            <a:endParaRPr lang="en-GB" altLang="bg-BG" sz="3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altLang="bg-BG" dirty="0"/>
              <a:t>УСПЕШЕН ПРОЕКТ</a:t>
            </a:r>
            <a:endParaRPr lang="en-GB" altLang="bg-BG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81200"/>
            <a:ext cx="7467600" cy="4572000"/>
          </a:xfrm>
        </p:spPr>
        <p:txBody>
          <a:bodyPr/>
          <a:lstStyle/>
          <a:p>
            <a:r>
              <a:rPr lang="bg-BG" altLang="bg-BG" dirty="0"/>
              <a:t>Реализиран навреме;</a:t>
            </a:r>
          </a:p>
          <a:p>
            <a:r>
              <a:rPr lang="bg-BG" altLang="bg-BG" dirty="0"/>
              <a:t>В рамките на бюджета;</a:t>
            </a:r>
          </a:p>
          <a:p>
            <a:r>
              <a:rPr lang="bg-BG" altLang="bg-BG" dirty="0"/>
              <a:t>Качествено;</a:t>
            </a:r>
          </a:p>
          <a:p>
            <a:r>
              <a:rPr lang="bg-BG" altLang="bg-BG" dirty="0"/>
              <a:t>Достигнал поставените цели;</a:t>
            </a:r>
          </a:p>
          <a:p>
            <a:r>
              <a:rPr lang="bg-BG" altLang="bg-BG" dirty="0"/>
              <a:t>Без да разрушава фирмените ценности;</a:t>
            </a:r>
          </a:p>
          <a:p>
            <a:r>
              <a:rPr lang="bg-BG" altLang="bg-BG" dirty="0"/>
              <a:t>С добре оформена документация и анализи.</a:t>
            </a:r>
            <a:endParaRPr lang="en-GB" altLang="bg-BG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altLang="bg-BG" sz="4000" dirty="0"/>
              <a:t>Информационни дейности по проекта:</a:t>
            </a:r>
            <a:endParaRPr lang="en-GB" altLang="bg-BG" sz="4000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81200"/>
            <a:ext cx="7543800" cy="4114800"/>
          </a:xfrm>
        </p:spPr>
        <p:txBody>
          <a:bodyPr/>
          <a:lstStyle/>
          <a:p>
            <a:r>
              <a:rPr lang="bg-BG" altLang="bg-BG" sz="3600" dirty="0"/>
              <a:t>Проучване;</a:t>
            </a:r>
          </a:p>
          <a:p>
            <a:r>
              <a:rPr lang="bg-BG" altLang="bg-BG" sz="3600" dirty="0"/>
              <a:t>Набиране на информация;</a:t>
            </a:r>
          </a:p>
          <a:p>
            <a:r>
              <a:rPr lang="bg-BG" altLang="bg-BG" sz="3600" dirty="0"/>
              <a:t>Подреждане;</a:t>
            </a:r>
          </a:p>
          <a:p>
            <a:r>
              <a:rPr lang="bg-BG" altLang="bg-BG" sz="3600" dirty="0"/>
              <a:t>Докладване.</a:t>
            </a:r>
            <a:endParaRPr lang="en-GB" altLang="bg-BG" sz="3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altLang="bg-BG" dirty="0"/>
              <a:t>ЦЕЛИ НА ПРОЕКТА</a:t>
            </a:r>
            <a:endParaRPr lang="en-GB" altLang="bg-BG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81200"/>
            <a:ext cx="7391400" cy="4114800"/>
          </a:xfrm>
        </p:spPr>
        <p:txBody>
          <a:bodyPr/>
          <a:lstStyle/>
          <a:p>
            <a:r>
              <a:rPr lang="bg-BG" altLang="bg-BG" sz="3600" dirty="0"/>
              <a:t>Конкретни.</a:t>
            </a:r>
          </a:p>
          <a:p>
            <a:r>
              <a:rPr lang="bg-BG" altLang="bg-BG" sz="3600" dirty="0"/>
              <a:t>Измерими.</a:t>
            </a:r>
          </a:p>
          <a:p>
            <a:r>
              <a:rPr lang="bg-BG" altLang="bg-BG" sz="3600" dirty="0"/>
              <a:t>Достижими.</a:t>
            </a:r>
          </a:p>
          <a:p>
            <a:r>
              <a:rPr lang="bg-BG" altLang="bg-BG" sz="3600" dirty="0"/>
              <a:t>Реалистични.</a:t>
            </a:r>
          </a:p>
          <a:p>
            <a:r>
              <a:rPr lang="bg-BG" altLang="bg-BG" sz="3600" dirty="0"/>
              <a:t>Да са обозрими във времето.</a:t>
            </a:r>
            <a:endParaRPr lang="en-GB" altLang="bg-BG" sz="3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О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332</Words>
  <Application>Microsoft Office PowerPoint</Application>
  <PresentationFormat>Презентация на цял екран (4:3)</PresentationFormat>
  <Paragraphs>69</Paragraphs>
  <Slides>12</Slides>
  <Notes>0</Notes>
  <HiddenSlides>0</HiddenSlides>
  <MMClips>0</MMClips>
  <ScaleCrop>false</ScaleCrop>
  <HeadingPairs>
    <vt:vector size="6" baseType="variant">
      <vt:variant>
        <vt:lpstr>Използвани шрифтове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12</vt:i4>
      </vt:variant>
    </vt:vector>
  </HeadingPairs>
  <TitlesOfParts>
    <vt:vector size="14" baseType="lpstr">
      <vt:lpstr>Times New Roman</vt:lpstr>
      <vt:lpstr>Default Design</vt:lpstr>
      <vt:lpstr>БИЗНЕС ПРОЕКТИ</vt:lpstr>
      <vt:lpstr>ОПРЕДЕЛЕНИЕ ЗА БИЗНЕС ПРОЕКТИ</vt:lpstr>
      <vt:lpstr>ОБЩОВАЛИДНИ УСЛОВИЯ.</vt:lpstr>
      <vt:lpstr>Целта има следните параметри:</vt:lpstr>
      <vt:lpstr>Процесът съдържа шест компонента:</vt:lpstr>
      <vt:lpstr>Дейности по проекта</vt:lpstr>
      <vt:lpstr>УСПЕШЕН ПРОЕКТ</vt:lpstr>
      <vt:lpstr>Информационни дейности по проекта:</vt:lpstr>
      <vt:lpstr>ЦЕЛИ НА ПРОЕКТА</vt:lpstr>
      <vt:lpstr>Задачи при проектното управление</vt:lpstr>
      <vt:lpstr>Изпълним ли е проектът ?</vt:lpstr>
      <vt:lpstr>Организация на проектната група</vt:lpstr>
    </vt:vector>
  </TitlesOfParts>
  <Company>Vik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КОНТАКТОРИ</dc:title>
  <dc:creator>X03-22848</dc:creator>
  <cp:lastModifiedBy>Rumen Yordanov</cp:lastModifiedBy>
  <cp:revision>21</cp:revision>
  <dcterms:created xsi:type="dcterms:W3CDTF">2003-10-22T14:21:33Z</dcterms:created>
  <dcterms:modified xsi:type="dcterms:W3CDTF">2026-04-14T09:51:04Z</dcterms:modified>
</cp:coreProperties>
</file>