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handoutMasterIdLst>
    <p:handoutMasterId r:id="rId16"/>
  </p:handoutMasterIdLst>
  <p:sldIdLst>
    <p:sldId id="258" r:id="rId2"/>
    <p:sldId id="259" r:id="rId3"/>
    <p:sldId id="263" r:id="rId4"/>
    <p:sldId id="265" r:id="rId5"/>
    <p:sldId id="267" r:id="rId6"/>
    <p:sldId id="256" r:id="rId7"/>
    <p:sldId id="257" r:id="rId8"/>
    <p:sldId id="270" r:id="rId9"/>
    <p:sldId id="260" r:id="rId10"/>
    <p:sldId id="261" r:id="rId11"/>
    <p:sldId id="266" r:id="rId12"/>
    <p:sldId id="272" r:id="rId13"/>
    <p:sldId id="268" r:id="rId14"/>
    <p:sldId id="264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FF0000"/>
    <a:srgbClr val="009900"/>
    <a:srgbClr val="CC0000"/>
    <a:srgbClr val="FFFF00"/>
    <a:srgbClr val="F0EFE0"/>
    <a:srgbClr val="66FF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9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9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fld id="{F5587323-D705-45FF-998D-99C7A0F50638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bg-BG" dirty="0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</p:grpSp>
      </p:grpSp>
      <p:sp>
        <p:nvSpPr>
          <p:cNvPr id="569378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69379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E8BB82-95E7-4FC4-BA0F-50A58F466A46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12768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83448-DE6D-4629-AE6B-778542867547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7958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96FF-2F9E-4FE4-B734-B8BB5701E685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2652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80488-BDC3-4EF3-8DEC-ECE70925AD9A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76472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C9B6A-341D-4716-B829-31F312B20312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60901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4B760-CA67-4ABA-B0AD-40AE703C7024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13098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1AA0B-F876-43F5-A293-07AE123D13CD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11062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5F20E-D8CD-4440-AC45-170B9C2E80A0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1145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5F663-8AC9-45D5-ACE7-498024257831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2991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1F783-A891-4208-9013-4E9D167A6554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3457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CE840-565E-429B-AF51-F03F08DA18E7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7570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683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bg-BG" dirty="0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bg-BG" altLang="bg-BG" dirty="0" smtClean="0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568355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8356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8357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5FB9EA0-08D0-46D4-A295-BF3F8EDEE111}" type="slidenum">
              <a:rPr lang="en-US" altLang="bg-BG"/>
              <a:pPr>
                <a:defRPr/>
              </a:pPr>
              <a:t>‹#›</a:t>
            </a:fld>
            <a:endParaRPr lang="en-US" altLang="bg-BG" dirty="0"/>
          </a:p>
        </p:txBody>
      </p:sp>
      <p:sp>
        <p:nvSpPr>
          <p:cNvPr id="56835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bg-BG" altLang="bg-BG" sz="4000" dirty="0" smtClean="0"/>
              <a:t>Безопасност при преместване на товари</a:t>
            </a:r>
            <a:endParaRPr lang="en-US" altLang="bg-BG" sz="4000" dirty="0" smtClean="0"/>
          </a:p>
        </p:txBody>
      </p:sp>
      <p:pic>
        <p:nvPicPr>
          <p:cNvPr id="572421" name="Picture 5" descr="IN00699_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800" y="2057400"/>
            <a:ext cx="3810000" cy="3541713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72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72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533400"/>
          </a:xfrm>
        </p:spPr>
        <p:txBody>
          <a:bodyPr/>
          <a:lstStyle/>
          <a:p>
            <a:pPr algn="ctr" eaLnBrk="1" hangingPunct="1"/>
            <a:r>
              <a:rPr lang="bg-BG" altLang="bg-BG" sz="4000" dirty="0" smtClean="0">
                <a:solidFill>
                  <a:srgbClr val="66FF33"/>
                </a:solidFill>
              </a:rPr>
              <a:t>Проверка на синтетични сапани</a:t>
            </a:r>
            <a:endParaRPr lang="en-US" altLang="bg-BG" sz="4000" dirty="0" smtClean="0">
              <a:solidFill>
                <a:srgbClr val="66FF33"/>
              </a:solidFill>
            </a:endParaRP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838200"/>
            <a:ext cx="80010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sz="2800" dirty="0" smtClean="0">
                <a:cs typeface="Times New Roman" pitchFamily="18" charset="0"/>
              </a:rPr>
              <a:t>Изгаряния от кисилини или други химични вещества. </a:t>
            </a:r>
            <a:endParaRPr lang="en-US" sz="1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sz="2800" dirty="0" smtClean="0">
                <a:cs typeface="Times New Roman" pitchFamily="18" charset="0"/>
              </a:rPr>
              <a:t>Разтопяване или прогаряне на част от повърхността на сапана.</a:t>
            </a:r>
            <a:endParaRPr lang="en-US" sz="1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sz="2800" dirty="0" smtClean="0">
                <a:cs typeface="Times New Roman" pitchFamily="18" charset="0"/>
              </a:rPr>
              <a:t>Разплитане,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пробождане,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стърчащи влакна или срязвания.</a:t>
            </a:r>
            <a:endParaRPr lang="en-US" sz="1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sz="2800" dirty="0" smtClean="0">
                <a:cs typeface="Times New Roman" pitchFamily="18" charset="0"/>
              </a:rPr>
              <a:t>Износена или разрушена тъкан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bg-BG" sz="2800" dirty="0" smtClean="0">
                <a:cs typeface="Times New Roman" pitchFamily="18" charset="0"/>
              </a:rPr>
              <a:t>За да улесни ползувателя как да определи дали сапанът е разпънат недопустимо,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производителят е вложил във вътрешността на сапана червена нишка.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Ако тази нишка стане видима,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то сапанът е за брак.</a:t>
            </a:r>
            <a:endParaRPr lang="en-US" sz="2800" dirty="0" smtClean="0"/>
          </a:p>
        </p:txBody>
      </p:sp>
      <p:pic>
        <p:nvPicPr>
          <p:cNvPr id="13316" name="Picture 4" descr="Synthetic Web Sl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0050"/>
            <a:ext cx="24765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8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8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78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78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914400"/>
          </a:xfrm>
        </p:spPr>
        <p:txBody>
          <a:bodyPr/>
          <a:lstStyle/>
          <a:p>
            <a:pPr eaLnBrk="1" hangingPunct="1"/>
            <a:r>
              <a:rPr lang="bg-BG" altLang="bg-BG" sz="4000" dirty="0" smtClean="0">
                <a:solidFill>
                  <a:srgbClr val="66FF33"/>
                </a:solidFill>
              </a:rPr>
              <a:t>Правила при използване на сапани</a:t>
            </a:r>
            <a:endParaRPr lang="en-US" altLang="bg-BG" sz="4000" dirty="0" smtClean="0">
              <a:solidFill>
                <a:srgbClr val="66FF33"/>
              </a:solidFill>
            </a:endParaRP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066800"/>
            <a:ext cx="3810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bg-BG" sz="2400" b="1" dirty="0" smtClean="0">
                <a:cs typeface="Times New Roman" pitchFamily="18" charset="0"/>
              </a:rPr>
              <a:t>Сапаните трябва да се съхраняват над пода окачени на куки в чиста и суха среда.</a:t>
            </a:r>
            <a:endParaRPr lang="en-US" sz="2400" b="1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en-US" sz="2400" b="1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3200" b="1" dirty="0" smtClean="0">
                <a:cs typeface="Times New Roman" pitchFamily="18" charset="0"/>
              </a:rPr>
              <a:t> </a:t>
            </a:r>
            <a:endParaRPr lang="en-US" sz="3200" dirty="0" smtClean="0">
              <a:cs typeface="Times New Roman" pitchFamily="18" charset="0"/>
            </a:endParaRPr>
          </a:p>
        </p:txBody>
      </p:sp>
      <p:sp>
        <p:nvSpPr>
          <p:cNvPr id="5836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066800"/>
            <a:ext cx="3810000" cy="205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bg-BG" sz="2400" b="1" dirty="0" smtClean="0">
                <a:cs typeface="Times New Roman" pitchFamily="18" charset="0"/>
              </a:rPr>
              <a:t>Никога не провлачвайте</a:t>
            </a:r>
            <a:r>
              <a:rPr lang="bg-BG" sz="2400" b="1" dirty="0" smtClean="0">
                <a:cs typeface="Times New Roman" pitchFamily="18" charset="0"/>
              </a:rPr>
              <a:t> сапаните по пода</a:t>
            </a:r>
            <a:r>
              <a:rPr lang="en-US" sz="2400" b="1" dirty="0" smtClean="0">
                <a:cs typeface="Times New Roman" pitchFamily="18" charset="0"/>
              </a:rPr>
              <a:t>. 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bg-BG" sz="2400" b="1" dirty="0" smtClean="0">
                <a:cs typeface="Times New Roman" pitchFamily="18" charset="0"/>
              </a:rPr>
              <a:t>Винаги затягайте примката,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bg-BG" sz="2400" b="1" dirty="0" smtClean="0">
                <a:cs typeface="Times New Roman" pitchFamily="18" charset="0"/>
              </a:rPr>
              <a:t>така че куката да гледа навън</a:t>
            </a:r>
            <a:r>
              <a:rPr lang="en-US" sz="2400" b="1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 b="1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 b="1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1800" b="1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/>
          </a:p>
        </p:txBody>
      </p:sp>
      <p:pic>
        <p:nvPicPr>
          <p:cNvPr id="14341" name="Picture 5" descr="MVC-001S"/>
          <p:cNvPicPr>
            <a:picLocks noChangeAspect="1" noChangeArrowheads="1"/>
          </p:cNvPicPr>
          <p:nvPr/>
        </p:nvPicPr>
        <p:blipFill>
          <a:blip r:embed="rId2">
            <a:lum bright="1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0"/>
            <a:ext cx="4038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Chain Hook up"/>
          <p:cNvPicPr>
            <a:picLocks noChangeAspect="1" noChangeArrowheads="1"/>
          </p:cNvPicPr>
          <p:nvPr/>
        </p:nvPicPr>
        <p:blipFill>
          <a:blip r:embed="rId3">
            <a:lum bright="22000" contras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10000"/>
            <a:ext cx="4191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83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83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83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83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build="p" autoUpdateAnimBg="0"/>
      <p:bldP spid="58368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Правила при използване на сапани</a:t>
            </a:r>
            <a:endParaRPr lang="en-US" altLang="bg-BG" sz="4000" dirty="0" smtClean="0"/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057400"/>
            <a:ext cx="381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Никога не удряйте сапан под товар,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bg-BG" sz="2000" b="1" dirty="0" smtClean="0">
                <a:cs typeface="Times New Roman" pitchFamily="18" charset="0"/>
              </a:rPr>
              <a:t>за да го наместите</a:t>
            </a:r>
            <a:r>
              <a:rPr lang="en-US" sz="2000" b="1" dirty="0" smtClean="0">
                <a:cs typeface="Times New Roman" pitchFamily="18" charset="0"/>
              </a:rPr>
              <a:t>.</a:t>
            </a:r>
            <a:endParaRPr lang="en-US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Осигурете баланса на товара,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bg-BG" sz="2000" b="1" dirty="0" smtClean="0">
                <a:cs typeface="Times New Roman" pitchFamily="18" charset="0"/>
              </a:rPr>
              <a:t>за да не претоварите сапана</a:t>
            </a:r>
            <a:r>
              <a:rPr lang="en-US" sz="2000" b="1" dirty="0" smtClean="0">
                <a:cs typeface="Times New Roman" pitchFamily="18" charset="0"/>
              </a:rPr>
              <a:t>.</a:t>
            </a:r>
            <a:endParaRPr lang="en-US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Винаги повдигайте товара право нагоре</a:t>
            </a:r>
            <a:r>
              <a:rPr lang="en-US" sz="2000" b="1" dirty="0" smtClean="0">
                <a:cs typeface="Times New Roman" pitchFamily="18" charset="0"/>
              </a:rPr>
              <a:t>.</a:t>
            </a:r>
            <a:endParaRPr lang="en-US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000" b="1" dirty="0" smtClean="0">
                <a:cs typeface="Times New Roman" pitchFamily="18" charset="0"/>
              </a:rPr>
              <a:t> </a:t>
            </a:r>
            <a:r>
              <a:rPr lang="bg-BG" sz="2000" b="1" dirty="0" smtClean="0">
                <a:cs typeface="Times New Roman" pitchFamily="18" charset="0"/>
              </a:rPr>
              <a:t>Никога не оставяйте товара окачен на сапана.</a:t>
            </a:r>
            <a:endParaRPr lang="en-US" sz="20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Сапанът не трябва да се придърпва,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bg-BG" sz="2000" b="1" dirty="0" smtClean="0">
                <a:cs typeface="Times New Roman" pitchFamily="18" charset="0"/>
              </a:rPr>
              <a:t>когато е опънат от тежестта на товара</a:t>
            </a:r>
            <a:r>
              <a:rPr lang="en-US" sz="2000" b="1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6010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905000"/>
            <a:ext cx="381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Проверете дали куката е над центъра на тежестта на товара преди да започнете да го повдигате</a:t>
            </a:r>
            <a:r>
              <a:rPr lang="en-US" sz="2000" b="1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Не работете с верига,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bg-BG" sz="2000" b="1" dirty="0" smtClean="0">
                <a:cs typeface="Times New Roman" pitchFamily="18" charset="0"/>
              </a:rPr>
              <a:t>която е огъната,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bg-BG" sz="2000" b="1" dirty="0" smtClean="0">
                <a:cs typeface="Times New Roman" pitchFamily="18" charset="0"/>
              </a:rPr>
              <a:t>подбита или деформирана.</a:t>
            </a:r>
            <a:endParaRPr lang="en-US" sz="2000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000" b="1" dirty="0" smtClean="0">
                <a:cs typeface="Times New Roman" pitchFamily="18" charset="0"/>
              </a:rPr>
              <a:t>Не намествайте веригата,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bg-BG" sz="2000" b="1" dirty="0" smtClean="0">
                <a:cs typeface="Times New Roman" pitchFamily="18" charset="0"/>
              </a:rPr>
              <a:t>като я удряте с чук или други подръчни средства.</a:t>
            </a:r>
            <a:endParaRPr lang="en-US" sz="20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Правила при използване на сапани</a:t>
            </a:r>
            <a:endParaRPr lang="en-US" altLang="bg-BG" sz="4000" dirty="0" smtClean="0"/>
          </a:p>
        </p:txBody>
      </p:sp>
      <p:sp>
        <p:nvSpPr>
          <p:cNvPr id="585737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/>
              <a:t>Ръцете и пръстите не трябва да се поставят между товара и сапана докато сапана се затяга около товара.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/>
              <a:t>Почиствайте редовно веригите, защото мръсотията предизвиква ускорено износване на връзките.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585738" name="Rectangle 1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/>
              <a:t>Никога не скъсявайте сапана с гвоздей, болтове или други подръчни средства.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 smtClean="0"/>
              <a:t> 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/>
              <a:t>Защитете повърхността на веригата от контакт с остри ръбове, които могат да предизвикат разрушаване или деформации и износване на звената.</a:t>
            </a:r>
            <a:endParaRPr lang="en-US" sz="24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8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85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85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8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85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37" grpId="0" build="p" autoUpdateAnimBg="0"/>
      <p:bldP spid="58573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В заключение</a:t>
            </a:r>
            <a:endParaRPr lang="en-US" altLang="bg-BG" dirty="0" smtClean="0"/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4384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Æ"/>
              <a:defRPr/>
            </a:pPr>
            <a:r>
              <a:rPr lang="bg-BG" sz="2400" dirty="0" smtClean="0"/>
              <a:t>Изберете подходящия сапан съобразно предстоящата работа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Æ"/>
              <a:defRPr/>
            </a:pPr>
            <a:r>
              <a:rPr lang="bg-BG" sz="2400" dirty="0" smtClean="0"/>
              <a:t>Проверете за изправността му преди започване на работа.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Æ"/>
              <a:defRPr/>
            </a:pPr>
            <a:r>
              <a:rPr lang="bg-BG" sz="2400" dirty="0" smtClean="0"/>
              <a:t>При забелязани неизправности,</a:t>
            </a:r>
            <a:r>
              <a:rPr lang="en-US" sz="2400" dirty="0" smtClean="0"/>
              <a:t> </a:t>
            </a:r>
            <a:r>
              <a:rPr lang="bg-BG" sz="2400" dirty="0" smtClean="0"/>
              <a:t>отстранете сапана от работната площадка.</a:t>
            </a:r>
            <a:r>
              <a:rPr lang="en-US" sz="2400" dirty="0" smtClean="0"/>
              <a:t> </a:t>
            </a:r>
            <a:endParaRPr lang="bg-BG" sz="2400" dirty="0" smtClean="0"/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Æ"/>
              <a:defRPr/>
            </a:pPr>
            <a:r>
              <a:rPr lang="bg-BG" sz="2400" dirty="0" smtClean="0"/>
              <a:t>Вземете под внимание намаляването на товароподемността на сапана при повдигане на товара под ъгъл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Æ"/>
              <a:defRPr/>
            </a:pPr>
            <a:r>
              <a:rPr lang="bg-BG" sz="2400" dirty="0" smtClean="0"/>
              <a:t>Съхранявайте правилно сапаните,</a:t>
            </a:r>
            <a:r>
              <a:rPr lang="en-US" sz="2400" dirty="0" smtClean="0"/>
              <a:t> </a:t>
            </a:r>
            <a:r>
              <a:rPr lang="bg-BG" sz="2400" dirty="0" smtClean="0"/>
              <a:t>за да се избегне увреждането им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/>
          </a:p>
        </p:txBody>
      </p:sp>
      <p:pic>
        <p:nvPicPr>
          <p:cNvPr id="17412" name="Picture 4" descr="PE01832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135188" cy="195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bg-BG" altLang="bg-BG" dirty="0" smtClean="0"/>
              <a:t>Необходими знания и умения</a:t>
            </a:r>
            <a:endParaRPr lang="en-US" altLang="bg-BG" dirty="0" smtClean="0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dirty="0" smtClean="0"/>
              <a:t>Запознайте се с Наредбата за безопасна експлоатация и технически надзор на повдигателните съоръжения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/>
              <a:t>Научете се как да работите безопасно със сапани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/>
              <a:t>Научете се да определите и опишете съществуващите опасности в работната среда, при които ще се премества товара.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Използваме три вида сапани</a:t>
            </a:r>
            <a:endParaRPr lang="en-US" altLang="bg-BG" dirty="0" smtClean="0"/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bg-BG" sz="3600" dirty="0" smtClean="0"/>
              <a:t>Верижни</a:t>
            </a:r>
            <a:endParaRPr lang="en-US" sz="3600" dirty="0" smtClean="0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n-US" sz="3600" dirty="0" smtClean="0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bg-BG" sz="3600" dirty="0" smtClean="0"/>
              <a:t>Въжени</a:t>
            </a:r>
            <a:endParaRPr lang="en-US" sz="3600" dirty="0" smtClean="0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n-US" sz="3600" dirty="0" smtClean="0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bg-BG" sz="3600" dirty="0" smtClean="0"/>
              <a:t>Синтетични</a:t>
            </a:r>
            <a:endParaRPr lang="en-US" sz="3600" dirty="0" smtClean="0"/>
          </a:p>
        </p:txBody>
      </p:sp>
      <p:pic>
        <p:nvPicPr>
          <p:cNvPr id="6148" name="Picture 4" descr="Chain Sling"/>
          <p:cNvPicPr>
            <a:picLocks noChangeAspect="1" noChangeArrowheads="1"/>
          </p:cNvPicPr>
          <p:nvPr/>
        </p:nvPicPr>
        <p:blipFill>
          <a:blip r:embed="rId2">
            <a:lum bright="12000" contras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889125"/>
            <a:ext cx="19510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Wire Rope Sling"/>
          <p:cNvPicPr>
            <a:picLocks noChangeAspect="1" noChangeArrowheads="1"/>
          </p:cNvPicPr>
          <p:nvPr/>
        </p:nvPicPr>
        <p:blipFill>
          <a:blip r:embed="rId3">
            <a:lum bright="10000" contras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413125"/>
            <a:ext cx="19510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Nylon Sling"/>
          <p:cNvPicPr>
            <a:picLocks noChangeAspect="1" noChangeArrowheads="1"/>
          </p:cNvPicPr>
          <p:nvPr/>
        </p:nvPicPr>
        <p:blipFill>
          <a:blip r:embed="rId4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963" y="4953000"/>
            <a:ext cx="1951037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1143000"/>
          </a:xfrm>
        </p:spPr>
        <p:txBody>
          <a:bodyPr/>
          <a:lstStyle/>
          <a:p>
            <a:pPr algn="ctr" eaLnBrk="1" hangingPunct="1"/>
            <a:r>
              <a:rPr lang="bg-BG" altLang="bg-BG" sz="4000" dirty="0" smtClean="0"/>
              <a:t>Честота на проверките на сапаните</a:t>
            </a:r>
            <a:endParaRPr lang="en-US" altLang="bg-BG" sz="4000" dirty="0" smtClean="0"/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8001000" cy="4648200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/>
              <a:t>Проверката включва:</a:t>
            </a:r>
            <a:r>
              <a:rPr lang="en-US" sz="2800" dirty="0" smtClean="0"/>
              <a:t> </a:t>
            </a:r>
            <a:r>
              <a:rPr lang="bg-BG" sz="2800" dirty="0" smtClean="0"/>
              <a:t>верижните,</a:t>
            </a:r>
            <a:r>
              <a:rPr lang="en-US" sz="2800" dirty="0" smtClean="0"/>
              <a:t> </a:t>
            </a:r>
            <a:r>
              <a:rPr lang="bg-BG" sz="2800" dirty="0" smtClean="0"/>
              <a:t>въжените и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синтетичните сапани,</a:t>
            </a:r>
            <a:r>
              <a:rPr lang="en-US" sz="2800" dirty="0" smtClean="0"/>
              <a:t> </a:t>
            </a:r>
            <a:r>
              <a:rPr lang="bg-BG" sz="2800" dirty="0" smtClean="0"/>
              <a:t>както и аксесоарите към тях-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връзки,</a:t>
            </a:r>
            <a:r>
              <a:rPr lang="en-US" sz="2800" dirty="0" smtClean="0"/>
              <a:t> </a:t>
            </a:r>
            <a:r>
              <a:rPr lang="bg-BG" sz="2800" dirty="0" smtClean="0"/>
              <a:t>примки,</a:t>
            </a:r>
            <a:r>
              <a:rPr lang="en-US" sz="2800" dirty="0" smtClean="0"/>
              <a:t> </a:t>
            </a:r>
            <a:r>
              <a:rPr lang="bg-BG" sz="2800" dirty="0" smtClean="0"/>
              <a:t>куки,</a:t>
            </a:r>
            <a:r>
              <a:rPr lang="en-US" sz="2800" dirty="0" smtClean="0"/>
              <a:t> </a:t>
            </a:r>
            <a:r>
              <a:rPr lang="bg-BG" sz="2800" dirty="0" smtClean="0"/>
              <a:t>адаптори и др.</a:t>
            </a:r>
          </a:p>
          <a:p>
            <a:pPr eaLnBrk="1" hangingPunct="1">
              <a:defRPr/>
            </a:pPr>
            <a:r>
              <a:rPr lang="bg-BG" sz="2800" dirty="0" smtClean="0"/>
              <a:t>Всички сапани се проверяват ежедневно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непосредствено преди започване на работа с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тях</a:t>
            </a:r>
            <a:r>
              <a:rPr lang="en-US" sz="2800" dirty="0" smtClean="0"/>
              <a:t>.  </a:t>
            </a:r>
            <a:endParaRPr lang="bg-BG" sz="2800" dirty="0" smtClean="0"/>
          </a:p>
          <a:p>
            <a:pPr eaLnBrk="1" hangingPunct="1">
              <a:defRPr/>
            </a:pPr>
            <a:r>
              <a:rPr lang="bg-BG" sz="2800" dirty="0" smtClean="0"/>
              <a:t>Отговорното лице проверява сапаните на 10 дни.</a:t>
            </a:r>
            <a:endParaRPr lang="en-US" sz="2800" dirty="0" smtClean="0"/>
          </a:p>
          <a:p>
            <a:pPr eaLnBrk="1" hangingPunct="1">
              <a:defRPr/>
            </a:pPr>
            <a:r>
              <a:rPr lang="bg-BG" sz="2800" dirty="0" smtClean="0"/>
              <a:t>Веднъж годишно сапаните се проверяват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в рамките на цялата фирма</a:t>
            </a:r>
            <a:r>
              <a:rPr lang="en-US" sz="2800" dirty="0" smtClean="0"/>
              <a:t>.</a:t>
            </a:r>
          </a:p>
        </p:txBody>
      </p:sp>
      <p:pic>
        <p:nvPicPr>
          <p:cNvPr id="7172" name="Picture 4" descr="PE0146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8600"/>
            <a:ext cx="11033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2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2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2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2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2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2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2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2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pPr algn="ctr" eaLnBrk="1" hangingPunct="1"/>
            <a:r>
              <a:rPr lang="bg-BG" altLang="bg-BG" dirty="0" smtClean="0"/>
              <a:t>Товароносимост на сапаните</a:t>
            </a:r>
            <a:endParaRPr lang="en-US" altLang="bg-BG" dirty="0" smtClean="0"/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 smtClean="0">
                <a:cs typeface="Times New Roman" pitchFamily="18" charset="0"/>
              </a:rPr>
              <a:t>  </a:t>
            </a:r>
            <a:r>
              <a:rPr lang="bg-BG" sz="2800" b="1" dirty="0" smtClean="0">
                <a:cs typeface="Times New Roman" pitchFamily="18" charset="0"/>
              </a:rPr>
              <a:t>Товарът,който може да повдига сапанът се определя от неговата най-слаба точка</a:t>
            </a:r>
            <a:r>
              <a:rPr lang="en-US" sz="2800" b="1" dirty="0" smtClean="0">
                <a:cs typeface="Times New Roman" pitchFamily="18" charset="0"/>
              </a:rPr>
              <a:t>.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900" b="1" dirty="0" smtClean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Никога не претоварвайте сапана.</a:t>
            </a:r>
            <a:r>
              <a:rPr 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 b="1" i="1" dirty="0" smtClean="0"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sz="2800" b="1" i="1" dirty="0" smtClean="0">
                <a:cs typeface="Times New Roman" pitchFamily="18" charset="0"/>
              </a:rPr>
              <a:t>Запомнете</a:t>
            </a:r>
            <a:r>
              <a:rPr lang="en-US" sz="2800" b="1" i="1" dirty="0" smtClean="0">
                <a:cs typeface="Times New Roman" pitchFamily="18" charset="0"/>
              </a:rPr>
              <a:t>, </a:t>
            </a:r>
            <a:r>
              <a:rPr lang="bg-BG" sz="2800" b="1" i="1" dirty="0" smtClean="0">
                <a:cs typeface="Times New Roman" pitchFamily="18" charset="0"/>
              </a:rPr>
              <a:t>колкото са по-широки раменете на сапана,</a:t>
            </a:r>
            <a:r>
              <a:rPr lang="en-US" sz="2800" b="1" i="1" dirty="0" smtClean="0">
                <a:cs typeface="Times New Roman" pitchFamily="18" charset="0"/>
              </a:rPr>
              <a:t> </a:t>
            </a:r>
            <a:r>
              <a:rPr lang="bg-BG" sz="2800" b="1" i="1" dirty="0" smtClean="0">
                <a:cs typeface="Times New Roman" pitchFamily="18" charset="0"/>
              </a:rPr>
              <a:t>толкова по-малък товар той може да повдигне.</a:t>
            </a:r>
            <a:endParaRPr lang="en-US" sz="2800" b="1" i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b="1" i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400" b="1" i="1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b="1" i="1" dirty="0" smtClean="0"/>
              <a:t>        </a:t>
            </a:r>
            <a:r>
              <a:rPr lang="en-US" sz="1400" b="1" i="1" baseline="30000" dirty="0" smtClean="0"/>
              <a:t>			                      </a:t>
            </a:r>
            <a:r>
              <a:rPr lang="en-US" sz="1400" i="1" baseline="30000" dirty="0" smtClean="0"/>
              <a:t> </a:t>
            </a:r>
            <a:r>
              <a:rPr lang="en-US" sz="1400" b="1" baseline="30000" dirty="0" smtClean="0"/>
              <a:t>			         </a:t>
            </a:r>
            <a:r>
              <a:rPr lang="en-US" sz="1400" b="1" i="1" baseline="30000" dirty="0" smtClean="0"/>
              <a:t>	</a:t>
            </a:r>
            <a:r>
              <a:rPr lang="en-US" sz="1400" b="1" i="1" dirty="0" smtClean="0"/>
              <a:t>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400" b="1" i="1" dirty="0" smtClean="0"/>
          </a:p>
        </p:txBody>
      </p:sp>
      <p:sp>
        <p:nvSpPr>
          <p:cNvPr id="584710" name="Rectangle 6"/>
          <p:cNvSpPr>
            <a:spLocks noChangeArrowheads="1"/>
          </p:cNvSpPr>
          <p:nvPr/>
        </p:nvSpPr>
        <p:spPr bwMode="auto">
          <a:xfrm>
            <a:off x="1524000" y="5486400"/>
            <a:ext cx="1219200" cy="10668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1000 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кг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товар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584711" name="Rectangle 7"/>
          <p:cNvSpPr>
            <a:spLocks noChangeArrowheads="1"/>
          </p:cNvSpPr>
          <p:nvPr/>
        </p:nvSpPr>
        <p:spPr bwMode="auto">
          <a:xfrm>
            <a:off x="4572000" y="5486400"/>
            <a:ext cx="1219200" cy="10668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 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кг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товар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84712" name="Rectangle 8"/>
          <p:cNvSpPr>
            <a:spLocks noChangeArrowheads="1"/>
          </p:cNvSpPr>
          <p:nvPr/>
        </p:nvSpPr>
        <p:spPr bwMode="auto">
          <a:xfrm>
            <a:off x="7620000" y="5486400"/>
            <a:ext cx="1066800" cy="10668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500 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кг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bg-BG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товар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9" name="Line 9"/>
          <p:cNvSpPr>
            <a:spLocks noChangeShapeType="1"/>
          </p:cNvSpPr>
          <p:nvPr/>
        </p:nvSpPr>
        <p:spPr bwMode="auto">
          <a:xfrm flipV="1">
            <a:off x="2743200" y="4648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 dirty="0"/>
          </a:p>
        </p:txBody>
      </p:sp>
      <p:sp>
        <p:nvSpPr>
          <p:cNvPr id="8200" name="Line 10"/>
          <p:cNvSpPr>
            <a:spLocks noChangeShapeType="1"/>
          </p:cNvSpPr>
          <p:nvPr/>
        </p:nvSpPr>
        <p:spPr bwMode="auto">
          <a:xfrm flipV="1">
            <a:off x="1524000" y="4648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 dirty="0"/>
          </a:p>
        </p:txBody>
      </p:sp>
      <p:sp>
        <p:nvSpPr>
          <p:cNvPr id="8201" name="Line 11"/>
          <p:cNvSpPr>
            <a:spLocks noChangeShapeType="1"/>
          </p:cNvSpPr>
          <p:nvPr/>
        </p:nvSpPr>
        <p:spPr bwMode="auto">
          <a:xfrm flipH="1">
            <a:off x="4572000" y="4495800"/>
            <a:ext cx="609600" cy="9906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 dirty="0"/>
          </a:p>
        </p:txBody>
      </p:sp>
      <p:sp>
        <p:nvSpPr>
          <p:cNvPr id="8202" name="Line 12"/>
          <p:cNvSpPr>
            <a:spLocks noChangeShapeType="1"/>
          </p:cNvSpPr>
          <p:nvPr/>
        </p:nvSpPr>
        <p:spPr bwMode="auto">
          <a:xfrm>
            <a:off x="5181600" y="4495800"/>
            <a:ext cx="609600" cy="9906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 dirty="0"/>
          </a:p>
        </p:txBody>
      </p:sp>
      <p:sp>
        <p:nvSpPr>
          <p:cNvPr id="8203" name="Line 13"/>
          <p:cNvSpPr>
            <a:spLocks noChangeShapeType="1"/>
          </p:cNvSpPr>
          <p:nvPr/>
        </p:nvSpPr>
        <p:spPr bwMode="auto">
          <a:xfrm flipV="1">
            <a:off x="7620000" y="5029200"/>
            <a:ext cx="533400" cy="457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 dirty="0"/>
          </a:p>
        </p:txBody>
      </p:sp>
      <p:sp>
        <p:nvSpPr>
          <p:cNvPr id="8204" name="Line 14"/>
          <p:cNvSpPr>
            <a:spLocks noChangeShapeType="1"/>
          </p:cNvSpPr>
          <p:nvPr/>
        </p:nvSpPr>
        <p:spPr bwMode="auto">
          <a:xfrm>
            <a:off x="8153400" y="5029200"/>
            <a:ext cx="533400" cy="457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4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4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4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1143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Проверка на верижени сапани</a:t>
            </a:r>
            <a:endParaRPr lang="en-US" altLang="bg-BG" dirty="0" smtClean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219200"/>
            <a:ext cx="7467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bg-BG" sz="2800" dirty="0" smtClean="0"/>
              <a:t>За</a:t>
            </a:r>
            <a:r>
              <a:rPr lang="en-US" sz="2800" dirty="0" smtClean="0"/>
              <a:t> наличие на пукнатини, износване на звено на веригата с повече от 10 на сто от първоначалния му диаметър или удължаване на звено с повече от 3 на сто. </a:t>
            </a:r>
            <a:endParaRPr lang="bg-BG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bg-BG" sz="2800" dirty="0" smtClean="0">
                <a:cs typeface="Times New Roman" pitchFamily="18" charset="0"/>
              </a:rPr>
              <a:t>Ако едния клон на двоен, троен или многоклонов сапан е по-дълъг от останалите</a:t>
            </a:r>
            <a:r>
              <a:rPr lang="en-US" sz="2800" dirty="0" smtClean="0">
                <a:cs typeface="Times New Roman" pitchFamily="18" charset="0"/>
              </a:rPr>
              <a:t>. 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2800" dirty="0" smtClean="0"/>
              <a:t>Куките на повдигателните съоръжения се бракуват при наличие на пукнатини или когато износването им в мястото на окачване на товара е по-голямо от 10 на сто от първоначалната височина на тяхното сечение.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5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Специални изисквания</a:t>
            </a:r>
            <a:endParaRPr lang="en-US" altLang="bg-BG" dirty="0" smtClean="0"/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066800"/>
            <a:ext cx="7772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cs typeface="Times New Roman" pitchFamily="18" charset="0"/>
              </a:rPr>
              <a:t>Забранено е верижните сапани да се изменят или ремонтират от операторите</a:t>
            </a:r>
            <a:r>
              <a:rPr lang="en-US" dirty="0" smtClean="0">
                <a:cs typeface="Times New Roman" pitchFamily="18" charset="0"/>
              </a:rPr>
              <a:t>!  </a:t>
            </a:r>
            <a:r>
              <a:rPr lang="bg-BG" dirty="0" smtClean="0">
                <a:cs typeface="Times New Roman" pitchFamily="18" charset="0"/>
              </a:rPr>
              <a:t>Това може да се извършва само от квалифициран персонал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bg-BG" dirty="0" smtClean="0">
                <a:cs typeface="Times New Roman" pitchFamily="18" charset="0"/>
              </a:rPr>
              <a:t>Важно е да се осъзнае,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bg-BG" dirty="0" smtClean="0">
                <a:cs typeface="Times New Roman" pitchFamily="18" charset="0"/>
              </a:rPr>
              <a:t>че товароносимостта на сапана се намалява в зависимост от нарастването на ъгъла под който се повдига товара</a:t>
            </a:r>
            <a:r>
              <a:rPr lang="en-US" dirty="0" smtClean="0"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10244" name="Picture 4" descr="Chai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334000"/>
            <a:ext cx="3886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5400" dirty="0" smtClean="0"/>
              <a:t>Верижни сапани</a:t>
            </a:r>
            <a:endParaRPr lang="en-US" altLang="bg-BG" sz="5400" dirty="0" smtClean="0"/>
          </a:p>
        </p:txBody>
      </p:sp>
      <p:sp>
        <p:nvSpPr>
          <p:cNvPr id="5898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000" dirty="0" smtClean="0"/>
              <a:t>Разрешава се работата само със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000" dirty="0" smtClean="0"/>
              <a:t>сапани произведени в заводски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000" dirty="0" smtClean="0"/>
              <a:t>условия</a:t>
            </a:r>
            <a:r>
              <a:rPr lang="en-US" sz="4000" dirty="0" smtClean="0"/>
              <a:t>.</a:t>
            </a:r>
            <a:br>
              <a:rPr lang="en-US" sz="4000" dirty="0" smtClean="0"/>
            </a:br>
            <a:endParaRPr lang="bg-BG" sz="14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Забранява се работата със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самоделни сапани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9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89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89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89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89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bg-BG" altLang="bg-BG" dirty="0" smtClean="0"/>
              <a:t>Проверка на въжени сапани</a:t>
            </a:r>
            <a:endParaRPr lang="en-US" altLang="bg-BG" dirty="0" smtClean="0"/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0668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dirty="0" smtClean="0">
                <a:cs typeface="Times New Roman" pitchFamily="18" charset="0"/>
              </a:rPr>
              <a:t> </a:t>
            </a:r>
            <a:r>
              <a:rPr lang="bg-BG" sz="2800" dirty="0" smtClean="0">
                <a:cs typeface="Times New Roman" pitchFamily="18" charset="0"/>
              </a:rPr>
              <a:t>Дали няма скъсани нишки – повече от 3 бр. в една дилка.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800" dirty="0" smtClean="0">
                <a:cs typeface="Times New Roman" pitchFamily="18" charset="0"/>
              </a:rPr>
              <a:t>Износване в участъци с повече от 30 % от диаметъра на оригиналната нишка.</a:t>
            </a:r>
            <a:endParaRPr lang="en-US" sz="16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800" dirty="0" smtClean="0">
                <a:cs typeface="Times New Roman" pitchFamily="18" charset="0"/>
              </a:rPr>
              <a:t>Гънки,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пречупвания или разрушения на въжето.</a:t>
            </a:r>
            <a:endParaRPr lang="en-US" sz="16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800" dirty="0" smtClean="0">
                <a:cs typeface="Times New Roman" pitchFamily="18" charset="0"/>
              </a:rPr>
              <a:t>Износени,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bg-BG" sz="2800" dirty="0" smtClean="0">
                <a:cs typeface="Times New Roman" pitchFamily="18" charset="0"/>
              </a:rPr>
              <a:t>разрушени оплетки на ушите или други приспособления за захващане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bg-BG" sz="2800" dirty="0" smtClean="0">
                <a:cs typeface="Times New Roman" pitchFamily="18" charset="0"/>
              </a:rPr>
              <a:t>Корозия на въжето или на захватните устройства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pic>
        <p:nvPicPr>
          <p:cNvPr id="12292" name="Picture 4" descr="Wire Rope Fatigue Fail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486400"/>
            <a:ext cx="2743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Wire Rope Bird C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486400"/>
            <a:ext cx="26765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Anatomy of Wire Ro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486400"/>
            <a:ext cx="266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77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39" grpId="0" build="p" autoUpdateAnimBg="0"/>
    </p:bldLst>
  </p:timing>
</p:sld>
</file>

<file path=ppt/theme/theme1.xml><?xml version="1.0" encoding="utf-8"?>
<a:theme xmlns:a="http://schemas.openxmlformats.org/drawingml/2006/main" name="Azure">
  <a:themeElements>
    <a:clrScheme name="Azure 2">
      <a:dk1>
        <a:srgbClr val="000000"/>
      </a:dk1>
      <a:lt1>
        <a:srgbClr val="CCECFF"/>
      </a:lt1>
      <a:dk2>
        <a:srgbClr val="330099"/>
      </a:dk2>
      <a:lt2>
        <a:srgbClr val="0099CC"/>
      </a:lt2>
      <a:accent1>
        <a:srgbClr val="009999"/>
      </a:accent1>
      <a:accent2>
        <a:srgbClr val="FF99CC"/>
      </a:accent2>
      <a:accent3>
        <a:srgbClr val="E2F4FF"/>
      </a:accent3>
      <a:accent4>
        <a:srgbClr val="000000"/>
      </a:accent4>
      <a:accent5>
        <a:srgbClr val="AACACA"/>
      </a:accent5>
      <a:accent6>
        <a:srgbClr val="E78AB9"/>
      </a:accent6>
      <a:hlink>
        <a:srgbClr val="6600CC"/>
      </a:hlink>
      <a:folHlink>
        <a:srgbClr val="3366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934</TotalTime>
  <Words>549</Words>
  <Application>Microsoft Office PowerPoint</Application>
  <PresentationFormat>Презентация на цял екран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Wingdings</vt:lpstr>
      <vt:lpstr>Calibri</vt:lpstr>
      <vt:lpstr>Azure</vt:lpstr>
      <vt:lpstr>Безопасност при преместване на товари</vt:lpstr>
      <vt:lpstr>Необходими знания и умения</vt:lpstr>
      <vt:lpstr>Използваме три вида сапани</vt:lpstr>
      <vt:lpstr>Честота на проверките на сапаните</vt:lpstr>
      <vt:lpstr>Товароносимост на сапаните</vt:lpstr>
      <vt:lpstr>Проверка на верижени сапани</vt:lpstr>
      <vt:lpstr>Специални изисквания</vt:lpstr>
      <vt:lpstr>Верижни сапани</vt:lpstr>
      <vt:lpstr>Проверка на въжени сапани</vt:lpstr>
      <vt:lpstr>Проверка на синтетични сапани</vt:lpstr>
      <vt:lpstr>Правила при използване на сапани</vt:lpstr>
      <vt:lpstr>Правила при използване на сапани</vt:lpstr>
      <vt:lpstr>Правила при използване на сапани</vt:lpstr>
      <vt:lpstr>В заключение</vt:lpstr>
    </vt:vector>
  </TitlesOfParts>
  <Company>Liberty Mutual Insurance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J Meyer</dc:creator>
  <cp:lastModifiedBy>Rumen Yordanov</cp:lastModifiedBy>
  <cp:revision>74</cp:revision>
  <cp:lastPrinted>1601-01-01T00:00:00Z</cp:lastPrinted>
  <dcterms:created xsi:type="dcterms:W3CDTF">2002-05-25T02:21:34Z</dcterms:created>
  <dcterms:modified xsi:type="dcterms:W3CDTF">2026-04-11T10:35:10Z</dcterms:modified>
</cp:coreProperties>
</file>