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6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336699"/>
    <a:srgbClr val="008080"/>
    <a:srgbClr val="009999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4667" autoAdjust="0"/>
  </p:normalViewPr>
  <p:slideViewPr>
    <p:cSldViewPr>
      <p:cViewPr varScale="1">
        <p:scale>
          <a:sx n="102" d="100"/>
          <a:sy n="102" d="100"/>
        </p:scale>
        <p:origin x="264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12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r>
              <a:rPr lang="en-US" dirty="0"/>
              <a:t>Обучение</a:t>
            </a:r>
            <a:r>
              <a:rPr lang="en-US" dirty="0"/>
              <a:t> </a:t>
            </a:r>
            <a:r>
              <a:rPr lang="en-US" dirty="0"/>
              <a:t>по</a:t>
            </a:r>
            <a:r>
              <a:rPr lang="en-US" dirty="0"/>
              <a:t> </a:t>
            </a:r>
            <a:r>
              <a:rPr lang="en-US" dirty="0"/>
              <a:t>безопасност</a:t>
            </a:r>
            <a:r>
              <a:rPr lang="en-US" dirty="0"/>
              <a:t> </a:t>
            </a:r>
            <a:r>
              <a:rPr lang="en-US" dirty="0"/>
              <a:t>на</a:t>
            </a:r>
            <a:r>
              <a:rPr lang="en-US" dirty="0"/>
              <a:t> </a:t>
            </a:r>
            <a:r>
              <a:rPr lang="en-US" dirty="0"/>
              <a:t>труда</a:t>
            </a:r>
            <a:endParaRPr lang="en-US" dirty="0"/>
          </a:p>
        </p:txBody>
      </p:sp>
      <p:sp>
        <p:nvSpPr>
          <p:cNvPr id="17413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2A42C06-678B-4145-BFB8-205E460AEB5E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07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3" name="Rectangle 307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8676" name="Rectangle 3076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3077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3078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7" name="Rectangle 3079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8391BBB-D260-4179-AAF8-612AE2E2F232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079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BDE20B-F90E-412F-A33D-2E5E52938774}" type="slidenum">
              <a:rPr lang="en-US" altLang="bg-BG" sz="1200"/>
              <a:pPr/>
              <a:t>7</a:t>
            </a:fld>
            <a:endParaRPr lang="en-US" altLang="bg-BG" sz="1200" dirty="0"/>
          </a:p>
        </p:txBody>
      </p:sp>
      <p:sp>
        <p:nvSpPr>
          <p:cNvPr id="296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bg-BG" altLang="bg-BG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 dirty="0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897188 w 21600"/>
              <a:gd name="T3" fmla="*/ 6015037 h 21600"/>
              <a:gd name="T4" fmla="*/ 0 w 21600"/>
              <a:gd name="T5" fmla="*/ 60150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0681A82-1639-4BCD-8991-5F01937E9FDD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7B012-8BC3-4642-AA60-915EFAB36688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9804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A59B4-48C9-4E37-9AD9-5AC24BD181C7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E2AEF-8096-41E3-9A0F-2020D5142FED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705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56CA2-CFC4-4DA9-9384-E6F6E7840482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17D9D3-4A84-4542-A7FC-9D606D636609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551446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/>
          <a:p>
            <a:pPr lvl="0"/>
            <a:endParaRPr lang="bg-BG" noProof="0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E74AB-BD57-49D0-B6AE-F4833F3C85D4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54446-F68F-4772-B055-3415DEC2A859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71749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66286-8CEC-4BDE-8C57-574184C43634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B732C-7E0C-42B1-9F34-D9189F7DEFCA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402624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EC0B8-8F2F-4635-B11C-69ADB5950B09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98311-2FC9-47C3-B504-A060F44FA1C2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2474298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254164-7D27-4307-B00D-687C6C7A1604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03301-911A-42C9-87AF-C7829A5E2604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58149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878D-5CE8-4D95-94AB-55002E83CEC4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3C47B-1B93-4930-A782-E0D8F94E3986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629094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63771-E5B5-49B8-8290-2336E6FE2888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11AA8-6548-4D5A-B9BC-779A38A1D834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315263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82972-1902-4533-8426-406DEF732E6B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61585-9496-4244-8502-2347CC9F6B69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04350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1B67F-BB16-41D8-AF50-E3BD7F68CA32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7C829-523D-450E-97C8-96E1E70D4F61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133258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A0DAF-359D-4A8D-A2A5-652A3C041952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2FDFDE-11F5-4AF3-B406-E47AFE52341A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  <p:extLst>
      <p:ext uri="{BB962C8B-B14F-4D97-AF65-F5344CB8AC3E}">
        <p14:creationId xmlns:p14="http://schemas.microsoft.com/office/powerpoint/2010/main" val="4262504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897188 w 21600"/>
              <a:gd name="T3" fmla="*/ 6015037 h 21600"/>
              <a:gd name="T4" fmla="*/ 0 w 21600"/>
              <a:gd name="T5" fmla="*/ 601503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bg-BG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fld id="{B112C904-0966-4F83-908A-F56D8F157D1C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261456B-9023-495E-8F79-EB7634E73C64}" type="slidenum">
              <a:rPr lang="en-US" altLang="bg-BG"/>
              <a:pPr/>
              <a:t>‹#›</a:t>
            </a:fld>
            <a:endParaRPr lang="en-US" altLang="bg-BG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BCC8CF-E04A-4B12-87E1-3F7496B759A8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AC175C8-9124-4815-92E3-347D6B0B51FD}" type="slidenum">
              <a:rPr lang="en-US" altLang="bg-BG" sz="1400">
                <a:latin typeface="Arial" panose="020B0604020202020204" pitchFamily="34" charset="0"/>
              </a:rPr>
              <a:pPr eaLnBrk="1" hangingPunct="1"/>
              <a:t>1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286000" y="427038"/>
            <a:ext cx="6399213" cy="944562"/>
          </a:xfrm>
        </p:spPr>
        <p:txBody>
          <a:bodyPr/>
          <a:lstStyle/>
          <a:p>
            <a:pPr eaLnBrk="1" hangingPunct="1"/>
            <a:r>
              <a:rPr lang="en-US" altLang="bg-BG" sz="3600" b="0" dirty="0" smtClean="0"/>
              <a:t>Обучение</a:t>
            </a:r>
            <a:r>
              <a:rPr lang="en-US" altLang="bg-BG" sz="3600" b="0" dirty="0" smtClean="0"/>
              <a:t> </a:t>
            </a:r>
            <a:r>
              <a:rPr lang="en-US" altLang="bg-BG" sz="3600" b="0" dirty="0" smtClean="0"/>
              <a:t>по</a:t>
            </a:r>
            <a:r>
              <a:rPr lang="en-US" altLang="bg-BG" sz="3600" dirty="0" smtClean="0"/>
              <a:t> </a:t>
            </a:r>
            <a:r>
              <a:rPr lang="en-US" altLang="bg-BG" sz="3600" b="0" dirty="0" smtClean="0"/>
              <a:t>безопасност</a:t>
            </a:r>
            <a:r>
              <a:rPr lang="en-US" altLang="bg-BG" sz="3600" b="0" dirty="0" smtClean="0"/>
              <a:t> </a:t>
            </a:r>
            <a:r>
              <a:rPr lang="en-US" altLang="bg-BG" sz="3600" b="0" dirty="0" smtClean="0"/>
              <a:t>на</a:t>
            </a:r>
            <a:r>
              <a:rPr lang="en-US" altLang="bg-BG" sz="3600" b="0" dirty="0" smtClean="0"/>
              <a:t> </a:t>
            </a:r>
            <a:r>
              <a:rPr lang="en-US" altLang="bg-BG" sz="3600" b="0" dirty="0" smtClean="0"/>
              <a:t>труда</a:t>
            </a:r>
            <a:endParaRPr lang="en-US" altLang="bg-BG" sz="3600" b="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7AA3150-AF10-4571-B221-59BDF2045FD4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25D60AB-289A-4EA6-9773-555ABADC14D8}" type="slidenum">
              <a:rPr lang="en-US" altLang="bg-BG" sz="1400">
                <a:latin typeface="Arial" panose="020B0604020202020204" pitchFamily="34" charset="0"/>
              </a:rPr>
              <a:pPr eaLnBrk="1" hangingPunct="1"/>
              <a:t>10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1229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bg-BG" altLang="bg-BG" sz="2400" dirty="0" smtClean="0"/>
          </a:p>
        </p:txBody>
      </p:sp>
      <p:sp>
        <p:nvSpPr>
          <p:cNvPr id="12295" name="Rectangle 4"/>
          <p:cNvSpPr>
            <a:spLocks noGrp="1" noChangeArrowheads="1" noTextEdit="1"/>
          </p:cNvSpPr>
          <p:nvPr>
            <p:ph type="clipArt" sz="half" idx="2"/>
          </p:nvPr>
        </p:nvSpPr>
        <p:spPr/>
      </p:sp>
      <p:pic>
        <p:nvPicPr>
          <p:cNvPr id="12296" name="Picture 6" descr="C:\WINDOWS\Application Data\Microsoft\Media Catalog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7"/>
          <p:cNvSpPr>
            <a:spLocks noChangeArrowheads="1"/>
          </p:cNvSpPr>
          <p:nvPr/>
        </p:nvSpPr>
        <p:spPr bwMode="auto">
          <a:xfrm>
            <a:off x="1752600" y="51054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Подът е замърсен и опасен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5379F6C-CED7-45C2-83E7-1E4351885CFD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BF9E790-8B0C-4B48-A2B7-8D1852E263E9}" type="slidenum">
              <a:rPr lang="en-US" altLang="bg-BG" sz="1400">
                <a:latin typeface="Arial" panose="020B0604020202020204" pitchFamily="34" charset="0"/>
              </a:rPr>
              <a:pPr eaLnBrk="1" hangingPunct="1"/>
              <a:t>11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pic>
        <p:nvPicPr>
          <p:cNvPr id="13317" name="Picture 2" descr="C:\WINDOWS\Application Data\Microsoft\Media Catalog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77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482A1EB-44E2-42F0-891E-50B5520FAC87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DA0D3F7-C0DC-4B4C-96B9-C6689E53D9C3}" type="slidenum">
              <a:rPr lang="en-US" altLang="bg-BG" sz="1400">
                <a:latin typeface="Arial" panose="020B0604020202020204" pitchFamily="34" charset="0"/>
              </a:rPr>
              <a:pPr eaLnBrk="1" hangingPunct="1"/>
              <a:t>12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143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14343" name="Picture 4" descr="C:\WINDOWS\Application Data\Microsoft\Media Catalog\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5"/>
          <p:cNvSpPr>
            <a:spLocks noChangeArrowheads="1"/>
          </p:cNvSpPr>
          <p:nvPr/>
        </p:nvSpPr>
        <p:spPr bwMode="auto">
          <a:xfrm>
            <a:off x="1676400" y="5867400"/>
            <a:ext cx="48117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От бутилката може да постъпи течен пропан бутан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339F1FA-9A5F-4B44-A0C6-5E36628EAE45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41D23C0-D29F-4E13-849C-1DB459B8E70E}" type="slidenum">
              <a:rPr lang="en-US" altLang="bg-BG" sz="1400">
                <a:latin typeface="Arial" panose="020B0604020202020204" pitchFamily="34" charset="0"/>
              </a:rPr>
              <a:pPr eaLnBrk="1" hangingPunct="1"/>
              <a:t>13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15367" name="Picture 4" descr="C:\WINDOWS\Application Data\Microsoft\Media Catalog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2286000" y="5562600"/>
            <a:ext cx="2811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Количката трябва да се тика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28C9F95-9056-4756-A0F6-FA2150E91899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B1F6C4F-3C5B-4DA9-BA7E-3405E57A2BEE}" type="slidenum">
              <a:rPr lang="en-US" altLang="bg-BG" sz="1400">
                <a:latin typeface="Arial" panose="020B0604020202020204" pitchFamily="34" charset="0"/>
              </a:rPr>
              <a:pPr eaLnBrk="1" hangingPunct="1"/>
              <a:t>14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16391" name="Picture 4" descr="C:\WINDOWS\Application Data\Microsoft\Media Catalog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5"/>
          <p:cNvSpPr>
            <a:spLocks noChangeArrowheads="1"/>
          </p:cNvSpPr>
          <p:nvPr/>
        </p:nvSpPr>
        <p:spPr bwMode="auto">
          <a:xfrm>
            <a:off x="1905000" y="4633913"/>
            <a:ext cx="374243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Работника е без очила;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Шмиргелът е без 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уловител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за стружки;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BFA3B9D-B05E-4D9B-83EE-CD556EAC92EC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FA23C43-E5D6-4858-B959-262798633D6F}" type="slidenum">
              <a:rPr lang="en-US" altLang="bg-BG" sz="1400">
                <a:latin typeface="Arial" panose="020B0604020202020204" pitchFamily="34" charset="0"/>
              </a:rPr>
              <a:pPr eaLnBrk="1" hangingPunct="1"/>
              <a:t>15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17415" name="Picture 4" descr="C:\WINDOWS\Application Data\Microsoft\Media Catalog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0584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1143000" y="5181600"/>
            <a:ext cx="457517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Шахтата след лентата не е обезопасена;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Липсва табела на ел.</a:t>
            </a:r>
            <a:r>
              <a:rPr kumimoji="1" lang="en-US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таблото;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Липсва втори човек при ремонта на ел.</a:t>
            </a:r>
            <a:r>
              <a:rPr kumimoji="1" lang="en-US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таблото.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54976CE-A467-4930-A041-CBB5D42CEF0F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FAA5D83-8E59-4B36-9A10-2C8C51C9F934}" type="slidenum">
              <a:rPr lang="en-US" altLang="bg-BG" sz="1400">
                <a:latin typeface="Arial" panose="020B0604020202020204" pitchFamily="34" charset="0"/>
              </a:rPr>
              <a:pPr eaLnBrk="1" hangingPunct="1"/>
              <a:t>16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18439" name="Picture 4" descr="C:\WINDOWS\Application Data\Microsoft\Media Catalog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82550"/>
            <a:ext cx="9906000" cy="732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6"/>
          <p:cNvSpPr>
            <a:spLocks noChangeArrowheads="1"/>
          </p:cNvSpPr>
          <p:nvPr/>
        </p:nvSpPr>
        <p:spPr bwMode="auto">
          <a:xfrm>
            <a:off x="2590800" y="5715000"/>
            <a:ext cx="24765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Замърсен и опасен под;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Работникът е без очила.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10649AB-D5DA-42FD-8480-3FFE912A0FAB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D2C656B-C02A-4393-B7FF-9EE8DD2A30BF}" type="slidenum">
              <a:rPr lang="en-US" altLang="bg-BG" sz="1400">
                <a:latin typeface="Arial" panose="020B0604020202020204" pitchFamily="34" charset="0"/>
              </a:rPr>
              <a:pPr eaLnBrk="1" hangingPunct="1"/>
              <a:t>17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graphicFrame>
        <p:nvGraphicFramePr>
          <p:cNvPr id="19463" name="Object 4"/>
          <p:cNvGraphicFramePr>
            <a:graphicFrameLocks noChangeAspect="1"/>
          </p:cNvGraphicFramePr>
          <p:nvPr/>
        </p:nvGraphicFramePr>
        <p:xfrm>
          <a:off x="-304800" y="0"/>
          <a:ext cx="9753600" cy="723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Clip" r:id="rId3" imgW="11685714" imgH="16685714" progId="MS_ClipArt_Gallery.5">
                  <p:embed/>
                </p:oleObj>
              </mc:Choice>
              <mc:Fallback>
                <p:oleObj name="Clip" r:id="rId3" imgW="11685714" imgH="16685714" progId="MS_ClipArt_Gallery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4800" y="0"/>
                        <a:ext cx="9753600" cy="723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4" name="Rectangle 5"/>
          <p:cNvSpPr>
            <a:spLocks noChangeArrowheads="1"/>
          </p:cNvSpPr>
          <p:nvPr/>
        </p:nvSpPr>
        <p:spPr bwMode="auto">
          <a:xfrm>
            <a:off x="1981200" y="5334000"/>
            <a:ext cx="611462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Бутилките с кислород и пропан бутан трябва да са раздалечени;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bg-BG" altLang="bg-BG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Разпилени 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отпадъци по пода.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456E0FA-A306-4658-A141-E3C18FDD637A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9159E3B-D9D2-4203-B0BA-671F93B7B187}" type="slidenum">
              <a:rPr lang="en-US" altLang="bg-BG" sz="1400">
                <a:latin typeface="Arial" panose="020B0604020202020204" pitchFamily="34" charset="0"/>
              </a:rPr>
              <a:pPr eaLnBrk="1" hangingPunct="1"/>
              <a:t>18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20487" name="Picture 4" descr="C:\WINDOWS\Application Data\Microsoft\Media Catalog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0584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0684956-377E-4E66-AF87-3948B464BD08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0FF5757-BEC7-4750-B401-F0DBF1E8CE2F}" type="slidenum">
              <a:rPr lang="en-US" altLang="bg-BG" sz="1400">
                <a:latin typeface="Arial" panose="020B0604020202020204" pitchFamily="34" charset="0"/>
              </a:rPr>
              <a:pPr eaLnBrk="1" hangingPunct="1"/>
              <a:t>19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21511" name="Picture 4" descr="C:\WINDOWS\Application Data\Microsoft\Media Catalog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0584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5"/>
          <p:cNvSpPr>
            <a:spLocks noChangeArrowheads="1"/>
          </p:cNvSpPr>
          <p:nvPr/>
        </p:nvSpPr>
        <p:spPr bwMode="auto">
          <a:xfrm>
            <a:off x="1828800" y="5257800"/>
            <a:ext cx="5046663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 При транспорт бутилката трябва да е с предпазител;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Работниците са без каски;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 Куката е без предпазител;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 Неправилно закрепен товар.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3D7CBA4-164A-47AE-BBC3-411DBD61F639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87FBA56-4338-4D44-B903-3DFF4E8985DF}" type="slidenum">
              <a:rPr lang="en-US" altLang="bg-BG" sz="1400">
                <a:latin typeface="Arial" panose="020B0604020202020204" pitchFamily="34" charset="0"/>
              </a:rPr>
              <a:pPr eaLnBrk="1" hangingPunct="1"/>
              <a:t>2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410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bg-BG" b="0" dirty="0" smtClean="0"/>
              <a:t>Въведение</a:t>
            </a:r>
            <a:endParaRPr lang="en-US" altLang="bg-BG" b="0" dirty="0" smtClean="0"/>
          </a:p>
        </p:txBody>
      </p:sp>
      <p:sp>
        <p:nvSpPr>
          <p:cNvPr id="410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bg-BG" altLang="bg-BG" dirty="0" smtClean="0"/>
              <a:t>Представени са под формата на картини опасности</a:t>
            </a:r>
            <a:r>
              <a:rPr lang="bg-BG" altLang="bg-BG" dirty="0" smtClean="0"/>
              <a:t>, които </a:t>
            </a:r>
            <a:r>
              <a:rPr lang="bg-BG" altLang="bg-BG" dirty="0" smtClean="0"/>
              <a:t>възникват в процеса на работа.</a:t>
            </a:r>
            <a:endParaRPr lang="en-US" altLang="bg-BG" dirty="0" smtClean="0"/>
          </a:p>
          <a:p>
            <a:pPr eaLnBrk="1" hangingPunct="1"/>
            <a:r>
              <a:rPr lang="bg-BG" altLang="bg-BG" dirty="0" smtClean="0"/>
              <a:t>Посочени са грешките,</a:t>
            </a:r>
            <a:r>
              <a:rPr lang="en-US" altLang="bg-BG" dirty="0" smtClean="0"/>
              <a:t> </a:t>
            </a:r>
            <a:r>
              <a:rPr lang="bg-BG" altLang="bg-BG" dirty="0" smtClean="0"/>
              <a:t>които допускат работниците в конкретната ситуация.</a:t>
            </a:r>
            <a:endParaRPr lang="en-US" altLang="bg-BG" dirty="0" smtClean="0"/>
          </a:p>
        </p:txBody>
      </p:sp>
    </p:spTree>
  </p:cSld>
  <p:clrMapOvr>
    <a:masterClrMapping/>
  </p:clrMapOvr>
  <p:transition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54DEE23-9A5F-4554-A5B5-3C33D77C6455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972D391-50C7-4CD9-833B-D32FED3C4B1B}" type="slidenum">
              <a:rPr lang="en-US" altLang="bg-BG" sz="1400">
                <a:latin typeface="Arial" panose="020B0604020202020204" pitchFamily="34" charset="0"/>
              </a:rPr>
              <a:pPr eaLnBrk="1" hangingPunct="1"/>
              <a:t>20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22535" name="Picture 4" descr="C:\WINDOWS\Application Data\Microsoft\Media Catalog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2400"/>
            <a:ext cx="9829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5"/>
          <p:cNvSpPr>
            <a:spLocks noChangeArrowheads="1"/>
          </p:cNvSpPr>
          <p:nvPr/>
        </p:nvSpPr>
        <p:spPr bwMode="auto">
          <a:xfrm>
            <a:off x="1219200" y="5562600"/>
            <a:ext cx="2593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Куката е без предпазител.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C4431A9-650C-4CD2-BE9E-FD269E2862D8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82BD298-541C-4661-A312-C28385AA974C}" type="slidenum">
              <a:rPr lang="en-US" altLang="bg-BG" sz="1400">
                <a:latin typeface="Arial" panose="020B0604020202020204" pitchFamily="34" charset="0"/>
              </a:rPr>
              <a:pPr eaLnBrk="1" hangingPunct="1"/>
              <a:t>21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23559" name="Picture 4" descr="C:\WINDOWS\Application Data\Microsoft\Media Catalog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533400"/>
            <a:ext cx="97536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1524000" y="5943600"/>
            <a:ext cx="5510213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 Стълбата не е укрепена;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Въртока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на</a:t>
            </a:r>
            <a:r>
              <a:rPr kumimoji="1" lang="en-US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bg-BG" altLang="bg-BG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ел. </a:t>
            </a:r>
            <a:r>
              <a:rPr kumimoji="1" lang="bg-BG" altLang="bg-BG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задвижката</a:t>
            </a:r>
            <a:r>
              <a:rPr kumimoji="1" lang="bg-BG" altLang="bg-BG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не е сигурна опора;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Работника не е стъпил стабилно на стълбата;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 Неподходящ инструмент за развиване – раздвижен ключ.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CB0AE91-C22B-4C90-841C-276FE9168960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BE00AD2-ED6B-4CDB-8766-D9B7FD72D255}" type="slidenum">
              <a:rPr lang="en-US" altLang="bg-BG" sz="1400">
                <a:latin typeface="Arial" panose="020B0604020202020204" pitchFamily="34" charset="0"/>
              </a:rPr>
              <a:pPr eaLnBrk="1" hangingPunct="1"/>
              <a:t>22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24583" name="Picture 4" descr="C:\WINDOWS\Application Data\Microsoft\Media Catalog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677400" cy="712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DABC919-F1E1-41B4-8D40-E7C6EC929CBA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824A650-CB12-486F-9D6C-153AA8ACCD5D}" type="slidenum">
              <a:rPr lang="en-US" altLang="bg-BG" sz="1400">
                <a:latin typeface="Arial" panose="020B0604020202020204" pitchFamily="34" charset="0"/>
              </a:rPr>
              <a:pPr eaLnBrk="1" hangingPunct="1"/>
              <a:t>23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25607" name="Picture 4" descr="C:\WINDOWS\Application Data\Microsoft\Media Catalog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6012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Rectangle 5"/>
          <p:cNvSpPr>
            <a:spLocks noChangeArrowheads="1"/>
          </p:cNvSpPr>
          <p:nvPr/>
        </p:nvSpPr>
        <p:spPr bwMode="auto">
          <a:xfrm>
            <a:off x="228600" y="5319713"/>
            <a:ext cx="4173538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Скелето е завързано с тел.</a:t>
            </a:r>
          </a:p>
          <a:p>
            <a:pPr lvl="2"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bg-BG" altLang="bg-BG" sz="1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Не обезопасено 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с парапети скеле.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2398D60-969A-480E-A381-701C5A11D0BF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246F19E3-F18C-4DEC-ACBF-39AA895F668E}" type="slidenum">
              <a:rPr lang="en-US" altLang="bg-BG" sz="1400">
                <a:latin typeface="Arial" panose="020B0604020202020204" pitchFamily="34" charset="0"/>
              </a:rPr>
              <a:pPr eaLnBrk="1" hangingPunct="1"/>
              <a:t>24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26631" name="Picture 4" descr="C:\WINDOWS\Application Data\Microsoft\Media Catalog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829800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4E1BBBE-81C9-418F-AA8F-914CDD6BDB2F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9693C3B-41CC-4C1E-A333-65797BB1C9E6}" type="slidenum">
              <a:rPr lang="en-US" altLang="bg-BG" sz="1400">
                <a:latin typeface="Arial" panose="020B0604020202020204" pitchFamily="34" charset="0"/>
              </a:rPr>
              <a:pPr eaLnBrk="1" hangingPunct="1"/>
              <a:t>25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pic>
        <p:nvPicPr>
          <p:cNvPr id="27655" name="Picture 5" descr="C:\WINDOWS\Application Data\Microsoft\Media Catalog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6"/>
          <p:cNvSpPr>
            <a:spLocks noChangeArrowheads="1"/>
          </p:cNvSpPr>
          <p:nvPr/>
        </p:nvSpPr>
        <p:spPr bwMode="auto">
          <a:xfrm>
            <a:off x="2057400" y="5029200"/>
            <a:ext cx="350043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Стълбата е ниска за тази площадка;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Площадката е без парапет.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2771337-1702-4AAE-B582-1C65A2156750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FF22064-779C-47E6-ABA9-D54548411989}" type="slidenum">
              <a:rPr lang="en-US" altLang="bg-BG" sz="1400">
                <a:latin typeface="Arial" panose="020B0604020202020204" pitchFamily="34" charset="0"/>
              </a:rPr>
              <a:pPr eaLnBrk="1" hangingPunct="1"/>
              <a:t>3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bg-BG" dirty="0" smtClean="0"/>
              <a:t>Предмет на дискусията</a:t>
            </a:r>
            <a:endParaRPr lang="en-US" altLang="bg-BG" dirty="0" smtClean="0"/>
          </a:p>
        </p:txBody>
      </p:sp>
      <p:sp>
        <p:nvSpPr>
          <p:cNvPr id="5126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bg-BG" altLang="bg-BG" dirty="0" smtClean="0"/>
              <a:t>Да се обсъдят допуснатите грешки и да се допълнят с други грешки,</a:t>
            </a:r>
            <a:r>
              <a:rPr lang="en-US" altLang="bg-BG" dirty="0" smtClean="0"/>
              <a:t> </a:t>
            </a:r>
            <a:r>
              <a:rPr lang="bg-BG" altLang="bg-BG" dirty="0" smtClean="0"/>
              <a:t>ако съществуват.</a:t>
            </a:r>
          </a:p>
        </p:txBody>
      </p: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2BC3F4A-0029-4602-BA5B-35A1E9FA162E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7D96142-A996-4FFC-A604-F626E02CCFA9}" type="slidenum">
              <a:rPr lang="en-US" altLang="bg-BG" sz="1400">
                <a:latin typeface="Arial" panose="020B0604020202020204" pitchFamily="34" charset="0"/>
              </a:rPr>
              <a:pPr eaLnBrk="1" hangingPunct="1"/>
              <a:t>4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614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bg-BG" dirty="0" smtClean="0"/>
              <a:t>Практика</a:t>
            </a:r>
            <a:endParaRPr lang="en-US" altLang="bg-BG" dirty="0" smtClean="0"/>
          </a:p>
        </p:txBody>
      </p:sp>
      <p:sp>
        <p:nvSpPr>
          <p:cNvPr id="6150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bg-BG" altLang="bg-BG" dirty="0" smtClean="0"/>
              <a:t>Примери от нашата практика.</a:t>
            </a:r>
            <a:endParaRPr lang="en-US" altLang="bg-BG" dirty="0" smtClean="0"/>
          </a:p>
          <a:p>
            <a:pPr eaLnBrk="1" hangingPunct="1"/>
            <a:r>
              <a:rPr lang="bg-BG" altLang="bg-BG" dirty="0" smtClean="0"/>
              <a:t>Сравнение с представените ситуации.</a:t>
            </a:r>
            <a:endParaRPr lang="en-US" altLang="bg-BG" dirty="0" smtClean="0"/>
          </a:p>
        </p:txBody>
      </p: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486C4F9-E7C6-4011-B88D-190CF3ED0522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31E3465-516C-4206-98D0-E8A88DA659CB}" type="slidenum">
              <a:rPr lang="en-US" altLang="bg-BG" sz="1400">
                <a:latin typeface="Arial" panose="020B0604020202020204" pitchFamily="34" charset="0"/>
              </a:rPr>
              <a:pPr eaLnBrk="1" hangingPunct="1"/>
              <a:t>5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717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bg-BG" dirty="0" smtClean="0"/>
              <a:t>Предложения за подобрение</a:t>
            </a:r>
            <a:endParaRPr lang="en-US" altLang="bg-BG" dirty="0" smtClean="0"/>
          </a:p>
        </p:txBody>
      </p:sp>
      <p:sp>
        <p:nvSpPr>
          <p:cNvPr id="717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bg-BG" altLang="bg-BG" dirty="0" smtClean="0"/>
              <a:t>Как да подобрим практиката си?</a:t>
            </a:r>
            <a:endParaRPr lang="en-US" altLang="bg-BG" dirty="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bg-BG" dirty="0" smtClean="0"/>
          </a:p>
        </p:txBody>
      </p:sp>
    </p:spTree>
  </p:cSld>
  <p:clrMapOvr>
    <a:masterClrMapping/>
  </p:clrMapOvr>
  <p:transition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16F7BFB-7B22-4501-8CC1-23F963221F52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2803836-D189-4EB9-A76D-F43926E0168A}" type="slidenum">
              <a:rPr lang="en-US" altLang="bg-BG" sz="1400">
                <a:latin typeface="Arial" panose="020B0604020202020204" pitchFamily="34" charset="0"/>
              </a:rPr>
              <a:pPr eaLnBrk="1" hangingPunct="1"/>
              <a:t>6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8197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bg-BG" dirty="0" smtClean="0"/>
              <a:t>Заключение</a:t>
            </a:r>
            <a:r>
              <a:rPr lang="en-US" altLang="bg-BG" dirty="0" smtClean="0"/>
              <a:t> </a:t>
            </a:r>
          </a:p>
        </p:txBody>
      </p:sp>
      <p:sp>
        <p:nvSpPr>
          <p:cNvPr id="8198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bg-BG" altLang="bg-BG" dirty="0" smtClean="0"/>
              <a:t>Обобщение.</a:t>
            </a:r>
            <a:endParaRPr lang="en-US" altLang="bg-BG" dirty="0" smtClean="0"/>
          </a:p>
          <a:p>
            <a:pPr eaLnBrk="1" hangingPunct="1"/>
            <a:r>
              <a:rPr lang="bg-BG" altLang="bg-BG" dirty="0" smtClean="0"/>
              <a:t>Изводи и препоръки.</a:t>
            </a:r>
            <a:endParaRPr lang="en-US" altLang="bg-BG" dirty="0" smtClean="0"/>
          </a:p>
        </p:txBody>
      </p:sp>
    </p:spTree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B16FF94-6CB1-4BF5-9265-8C49854E2641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0FAB8F2-F7C9-4DF5-B0FA-580AF0BBC039}" type="slidenum">
              <a:rPr lang="en-US" altLang="bg-BG" sz="1400">
                <a:latin typeface="Arial" panose="020B0604020202020204" pitchFamily="34" charset="0"/>
              </a:rPr>
              <a:pPr eaLnBrk="1" hangingPunct="1"/>
              <a:t>7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pic>
        <p:nvPicPr>
          <p:cNvPr id="9221" name="Picture 5" descr="C:\WINDOWS\Application Data\Microsoft\Media Catalog\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solidFill>
            <a:srgbClr val="00FFFF"/>
          </a:solidFill>
        </p:spPr>
      </p:pic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1600200" y="4724400"/>
            <a:ext cx="4572000" cy="6334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Подът е замърсен и опасен;</a:t>
            </a:r>
            <a:endParaRPr kumimoji="1" lang="en-US" altLang="bg-BG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Количката трябва да се тика,</a:t>
            </a:r>
            <a:r>
              <a:rPr kumimoji="1" lang="en-US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а не да се дърпа;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3039D5C-6840-4BF0-9E10-C89CDD571477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937750C-6197-4BC9-8294-B532BCF8A290}" type="slidenum">
              <a:rPr lang="en-US" altLang="bg-BG" sz="1400">
                <a:latin typeface="Arial" panose="020B0604020202020204" pitchFamily="34" charset="0"/>
              </a:rPr>
              <a:pPr eaLnBrk="1" hangingPunct="1"/>
              <a:t>8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bg-BG" altLang="bg-BG" sz="2400" dirty="0" smtClean="0"/>
          </a:p>
        </p:txBody>
      </p:sp>
      <p:sp>
        <p:nvSpPr>
          <p:cNvPr id="10247" name="Rectangle 4"/>
          <p:cNvSpPr>
            <a:spLocks noGrp="1" noChangeArrowheads="1" noTextEdit="1"/>
          </p:cNvSpPr>
          <p:nvPr>
            <p:ph type="clipArt" sz="half" idx="2"/>
          </p:nvPr>
        </p:nvSpPr>
        <p:spPr/>
      </p:sp>
      <p:pic>
        <p:nvPicPr>
          <p:cNvPr id="10248" name="Picture 6" descr="C:\WINDOWS\Application Data\Microsoft\Media Catalog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736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9" name="Picture 7" descr="C:\WINDOWS\Application Data\Microsoft\Media Catalog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800"/>
            <a:ext cx="9144000" cy="877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8"/>
          <p:cNvSpPr>
            <a:spLocks noChangeArrowheads="1"/>
          </p:cNvSpPr>
          <p:nvPr/>
        </p:nvSpPr>
        <p:spPr bwMode="auto">
          <a:xfrm>
            <a:off x="1828800" y="4802188"/>
            <a:ext cx="3733800" cy="84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Работниците</a:t>
            </a:r>
            <a:r>
              <a:rPr kumimoji="1" lang="en-US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не носят каски;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Едновременно се повдига с крика и се развиват болтовете на колелото;</a:t>
            </a:r>
            <a:endParaRPr kumimoji="1" lang="en-US" altLang="bg-BG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B6F9913-D570-4FA8-8AFF-61CFD67D7B89}" type="datetime1">
              <a:rPr lang="en-US"/>
              <a:pPr>
                <a:defRPr/>
              </a:pPr>
              <a:t>4/11/2026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Japan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35E5687-0987-4EFA-9999-AC730F7E119B}" type="slidenum">
              <a:rPr lang="en-US" altLang="bg-BG" sz="1400">
                <a:latin typeface="Arial" panose="020B0604020202020204" pitchFamily="34" charset="0"/>
              </a:rPr>
              <a:pPr eaLnBrk="1" hangingPunct="1"/>
              <a:t>9</a:t>
            </a:fld>
            <a:endParaRPr lang="en-US" altLang="bg-BG" sz="1400" dirty="0">
              <a:latin typeface="Arial" panose="020B0604020202020204" pitchFamily="34" charset="0"/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bg-BG" altLang="bg-BG" dirty="0" smtClean="0"/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bg-BG" altLang="bg-BG" sz="2400" dirty="0" smtClean="0"/>
          </a:p>
        </p:txBody>
      </p:sp>
      <p:sp>
        <p:nvSpPr>
          <p:cNvPr id="11271" name="Rectangle 4"/>
          <p:cNvSpPr>
            <a:spLocks noGrp="1" noChangeArrowheads="1" noTextEdit="1"/>
          </p:cNvSpPr>
          <p:nvPr>
            <p:ph type="clipArt" sz="half" idx="2"/>
          </p:nvPr>
        </p:nvSpPr>
        <p:spPr/>
      </p:sp>
      <p:graphicFrame>
        <p:nvGraphicFramePr>
          <p:cNvPr id="11272" name="Object 7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Clip" r:id="rId3" imgW="11717386" imgH="16742857" progId="MS_ClipArt_Gallery.5">
                  <p:embed/>
                </p:oleObj>
              </mc:Choice>
              <mc:Fallback>
                <p:oleObj name="Clip" r:id="rId3" imgW="11717386" imgH="16742857" progId="MS_ClipArt_Gallery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Rectangle 8"/>
          <p:cNvSpPr>
            <a:spLocks noChangeArrowheads="1"/>
          </p:cNvSpPr>
          <p:nvPr/>
        </p:nvSpPr>
        <p:spPr bwMode="auto">
          <a:xfrm>
            <a:off x="1828800" y="5257800"/>
            <a:ext cx="457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kumimoji="1" lang="bg-BG" altLang="bg-BG" sz="1400" b="1" dirty="0">
                <a:solidFill>
                  <a:schemeClr val="bg1"/>
                </a:solidFill>
                <a:latin typeface="Arial" panose="020B0604020202020204" pitchFamily="34" charset="0"/>
              </a:rPr>
              <a:t>Стълбата не е укрепена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Office\Templates\1033\Generic.pot</Template>
  <TotalTime>469</TotalTime>
  <Words>376</Words>
  <Application>Microsoft Office PowerPoint</Application>
  <PresentationFormat>Презентация на цял екран (4:3)</PresentationFormat>
  <Paragraphs>120</Paragraphs>
  <Slides>25</Slides>
  <Notes>1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25</vt:i4>
      </vt:variant>
    </vt:vector>
  </HeadingPairs>
  <TitlesOfParts>
    <vt:vector size="31" baseType="lpstr">
      <vt:lpstr>Times New Roman</vt:lpstr>
      <vt:lpstr>Arial</vt:lpstr>
      <vt:lpstr>Arial Narrow</vt:lpstr>
      <vt:lpstr>Wingdings</vt:lpstr>
      <vt:lpstr>Generic</vt:lpstr>
      <vt:lpstr>Microsoft Clip Gallery</vt:lpstr>
      <vt:lpstr>Обучение по безопасност на труда</vt:lpstr>
      <vt:lpstr>Въведение</vt:lpstr>
      <vt:lpstr>Предмет на дискусията</vt:lpstr>
      <vt:lpstr>Практика</vt:lpstr>
      <vt:lpstr>Предложения за подобрение</vt:lpstr>
      <vt:lpstr>Заключение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Rumen Yordanov</dc:creator>
  <cp:lastModifiedBy>Rumen Yordanov</cp:lastModifiedBy>
  <cp:revision>21</cp:revision>
  <cp:lastPrinted>1601-01-01T00:00:00Z</cp:lastPrinted>
  <dcterms:created xsi:type="dcterms:W3CDTF">1601-01-01T00:00:00Z</dcterms:created>
  <dcterms:modified xsi:type="dcterms:W3CDTF">2026-04-11T07:19:15Z</dcterms:modified>
</cp:coreProperties>
</file>